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2.xml" ContentType="application/inkml+xml"/>
  <Override PartName="/ppt/notesSlides/notesSlide9.xml" ContentType="application/vnd.openxmlformats-officedocument.presentationml.notesSlide+xml"/>
  <Override PartName="/ppt/ink/ink3.xml" ContentType="application/inkml+xml"/>
  <Override PartName="/ppt/notesSlides/notesSlide10.xml" ContentType="application/vnd.openxmlformats-officedocument.presentationml.notesSlide+xml"/>
  <Override PartName="/ppt/ink/ink4.xml" ContentType="application/inkml+xml"/>
  <Override PartName="/ppt/ink/ink5.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4" r:id="rId1"/>
  </p:sldMasterIdLst>
  <p:notesMasterIdLst>
    <p:notesMasterId r:id="rId133"/>
  </p:notesMasterIdLst>
  <p:handoutMasterIdLst>
    <p:handoutMasterId r:id="rId134"/>
  </p:handoutMasterIdLst>
  <p:sldIdLst>
    <p:sldId id="323" r:id="rId2"/>
    <p:sldId id="324" r:id="rId3"/>
    <p:sldId id="325" r:id="rId4"/>
    <p:sldId id="326" r:id="rId5"/>
    <p:sldId id="327" r:id="rId6"/>
    <p:sldId id="328" r:id="rId7"/>
    <p:sldId id="329" r:id="rId8"/>
    <p:sldId id="330" r:id="rId9"/>
    <p:sldId id="331" r:id="rId10"/>
    <p:sldId id="332" r:id="rId11"/>
    <p:sldId id="333" r:id="rId12"/>
    <p:sldId id="334" r:id="rId13"/>
    <p:sldId id="335" r:id="rId14"/>
    <p:sldId id="336" r:id="rId15"/>
    <p:sldId id="337" r:id="rId16"/>
    <p:sldId id="338" r:id="rId17"/>
    <p:sldId id="339" r:id="rId18"/>
    <p:sldId id="340" r:id="rId19"/>
    <p:sldId id="341" r:id="rId20"/>
    <p:sldId id="342" r:id="rId21"/>
    <p:sldId id="343" r:id="rId22"/>
    <p:sldId id="344" r:id="rId23"/>
    <p:sldId id="345" r:id="rId24"/>
    <p:sldId id="346" r:id="rId25"/>
    <p:sldId id="347" r:id="rId26"/>
    <p:sldId id="349" r:id="rId27"/>
    <p:sldId id="350" r:id="rId28"/>
    <p:sldId id="351" r:id="rId29"/>
    <p:sldId id="352" r:id="rId30"/>
    <p:sldId id="353" r:id="rId31"/>
    <p:sldId id="354" r:id="rId32"/>
    <p:sldId id="355" r:id="rId33"/>
    <p:sldId id="356" r:id="rId34"/>
    <p:sldId id="357" r:id="rId35"/>
    <p:sldId id="358" r:id="rId36"/>
    <p:sldId id="359" r:id="rId37"/>
    <p:sldId id="360" r:id="rId38"/>
    <p:sldId id="361" r:id="rId39"/>
    <p:sldId id="362" r:id="rId40"/>
    <p:sldId id="363" r:id="rId41"/>
    <p:sldId id="364" r:id="rId42"/>
    <p:sldId id="365" r:id="rId43"/>
    <p:sldId id="366" r:id="rId44"/>
    <p:sldId id="503" r:id="rId45"/>
    <p:sldId id="505" r:id="rId46"/>
    <p:sldId id="506" r:id="rId47"/>
    <p:sldId id="504" r:id="rId48"/>
    <p:sldId id="489" r:id="rId49"/>
    <p:sldId id="367" r:id="rId50"/>
    <p:sldId id="368" r:id="rId51"/>
    <p:sldId id="507" r:id="rId52"/>
    <p:sldId id="369" r:id="rId53"/>
    <p:sldId id="508" r:id="rId54"/>
    <p:sldId id="370" r:id="rId55"/>
    <p:sldId id="371" r:id="rId56"/>
    <p:sldId id="372" r:id="rId57"/>
    <p:sldId id="373" r:id="rId58"/>
    <p:sldId id="485" r:id="rId59"/>
    <p:sldId id="486" r:id="rId60"/>
    <p:sldId id="490" r:id="rId61"/>
    <p:sldId id="379" r:id="rId62"/>
    <p:sldId id="380" r:id="rId63"/>
    <p:sldId id="381" r:id="rId64"/>
    <p:sldId id="487" r:id="rId65"/>
    <p:sldId id="488" r:id="rId66"/>
    <p:sldId id="382" r:id="rId67"/>
    <p:sldId id="491" r:id="rId68"/>
    <p:sldId id="383" r:id="rId69"/>
    <p:sldId id="385" r:id="rId70"/>
    <p:sldId id="386" r:id="rId71"/>
    <p:sldId id="492" r:id="rId72"/>
    <p:sldId id="387" r:id="rId73"/>
    <p:sldId id="493" r:id="rId74"/>
    <p:sldId id="494" r:id="rId75"/>
    <p:sldId id="510" r:id="rId76"/>
    <p:sldId id="511" r:id="rId77"/>
    <p:sldId id="388" r:id="rId78"/>
    <p:sldId id="512" r:id="rId79"/>
    <p:sldId id="513" r:id="rId80"/>
    <p:sldId id="514" r:id="rId81"/>
    <p:sldId id="516" r:id="rId82"/>
    <p:sldId id="515" r:id="rId83"/>
    <p:sldId id="517" r:id="rId84"/>
    <p:sldId id="518" r:id="rId85"/>
    <p:sldId id="519" r:id="rId86"/>
    <p:sldId id="496" r:id="rId87"/>
    <p:sldId id="497" r:id="rId88"/>
    <p:sldId id="391" r:id="rId89"/>
    <p:sldId id="393" r:id="rId90"/>
    <p:sldId id="394" r:id="rId91"/>
    <p:sldId id="498" r:id="rId92"/>
    <p:sldId id="396" r:id="rId93"/>
    <p:sldId id="399" r:id="rId94"/>
    <p:sldId id="502" r:id="rId95"/>
    <p:sldId id="499" r:id="rId96"/>
    <p:sldId id="500" r:id="rId97"/>
    <p:sldId id="397" r:id="rId98"/>
    <p:sldId id="501" r:id="rId99"/>
    <p:sldId id="482" r:id="rId100"/>
    <p:sldId id="402" r:id="rId101"/>
    <p:sldId id="403" r:id="rId102"/>
    <p:sldId id="404" r:id="rId103"/>
    <p:sldId id="405" r:id="rId104"/>
    <p:sldId id="406" r:id="rId105"/>
    <p:sldId id="407" r:id="rId106"/>
    <p:sldId id="408" r:id="rId107"/>
    <p:sldId id="409" r:id="rId108"/>
    <p:sldId id="410" r:id="rId109"/>
    <p:sldId id="411" r:id="rId110"/>
    <p:sldId id="412" r:id="rId111"/>
    <p:sldId id="414" r:id="rId112"/>
    <p:sldId id="415" r:id="rId113"/>
    <p:sldId id="416" r:id="rId114"/>
    <p:sldId id="418" r:id="rId115"/>
    <p:sldId id="509" r:id="rId116"/>
    <p:sldId id="478" r:id="rId117"/>
    <p:sldId id="420" r:id="rId118"/>
    <p:sldId id="422" r:id="rId119"/>
    <p:sldId id="423" r:id="rId120"/>
    <p:sldId id="424" r:id="rId121"/>
    <p:sldId id="425" r:id="rId122"/>
    <p:sldId id="426" r:id="rId123"/>
    <p:sldId id="427" r:id="rId124"/>
    <p:sldId id="429" r:id="rId125"/>
    <p:sldId id="428" r:id="rId126"/>
    <p:sldId id="430" r:id="rId127"/>
    <p:sldId id="431" r:id="rId128"/>
    <p:sldId id="432" r:id="rId129"/>
    <p:sldId id="445" r:id="rId130"/>
    <p:sldId id="446" r:id="rId131"/>
    <p:sldId id="447" r:id="rId1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77187" autoAdjust="0"/>
  </p:normalViewPr>
  <p:slideViewPr>
    <p:cSldViewPr snapToGrid="0">
      <p:cViewPr varScale="1">
        <p:scale>
          <a:sx n="105" d="100"/>
          <a:sy n="105" d="100"/>
        </p:scale>
        <p:origin x="210" y="57"/>
      </p:cViewPr>
      <p:guideLst>
        <p:guide orient="horz" pos="2160"/>
        <p:guide pos="2880"/>
      </p:guideLst>
    </p:cSldViewPr>
  </p:slideViewPr>
  <p:notesTextViewPr>
    <p:cViewPr>
      <p:scale>
        <a:sx n="1" d="1"/>
        <a:sy n="1" d="1"/>
      </p:scale>
      <p:origin x="0" y="0"/>
    </p:cViewPr>
  </p:notesTextViewPr>
  <p:sorterViewPr>
    <p:cViewPr>
      <p:scale>
        <a:sx n="100" d="100"/>
        <a:sy n="100" d="100"/>
      </p:scale>
      <p:origin x="0" y="-23676"/>
    </p:cViewPr>
  </p:sorterViewPr>
  <p:notesViewPr>
    <p:cSldViewPr snapToGrid="0">
      <p:cViewPr varScale="1">
        <p:scale>
          <a:sx n="63" d="100"/>
          <a:sy n="63" d="100"/>
        </p:scale>
        <p:origin x="-3163"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handoutMaster" Target="handoutMasters/handout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75.wmf"/><Relationship Id="rId1" Type="http://schemas.openxmlformats.org/officeDocument/2006/relationships/image" Target="../media/image7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dirty="0">
              <a:ea typeface="微软雅黑" panose="020B0503020204020204" pitchFamily="34" charset="-122"/>
            </a:endParaRPr>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DF68EF9-44F6-454D-8E41-A11389644662}" type="datetimeFigureOut">
              <a:rPr lang="zh-CN" altLang="en-US" smtClean="0">
                <a:ea typeface="微软雅黑" panose="020B0503020204020204" pitchFamily="34" charset="-122"/>
              </a:rPr>
              <a:pPr/>
              <a:t>2020/2/25</a:t>
            </a:fld>
            <a:endParaRPr lang="zh-CN" altLang="en-US" dirty="0">
              <a:ea typeface="微软雅黑" panose="020B0503020204020204" pitchFamily="34" charset="-122"/>
            </a:endParaRPr>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dirty="0">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20E1A9D-CFA1-44EA-A565-5A0946D382EA}" type="slidenum">
              <a:rPr lang="zh-CN" altLang="en-US" smtClean="0">
                <a:ea typeface="微软雅黑" panose="020B0503020204020204" pitchFamily="34" charset="-122"/>
              </a:rPr>
              <a:pPr/>
              <a:t>‹#›</a:t>
            </a:fld>
            <a:endParaRPr lang="zh-CN" altLang="en-US" dirty="0">
              <a:ea typeface="微软雅黑" panose="020B0503020204020204" pitchFamily="34" charset="-122"/>
            </a:endParaRPr>
          </a:p>
        </p:txBody>
      </p:sp>
    </p:spTree>
    <p:extLst>
      <p:ext uri="{BB962C8B-B14F-4D97-AF65-F5344CB8AC3E}">
        <p14:creationId xmlns:p14="http://schemas.microsoft.com/office/powerpoint/2010/main" val="265333631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0-02-18T06:27:41.808"/>
    </inkml:context>
    <inkml:brush xml:id="br0">
      <inkml:brushProperty name="width" value="0.05292" units="cm"/>
      <inkml:brushProperty name="height" value="0.05292" units="cm"/>
      <inkml:brushProperty name="color" value="#FF0000"/>
    </inkml:brush>
  </inkml:definitions>
  <inkml:trace contextRef="#ctx0" brushRef="#br0">13467 16028 968 0,'0'4'74'16,"0"3"80"-16,0-2 70 15,0-1 58-15,0 0 40 16,0-6 38-16,0 0 26 16,0-2 5-16,-3 4 18 15,1-3 2-15,-4 1-72 16,0 1-76-16,1 0-68 16,2-1-43-16,0 0-25 15,1 0-19-15,-1-2 4 16,0 0 37-1,0-2 61-15,-2 1 42 0,4 2 31 16,1-13-5626 15,0 14 5337-15,0 0 0-16,0 1 14 16,2 1 19-16,5-2 11 15,1 1 1-15,3 1 5 16,5 0 7-16,0-1 4 15,5 1 3 1,4 0 11-16,2 0 8 16,6-2-9-16,6 0-20 15,1 0-7-15,3-2 4 16,-3-1-7-16,-1 2-1 16,-5-2-14-16,-6 4 2 15,-1 1-1-15,-5 0-2 16,1 0-1-16,7 1 4 15,4-1 3-15,3 2-3 16,9-2 2-16,1-2-1 16,3 1 10-1,-2 0-6-15,-5 1-6 16,0-2 2-16,-2 4-5 16,0 0 6-16,4 1-9 15,5-1 6-15,2-1-4 16,5-1-2-16,2-6 7 15,-1 1-2-15,1-3 3 16,-8 1-7-16,-3 1-4 16,-5 2-9-16,0 2 4 15,-2 0-11 1,9 2 5-16,2-2-3 16,8-1 0-16,1-1 1 15,-2 1 2-15,-2 2 2 16,-4 0-4-16,-6-1 0 15,-1 6-1-15,-3 3 12 16,3 2 1-16,0 2 6 16,9 2-2-16,4-2 1 15,6-2-3-15,2-2 3 16,1-1 7 0,-5-3 7-16,-2 1-5 15,-3-1-4-15,-1 1 3 16,0-1-9-16,4-2 3 15,6 2 2-15,8-3 3 16,7-3-6-16,1 2 4 16,2-2-5-16,-6 1 3 15,-6 0 1 1,-6 2-3-16,-2 2 8 16,-1 3-2-16,-1 3 10 15,3 4 6-15,5 2 11 16,-1 2 5-16,3 1 4 15,-1-5-2-15,-2 2 3 16,-1 0 1-16,-1-2 0 16,1 1 2-16,0 1-1 15,-1-3 5-15,5 1 5 16,3-3-1-16,-3 0 0 16,2-2 5-16,0-2-3 15,1-5-3 1,-3 1-3-16,2-1-2 15,0 0-12-15,0 0-6 16,-1-1-2-16,4 1-2 16,5-2-6-16,2-2 4 15,3-2-6-15,2-1 6 16,-7 1-6-16,-2-1 2 16,-11 2 5-16,-4 0-4 15,-6 2-7-15,1 0-2 16,1 2-1-16,5-3-7 15,5 1 3 1,3-1-4-16,0 0 5 16,-1-1-15-16,-6 0-40 15,-3-2-17-15,-5 0 4 16,-1 1-11-16,-2 1 4 16,2 1 5-16,4 1-8 15,6-3-7-15,4 2-4 16,1-4-1-16,2 1 31 15,-6-4 8-15,-5 4-9 16,-5-4 9-16,-3 5-9 16,-3-1 2-16,4 1 3 15,2 2 1-15,2 2 3 16,-4 0 9-16,0 1 6 16,-8-2-1-16,-7 3 0 15,-6 0-3-15,-2 0 12 16,-5-1-11-16,5 1 3 15,5 0-2-15,8 0-11 16,5 0-15-16,7 0-5 16,5 0-18-16,3 0-4 15,-5 0-5-15,-3-2-6 16,-9 1-9-16,-9 1 3 16,-11 0 3-16,-3-3 8 15,-7 3 3-15,-3-1-70 16,-4-2-113-16</inkml:trace>
  <inkml:trace contextRef="#ctx0" brushRef="#br0" timeOffset="2400.756">2774 16846 672 0,'-2'0'39'15,"-1"3"35"-15,1 3 18 16,-1 0 11-16,0-1 1 16,2 0 0-16,1-4-1 15,0 0 5-15,0 1 19 16,0 1 31-16,0-2-13 16,0-1-13-16,0 1 1 0,-1-1-6 15,1 0 0-15,-1 0 2 16,1 2 0-16,-3-2-7 15,3 0-21-15,0 0-31 16,0 0-29-16,0 0-22 16,0 0-18-16,0 1-5 15,3 2 1-15,-2 2 0 16,2 4 3-16,2 3 2 16,2 4 4-16,2 2 0 15,-2 1 3-15,0 1-2 16,5-2 1-16,-3-3 1 15,2-3 6-15,1-1 20 16,-1-2 16-16,3-3 18 16,0-2 10-16,-1-1 10 15,4 3 4-15,1-1 7 16,3 3 2-16,-1 2 0 16,3 0-8-16,2 1-18 15,-3 0-18-15,-1-4-12 16,-4 0-7-16,0 0-6 15,-2-3 2-15,-2 2-1 16,1-3 1-16,1 5 3 16,3 0 0-16,3 0 1 15,-1 1 2-15,5 2-3 16,-2-4 2-16,2-3 6 16,0 2 1-16,0-4 3 15,2-3 3-15,-3 1-3 16,-2 0 1-16,-1 1-3 15,-4 0 0-15,3 3-4 16,0 0-5-16,-1 1-8 16,3-1-8-16,3 1-7 15,0-1-5-15,4 0-1 16,1-1-2-16,5-3-1 16,-3 0-1-16,1 4 0 15,-1-2-1-15,-2-1-2 16,0 0 3-16,0 2-2 15,-1-3 2-15,-1 0 2 16,3 0 2-16,1 0 1 16,2-2 4-16,1 1 3 15,0-1 0-15,4-4 5 32,0 2 3-32,3-3 1 0,1 4-1 0,5-3 0 15,-5 1-1-15,1 1 5 16,-3-5 9-16,1-2 5 15,-4 0 3-15,0-6 2 16,-8 1-5-16,-3 0 2 16,-8 4-1-16,-5 2 1 15,-8 4 1-15,-4 1 7 16,-2 1 1-16,0-1 30 16,0 4 9-16,0 0-6 15,0-1-10-15,0 2-92 16,0 4-257-16,85-4-903 15,-78 9 0-15,-6-6 0 16,-9-3 0-16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0-02-18T06:28:07.943"/>
    </inkml:context>
    <inkml:brush xml:id="br0">
      <inkml:brushProperty name="width" value="0.05292" units="cm"/>
      <inkml:brushProperty name="height" value="0.05292" units="cm"/>
      <inkml:brushProperty name="color" value="#FF0000"/>
    </inkml:brush>
  </inkml:definitions>
  <inkml:trace contextRef="#ctx0" brushRef="#br0">3517 6004 508 0,'0'0'4'0,"-4"6"23"16,4-3 23-16,-2 3 15 15,1-1 6-15,1 3 6 16,0-5 3-16,0 1 8 16,0 0 14-16,0-3 25 15,0 1 26-15,0 1 21 16,0 0 22-16,0-3 20 15,0 1 20-15,0-1 8 16,0 0 1-16,0-1-8 16,0 1-15-16,0 0-24 15,7 0-31-15,2 0-37 16,11 1-44-16,6 0-20 16,6 0-8-16,6 1 7 15,0-2 19-15,0-3 16 16,-1 2 10-16,-7-3 5 15,1-1 6 1,-6 0-2-16,1 1-2 0,0 1-16 16,5 3-15-1,-1-3-22-15,8 3-19 16,-3 0-18-16,2-5-3 0,2 5-3 16,-3-5 2-16,-7 1 0 15,-2 0 4-15,-3 0 5 16,-5 1 2-1,2 1 1-15,1 1-2 16,3 1 2-16,4 0-3 16,7 0-3-16,4-1-5 15,3-3 3-15,0 1 3 16,0-4 5-16,-3-1 6 16,1-2 5-16,-4-1 1 15,-2 3 2-15,-2 0-3 16,-1 2 0-16,2 3-2 15,3 0-7-15,5 1-8 16,7 2-7-16,2-1-8 16,5 0-8-16,1 0 0 15,-2-2 0-15,0-2 1 16,-3 2-2-16,-2 1 1 16,-2 0 4-16,-2 2 0 15,6 4-2-15,0-2 2 16,9 1-2-16,5 1 3 15,6-2-2-15,2-1-1 16,-2-1 1-16,-2-3-2 16,-4-1 1-16,-6 4 0 15,-5 0 2-15,1-2-2 16,-4 4 0-16,2 1 0 16,0 1 0-16,4 0 2 15,3 5-1-15,0-1 1 16,1-1-4-16,1-2 1 15,-1-1-3-15,1 2 0 16,-2-3 1-16,2 1-1 16,-1 0-2-16,2 3 0 15,-2-3 1-15,3 2-1 16,0 0 2 0,0-1-2-16,2-1 4 15,-2 0-4-15,3-1 3 16,-2-3-4-16,2 3 2 15,-6-3 4-15,-1 3-3 16,-4 2-2 0,-3-1 6-16,-5 6 0 0,2-4-4 15,1 0 7-15,6 2 4 16,-1-6 2-16,8-1 4 16,3-2 0-16,-1 0 4 15,0-2-3-15,-3 2-9 16,-10-2-1-16,-3 3 3 15,-4 0 2-15,1 0-2 16,0 0-4-16,2 0-4 16,5 0-4-16,3 0 1 15,3 0 7-15,2 0 3 16,-1 0 5-16,-1 0-2 16,-1 0-5-16,-3 0-2 15,-1 0-2-15,0-3 6 16,5 1 1-16,2-4 0 15,6-1-5-15,7-3 8 16,3 2-5-16,-3-1-6 16,-5 1 1-16,-6 0-2 15,-10 3 2 1,-9 3-8-16,-8-1 3 0,-1 3-4 16,-4 0 6-1,-3-1-10-15,-2-2-3 16,-3 3 10-16,-7-3 3 15,-4 2 1-15,-7 1 14 16,-3-1 6-16,-4 1 3 16,3 0 3-16,-3 0-6 15,0 0 4-15,0 0 4 16,0 0-7-16,0 0 6 16,0 0-2-16,0 0-3 15,0 0-5-15,0 0-9 16,0 0-6-16,0 0 0 15,0 0 1-15,0 0-6 16,0 0 5-16,0 0-5 16,0 0-3-16,0 0-5 15,0 0 5-15,0-2 0 16,0 2 5-16,0 0 1 16,0-2-1-16,0 2 6 15,0 0-11-15,0 0 0 16,0 0 0-16,0 0 0 15,0 0-5-15,0-2-1 16,0 2 0-16,0 0 6 16,0 0 0-16,0 0 4 15,0 0 4-15,0 0-8 16,0 0 0-16,0 0-8 16,0 0-11-16,0 0-23 15,0 0-13-15,1 0-6 16,-1 0-8-16,0 0-3 15,0 0-1 1,0 0 10-16,0 0-1 0,0 0 4 16,0 0 2-16,0 0 17 15,0 0 9 1,0 0-5-16,0 0 5 0,0 0 1 16,0 0-1-16,0 0 1 15,0 0 2 1,0 0 5-16,0 0 9 15,0 0 5-15,0 0 6 16,0 0 4-16,0 0 3 16,0 0 0-16,0 0-1 15,0 0-2-15,0 0-3 16,0 0-1-16,0 0-5 16,0 0-9-16,0 0-6 15,0 0-2-15,0 0-1 16,1 0-2-16,-1 0 1 15,0 0 3-15,0 0-1 16,0 0 2-16,0 0 5 16,0 0 8-16,0 0 6 15,0 0-1-15,0 0 0 16,0 0 1-16,0 0 0 16,0 0 0-16,0 0-4 15,0 0 0-15,0 2 0 16,0-2-1-16,0 0 1 15,0 0 3-15,0 0 2 16,0 0-1-16,0 0 1 16,0 0 0-16,0 0 4 15,0 0 0-15,0 0 0 16,0 0 0-16,0 0 0 16,0 0 0-16,0 0 0 15,0 0 0 1,0 0 0-16,0 0 0 15,0 0 0-15,0 0 0 0,0 0 0 16,0 0 0 0,0 0 0-16,0 0 0 15,0 0 0-15,0 0 0 16,0 0 2-16,0 0-2 16,0 2 0-16,0-2 0 15,0 0 0-15,0 0 0 16,0 0 0-16,0 0 0 15,0 0 0-15,0 0 0 16,0 0-2-16,0 0 2 16,0 0 0-16,0 0 0 15,0 0 0-15,0 0 0 16,0 0 0-16,0 0 0 16,0 0 0-16,0 0 0 15,0 0 0-15,0 0 0 16,0 0 0-16,0 0 0 15,0 0 2-15,0 0 1 16,0 0 0-16,0 0 0 16,0 0 1-16,0 0-1 15,0 0 1-15,1 0 1 16,-1 0-1-16,0 0 1 16,0 0-1-16,0 0 1 15,0 0 2-15,0 0 0 16,0 0-1-16,0 0 2 15,0 0-2-15,0 0 0 16,0 0 0-16,0 0-1 16,0 0-5-16,0 0 0 15,0 0-2-15,0 0-1 16,0 0 0-16,0 0 1 16,0 0-1-16,0 0 0 15,0 0 0-15,0 0 2 16,0 0 1-1,0 0 0-15,0 0 0 16,0 0 0-16,0 0 0 16,0 0-2-16,0 0 0 15,0 0 0-15,0 0 0 16,0 0-2-16,0 0 1 16,0 0 0-16,0 0 0 15,0 0 0-15,0 0-1 16,0 0 4-16,0 0-1 15,0 0 1-15,0 0 0 16,0 0 1-16,0 0 1 16,0 0-1-16,0 0 0 15,0 0 0-15,0 0 0 16,0 0-2-16,0 0 2 16,0 0-1-16,0 0 0 15,0 0 0-15,0 0 0 16,0 0 0-16,0 0 0 15,0 0 0-15,0 0 0 16,0 0 2-16,0 0-2 16,0 0 0-16,0 0 0 15,0 0 0-15,0 0 0 16,0 0 0-16,0 0 0 16,0 0 0-16,0 0 3 15,0 0 0-15,0 0 0 16,0 0 0-16,0 0-3 15,0 0 4-15,0 0-1 16,0 0 0-16,0 0 0 16,0 0 0-16,0 0-3 15,0 0 0 1,0 0 2-16,0 0 0 16,0 0 5-16,0 0-2 15,0 0-1-15,0 0 2 16,0 0-2-16,0 0 1 15,0 0-1-15,0 0 1 16,0 0-3-16,0 0 1 16,0 0-3-16,0 0 0 15,0 0 2-15,0 0-2 16,0 0 1-16,0 0 1 16,0 0 0-16,0 0-1 15,0 0 1-15,0 0-1 16,0 0 1-16,0 0 0 15,0 0-2-15,0 0 0 16,0 0 1-16,0 0 2 16,0 0 2-16,0 0 1 15,0 0 0-15,0 0 0 16,0 0-1-16,0 0-2 16,0 0 0-16,0 0 0 15,0 0-1-15,0 0-1 16,0 0 0-16,0 0-1 15,0 0 0-15,0 0 0 16,0 0 2-16,0 0 1 16,0 0-1-16,0 0 2 15,0 0-1-15,0 0-4 16,0 0-2-16,0 0 0 16,0 0 1-16,0 0 2 15,0 0 0-15,0 0 0 16,0 0-2-16,0 0 1 15,0 0 1-15,0 0 3 16,0 0 0-16,0 0 0 16,0 0-1-1,0 0-3-15,0 0-2 16,0 0 1-16,0 0 1 16,0 0-1-16,0 0-1 15,0 0 2-15,0 0 1 16,0 0-2-16,0 0 2 15,0 0 2-15,0 0 1 16,0 0-3-16,0 0 1 16,0 0-1-16,0 0 1 15,0 0-2-15,0 0-2 16,0 0 2-16,0 0-2 16,0 0 0-16,0 0 0 15,0 0 2-15,0 0-2 16,1 0 2-16,-1 0-2 15,0 0 3-15,3 0 0 16,-3 0-1-16,0 0 1 16,0 0 0-16,0 0 0 15,0 0 0-15,0 0 0 16,0 0-2-16,0 0-5 16,0 0-34-16,1 0-56 15,1 3-81-15,5 5-166 16,-2-3-696-16,10 3 0 15,8-5 0-15,-3-5 0 16</inkml:trace>
  <inkml:trace contextRef="#ctx0" brushRef="#br0" timeOffset="4429.7252">4803 8478 508 0,'0'0'46'16,"0"0"55"-16,2 1 39 15,-2 1 33-15,0 0 21 16,0 1 22-16,0-1 22 16,0 1 22-16,0-3 17 15,0 0 19-15,0 0-19 16,4-2-32-16,-4 1-23 15,0-1-17-15,0 1-15 16,0-2-16-16,0 3-20 16,0-1-23-16,0 1-17 15,0 0-22-15,0-2-27 16,0 1-23-16,4 1-14 16,2-3-17-16,1 2-7 15,6 1-6-15,1-3-2 16,2 2 1-16,2-1 1 15,1 1 2-15,3-1 1 16,4-2 3-16,3-2-3 16,2 0 4-16,-1-4-2 15,3 2 6-15,-5-2-1 16,0 0-1-16,-1 3-1 16,-3 3 3-1,1 0-2-15,1 3-2 16,2 1 2-16,3 0-2 15,0 0 4-15,4 0-3 16,-1-3 4-16,2 0 2 16,-2-1 3-16,-4-1-1 15,-2 0 2-15,-5 4 0 16,-2 1 2-16,-4 0-3 16,-2 0-2-16,5 0-1 15,-1 0 4-15,5 0 2 16,3-2 5-16,4-2 4 15,3 0 0-15,2 0 1 16,2-3-1-16,-5 1 2 16,-4 1 1-16,1 0-1 15,-2 4-1-15,2 0-7 16,1-1-4-16,2 1-3 16,3-1 0-16,4 0 1 15,-2-2-3-15,3 1 3 16,0-2-3-16,-6 3 1 15,-1-1-5-15,-1 3 5 16,0 0-5-16,-4 0 1 16,5 0-1-16,0 0 0 15,3 0 3-15,2-1 3 16,1-2 4-16,1-1 3 16,-4-1 1-1,0 0 1-15,-8 1 4 0,-2 0-3 16,-1 1 0-1,-3 1-1-15,3 2 1 16,1-1-6-16,3 0-2 16,4 1-2-16,-1-2 0 15,2-1-4-15,-4 2-1 16,-4 0-2-16,-1-1-1 16,-4 1-1-16,3 1 0 0,0 0 2 15,1 0-1 1,6 0-4-16,0 0 3 15,1 0 1-15,0 0-1 16,0-2 3-16,-5 1 0 16,-3 1 0-16,-7-1-1 15,-1-1-2-15,-4 2 1 16,-1 0 0-16,1 0-4 16,6 0 2-16,2 0-1 15,2 0 1-15,3 0-1 16,1 0 1-16,-2 0 0 15,0 0 0-15,-6 0 1 16,-3 0 0-16,2 0 3 16,-1 0-4-16,5 0 2 15,3 0 1-15,2 0 1 16,5-1 1-16,-1 1 2 16,-3-1 2-16,3-2-1 15,-4-1 1-15,1-2 0 16,-5 3 1-16,2-1 0 15,2 3-4-15,2-2 0 16,1 1 0-16,3 1-4 16,6-2-1-1,0 0-1-15,-3 1-1 16,-4-1-1-16,-5 0 2 16,-12 3 4-16,-6-1 15 15,-3-3 14-15,-4 4 26 16,-2-3 23-16,0 1 13 15,0 0 21-15,3 0 20 16,-3 2 2-16,0-3 13 16,0 2 14-16,0 1 11 15,0-1-9-15,0-1-16 16,0 2-17-16,0-1-14 16,0-1-19-16,0 2-21 15,0 0-2-15,0 0-21 16,0 0-29-16,0 0-14 15,0 0-12-15,0 0 0 16,0 0-21-16,0 0-93 16,0 2-165-16,0 3-237 15,0-6-896-15,-3 8 0 16,1-4 0-16</inkml:trace>
  <inkml:trace contextRef="#ctx0" brushRef="#br0" timeOffset="19949.2702">4817 7699 952 0,'-3'-2'2'0,"0"-3"1"15,-3-1 6-15,2 1 11 16,-4-4 17-16,1 3 15 16,5-3 12-16,-4 1 27 15,5 1 39-15,-2-2 42 16,-2 1 10-16,2 0 17 16,-5-3 11-16,1 0 15 15,-6-4-4-15,1-2-6 16,-2 1 1-16,1 2-26 15,-1 3-35-15,1 5-46 16,1 3-13-16,-3 6-20 16,0 1-16-16,3 7-26 15,-4 5-14-15,3 6-9 16,2 4-13-16,0 3-1 16,2 2-2-16,-4 3 3 15,5 2-1-15,-2 0 2 16,4 3-1-1,4-3-1-15,1 2 1 16,1-1 0-16,1-3 0 16,6-3 2-16,0-1-2 15,0-3 2-15,6 1 2 16,1-5-1-16,4 1 2 16,1 2 1-16,4-2 1 15,0 1 1-15,0-1 1 16,3-4 2-16,1 4 5 15,0-4 3-15,4-2 4 16,-2-2 8-16,8 1 0 16,0-3 4-16,3 3 0 15,8-2-2-15,2 0 3 16,2 1-2-16,4-1-4 16,-1-5 2-16,5-2 6 15,0-1 3-15,2-7 5 16,1 0 1-16,-2 0 6 15,6 0 3-15,-7 0-3 16,3 0-1-16,-3 0-1 16,0-3-6-16,1-1-7 15,9-1-10-15,6-8-6 16,3-4-6-16,12-8-4 16,-1 2-7-16,0-5 4 15,-8 1-1-15,-10 5-2 16,-11 5 0-16,-8 3-1 15,-7 6 0-15,0 2-6 16,4 1-2-16,4 1-1 16,6-2-1-1,7-2-3-15,0 1 1 16,-1-1-1-16,-5 2 2 16,-5 1-2-16,-5 2 1 15,-6 0 2-15,2 0 8 16,2 0-2-16,5 3 1 15,7-7 2-15,3 0-2 16,9 2 2-16,0-5-3 16,-2-1 2-16,-6 0 0 15,-3 1 0-15,-6 0-3 16,-1 1 1-16,2 3 5 16,7-1-7-16,11 1 1 15,7 0-8-15,10-4 0 16,4-1-5-16,-8-2-1 15,-1-1 1-15,-12 1 2 16,-8 0-1-16,-5-1-3 16,-6-3 4-16,-1 3 3 15,-1-6 7-15,1-4 1 16,-5-3 0-16,0-1 0 16,-7-5 2-16,-9 1 6 15,-3-1 10-15,-11-1 18 16,-6 0 20-16,-4 1 1 15,-6-3 9-15,0 5 3 16,-1-3 12-16,-3 4 8 16,1 0 15-16,-1 3 14 15,-3 4 2 1,1 3-14-16,-5 0-10 0,-3 1-6 16,-2 5-8-1,-2-1-3-15,0-2-6 16,-1 3-8-16,-2-1-20 15,0 1-20-15,-1 0-14 16,-8 3-6-16,-6-3-9 0,-5 7 3 16,-7 0-1-1,-2 4-2-15,-2 2-1 16,-6-3 4-16,-5 4-1 16,3 0 2-16,-14 0 0 15,-2 0 2-15,-10 5 2 16,-3 1-3-16,-11 2 0 15,2 2 4-15,1 3-1 16,4 0-1-16,4 0-1 16,10-2 0-16,4-4 2 15,9 1-1-15,0-2 5 16,3-3-1-16,2-2 5 16,-3-2-6-16,-2 1 3 15,-6 0 0-15,-1 1 1 16,-8 1-2-16,0 4 0 15,-3 1 0-15,2 2-5 16,3 2 3-16,0 0-4 16,7 0 3-16,5 4-2 15,3-2 0-15,-2-1-3 16,2-1 4-16,-2 2-3 16,-1-5 5-16,-2 2-1 15,-4-2-2-15,2 2 0 16,5-1-1-16,-1 2 0 15,4 0-1 1,6 0 4-16,2 2-1 16,2 0-1-16,7-3-3 15,2-2 4-15,7-2 0 16,2-3-1-16,3 0 1 16,2 0-2-16,-5 2-1 15,-1-1 1-15,-4 1-1 16,-2 6-2-16,-4 0 0 15,-1 5-2-15,-2 1-3 16,2 0 2-16,-5 3-1 16,1-2 2-16,0 0 1 15,0-4-1-15,-1-2-3 16,1-1 4-16,-1-2 2 16,1-2-1-16,3 0 0 15,2 0 3-15,4 1-2 16,2-1-1-16,8 5-2 15,-3 2-3-15,6 3 1 16,0 1-2-16,0 4-4 16,2 2-2-16,3-2-3 15,3 1-4-15,1-4 1 16,7 0 2-16,1-6 4 16,0 0 2-16,5-4 3 15,1-3 0-15,2-5 6 16,-3-1 4-16,3 2 6 15,0-2 4-15,0 0-3 16,0 1 1 0,0-1-3-16,0 0-1 0,0 0-1 15,0 0 1 1,0 0-2-16,0 0-1 16,0 0 2-16,0 0 8 0,0 0 15 15,0 0 17-15,0 0 21 16,0 0 6-1,0 0 2-15,0 0-7 16,0 0-7-16,0 0-7 16,0 0-15-16,0 0-19 15,0 0-13-15,0 0-17 16,0 0-21-16,0 0-2 16,0 0 0-16,0 0 7 15,0 0 5-15,0 0 6 16,0 0 9-16,0 0-4 15,0 0-21-15,0 0-27 16,0 2-60-16,0 2-92 16,0 3-86-16,3 1-66 15,5 1-142-15,8-11-388 16,10 4 0-16,10-8 0 16,10-16 0-16</inkml:trace>
  <inkml:trace contextRef="#ctx0" brushRef="#br0" timeOffset="32682.8917">9760 8970 112 0,'0'-2'4'0,"0"2"3"16,-1 0 17-16,1 2 14 15,0 0 20-15,0 4 26 16,0 2 26-16,0 1 30 15,0-1 18-15,0-1 1 16,0-3-5-16,0-2-12 16,0-1-64-16,1-4-110 15,3-8-215-15,-2 11 0 16,3-4 0-16,5-1 0 16</inkml:trace>
  <inkml:trace contextRef="#ctx0" brushRef="#br0" timeOffset="36540.4505">9262 8586 468 0,'0'3'32'0,"0"4"48"16,0 0 36-16,0 1 13 15,0 2 3-15,0-5 3 16,0 0 1-16,0-3 1 15,0 0 2-15,0-1 9 16,0-1-24-16,0 0-37 16,0 0-18-16,0 0 2 15,0 0 8-15,0 0 5 16,0 0 4-16,1 0 4 16,-1 0 0-16,2 0-4 15,-1 0-4-15,9 0 1 16,-3 0-3-16,5 0 3 15,3 0-1-15,6-1 8 16,0-2 10-16,-2-1 2 16,-2 0 8-16,-1-1 5 15,0-1-2-15,-1 1-11 16,4 0-12-16,1 1-17 16,1-2-11-16,4 2-15 15,0 0-11-15,0 0-6 16,2 1-8-16,-2-1-5 15,-7 1 0-15,-2 3 1 16,-2-1-1-16,-5 1 2 16,2 0 1-16,0-3 4 15,4 3 0-15,7 0 1 16,3 0 1-16,3 0 3 16,4 0 0-16,-6-3 0 15,-2 0 6-15,-5 0 2 16,-5 2 0-16,-4 0-5 15,-2 1-3-15,0 0-3 16,3 0 0-16,1-1-7 16,5 1-3-16,4 0-1 15,0 0-6-15,3 0 0 16,1 0 2-16,-1-2 1 16,-3 2 4-16,-2-2 1 15,-2 1 1-15,4-2 2 16,2 2 2-16,3-3 1 15,8 0 1-15,6-1-4 16,6-2-1-16,0 0 1 16,5 2-2-16,-5-2 2 15,-3 0-3-15,-7 3-2 16,1 0-1 0,-5 3-1-16,-1-1 0 0,7-1-1 15,-4 3 2 1,2 0-4-16,3 0 1 15,-4 0-3-15,-1 0-1 16,-3 0 1-16,-2 0 2 16,-3 2-1-16,3-1 0 15,2 1 1-15,2-1-2 16,5 3 2-16,8-4-2 16,2 3 0-16,3-3 1 15,-3 0-1-15,-1 0-1 16,-2 0-1-16,-8 0-1 15,-1 1 0-15,-1 1 0 16,-1-2 0-16,5 0 1 16,4 0 2-16,4-2-1 15,5 2 0-15,0 0-3 16,-3 0 3-16,-1 0-2 16,-6-1 1-16,-8 1-2 15,0 0 0-15,-1 0-2 16,2-3 1-16,4 2 0 15,4-3 0-15,4-4-1 16,-1 0 0 0,-2 0 3-16,-5 2 0 15,-9 0-1-15,-3 4 0 16,-4 2 1-16,-3 0-1 16,2-2 0-16,4 2-2 15,7 0 5-15,8 0-4 16,4-1 0-16,3 0-1 15,-3 1 0-15,-5-2 0 16,-9 2-4-16,-8 0 3 16,-9 0-1-16,-7 0-1 15,-2 0-1-15,1 0 1 16,-2 0-1-16,5 0 0 16,2 0 2-16,0 0 0 15,-1 0 3-15,-1 0-3 16,-2 0 3-16,-4 0 5 15,-2 0 4-15,-1 0 4 16,0 0 4-16,0 0 10 16,0-1 6-16,0 1 11 15,0-2 7-15,0 1 6 16,0-3 3-16,0 4-5 16,0 0 6-16,0 0-5 15,0 0-4-15,0 0-11 16,0 0-8-16,0-3-6 15,0 3-3-15,0 0-2 16,0 0 3-16,0 0 14 16,0 0 6-16,0 0 5 15,0 0 3-15,0 0 0 16,0 0 0-16,0-1-5 16,0 1-4-16,0 0-4 15,0 0-4-15,0 0-14 16,0 0-13-16,0 0-6 15,0 0-2-15,0 0-6 16,0 0 0-16,0 0 0 16,0 0 0-1,0 0 0-15,0 0-6 16,0 0 1-16,0 0 0 16,0 0 0-16,0-3 0 15,0 3 5-15,0 0 0 16,0 0-9-16,0 0 1 15,0 0-1-15,0 0 1 16,0 0 0-16,0 0-1 16,0 0 1-16,0 0-1 15,0 0 1-15,0 0 8 16,0 0 8-16,0 0 15 16,0 0 22-16,0 0 13 15,0 0 10-15,0 0-1 16,0-1 0-16,0-2 0 15,0 3 4-15,0 0-13 16,0-1 4-16,0 1-14 16,0-2-16-16,0 2-15 15,0 0-8-15,0-1-1 16,0 1 1-16,0-3 0 16,0 3-3-16,0 0 2 15,0 0-2-15,0 0-6 16,0 0-6-16,0 0 6 15,0 0-5-15,0 0-4 16,0 0 0-16,0 0 0 16,0 0 1-16,0 0-1 15,0 0 0-15,0 0 6 16,0 0 0 0,0 0-6-16,0 0 6 15,0 0 3-15,0 0 0 16,0 0 0-16,0 0 0 15,0 0 0-15,0 0-6 16,0 0-2-16,0 0-6 16,0 0 0-16,0 0-8 15,0 0-10-15,0 0-18 16,0 0-8-16,0 0-6 16,0 0-6-16,-1 0-2 15,1 0-6-15,0 0 0 16,0 0-4-16,0 0 7 15,0 0 1-15,0 0 19 16,0 0 9-16,0 0 8 16,0 0 10-16,0 0 9 15,0 0 8-15,0 0 6 16,0 0 5-16,0 0 0 16,0 0 17-16,0 0-9 15,0 0 1-15,0 0-4 16,0 0-5-16,0 0-5 15,0 0 5-15,0 0-5 16,0 0 5-16,0 0 0 16,0 0-9-16,0 0 9 15,0 0-5-15,0 0 0 16,0 0 8-16,0 0-3 16,0 0-5-16,0 0 0 15,0 0-5-15,0 0-5 16,0 0 0-16,0 0-1 15,0 0 3-15,0 0 0 16,0 0-9-16,0 0 12 16,0 0-5-16,0 0 2 15,0 0-9-15,0 0 1 16,0 0 4-16,0 0 1 16,0 0 2-16,0 0 4 15,0 0 0 1,0 0-3-16,0 0 13 15,0 0 3-15,0 0 17 16,0-1 17-16,0 1 10 16,0 0 13-16,0 0 14 15,0 0 19-15,0 0 11 16,0-2 16-16,0 2 4 16,0 0-1-16,0 0 1 15,0-1-14-15,0 1-13 16,0 0-14-16,0 0-13 15,0 0-32-15,0 0-10 16,0 0-16-16,0 0-12 16,0 0 0-16,0 0-6 15,0 0-2-15,0 0-1 16,0 0 1-16,0 0 2 16,0 0 6-16,0 0-5 15,0 0 2-15,0 0-3 16,0 0 1-16,0 0-4 15,0 0 9 1,0 0-3-16,0 0 6 0,0 0-3 16,0 0 0-16,0 0 6 15,0 0-1-15,0 0 4 16,0 0-1-16,0 0-8 16,0 0-5-1,0 0 2-15,0 0-6 16,0 0 1-16,0 0 2 0,0 0 1 15,0 0-4 1,0 0 1-16,0 0 0 16,0 0 8-16,0 0 0 15,0 0 0-15,0 0 0 16,0 0 0-16,0 0 0 16,0 0 0-16,0 0 0 15,0 0 0-15,0 0-4 16,0 0 4-16,0 0-3 15,0 0 3-15,0 0-3 16,0 0 0-16,0 0 0 16,0 0-1-16,0 0 4 15,0 0 0-15,0 0 9 16,0 0-3-16,0 0 3 16,0 0-4-16,0 0 4 15,0 0 0-15,0 0-9 16,0 0 0-16,0 0-3 15,0 0-1-15,0 0-4 16,0 0-1-16,0 0 0 16,0 0 0-16,0 0 0 15,0 0 1-15,0 0 2 16,0 0-8-16,0 0-5 16,0 0 0-16,0 0-6 15,0 0 0-15,0 0 6 16,0 0 0-16,0 0 5 15,0 0 0-15,0 0 14 16,0 0 8-16,0 0-3 16,0 0 0-1,0 0 6-15,0 0 0 0,0 0-14 16,0 0 8-16,0 0-5 16,0 0 8-16,0 0-16 15,0 0-3-15,0 0-14 16,0 0-73-16,0 0-72 15,0 4-119 1,0 3-176-16,5 1-182 16,2-12-472-16,3 11 0 15,5-7 0-15</inkml:trace>
  <inkml:trace contextRef="#ctx0" brushRef="#br0" timeOffset="43779.0262">9676 8761 772 0,'0'4'62'16,"0"5"52"-16,0-1 50 15,0 1 40-15,-4-4 32 16,4-1 24-16,-2-4 9 15,2 0 3-15,0-3 0 16,0 3 2-16,0 0-59 16,0 0-44-16,0 0-39 15,0 0-27-15,-2 0-23 16,2 0-20-16,-6-1-10 16,-4-1-3-16,-5-4-1 15,-4-2 1-15,-4-2-3 16,-2-6-8-16,7-5-10 15,2-4-12-15,2-7-3 16,1-6 12-16,3-7 10 16,4-2 4-16,-1-3 1 15,3 0-3-15,4 3-2 16,0-2 1-16,4-1-2 16,5-3-2-16,0-1-7 15,4-6-16-15,5-1-7 16,-3-6-2-16,-1 0 11 15,-1-4 2-15,-2 7 3 16,-2-1 4-16,1 8 1 16,-2 4 2-16,3 8 2 15,0 1 0-15,3 5-4 16,0 2-3-16,5 5-9 16,3-2-5-16,5 4-2 15,4-2-5-15,7 1-2 16,4 1 0-16,3-1 0 15,4-2 1-15,6 0 1 16,-1 0 0-16,4 4 0 16,0-1-1-16,2 11 1 15,3 2-1-15,0 4-1 16,0 4 0 0,-5 9-3-16,0-4 2 15,-3 4 1-15,-2 4-2 16,-1-4 1-16,-1 0 2 15,0 0 3-15,0 0 0 16,1 0 2-16,0 0 0 16,-2 0-1-16,3 0-1 15,1 0 0-15,0 0 1 16,2 5-1-16,-2-3 1 16,2 3-1-16,1-1-1 15,-3 2 2-15,-1-4-4 16,-9 5 5-16,-3-2-2 15,-3 3-1-15,-2 0-1 16,0 3 1-16,7 1-6 16,5-1-3-16,9 0-3 15,3 1 0-15,0-5 3 16,1-2-5-16,-6-4 1 16,-8-1 1-16,-11 0-1 15,-12 0 1-15,-8 0 1 16,-8 0 3-16,0 0 2 15,2 0 1-15,4 5 2 16,6 1-1-16,9-1 3 16,-1 7-2-16,9-1 4 15,0 0 0-15,3 3 1 16,-5-3 3-16,1 4 0 16,-2-4-2-16,-2 3 0 15,1-1 2-15,-1 2 0 16,2-4 0-16,1 1-1 15,-5 1-2 1,4-1 2-16,-9-2-8 16,-6 1-10-16,-4-2 1 15,-6-1-3-15,-2-1-3 16,-3 1-1-16,0 1-1 16,0 0-1-16,1 1 2 15,2 2-1-15,1 1 1 16,-3 2 7-16,-2 4 1 15,0 6 0-15,0-1 2 16,-3 10-3-16,-3-1-1 16,3 6-3-16,0-4-1 15,0 1-1-15,0-6 3 16,0-2 3-16,3-3 0 16,-3-3 0-16,0-1 1 15,3 2 4-15,-6 0 1 16,-3 5-2-16,2 4-1 15,-3 3-2-15,2 5-1 16,-2-1 0-16,7-3-1 16,-2 1 2-16,2-7 0 15,2-5-2-15,-2-3 2 16,0 1 5-16,-2-2 4 16,2 1-3-16,-3-4 3 15,3 3 1-15,-3-4 1 16,3-2 1-16,-1-4 10 15,1-4 19-15,0-3 22 16,0-4 21-16,0 0 17 16,-1 0 15-16,1 0 7 15,-1 0-1-15,1 0-4 16,0 0-4-16,0 0-16 16,0 0-36-16,0 0-44 15,0 0-30-15,0 0-22 16,0 0-23-16,0 0-63 15,0 3-93-15,11-3-583 16,-13 0 0-16,-6-3 0 16</inkml:trace>
  <inkml:trace contextRef="#ctx0" brushRef="#br0" timeOffset="53588.4506">12083 8472 676 0,'0'0'34'15,"0"0"30"-15,0 0 12 16,0 0 2-16,0 0 0 16,0 0 1-16,0 0 0 15,0 0-1-15,0 0 0 16,0 0 0-16,0 0-30 16,0 0-17-16,0 0 21 15,0 0 23-15,0-1 38 16,0 0 28-16,0-2 25 15,-2-3 13-15,1 0 5 16,0 1 3-16,0 2-4 16,1-1-14-16,0 4-37 15,0-4-26-15,0 4-39 16,0 0-30-16,0 0-26 16,0 0-13-16,0 0-5 15,0 0-4-15,0 0-4 0,0 0 3 16,0 0-2-1,0 0-6-15,0 0 3 16,3 5 3-16,4 4 1 0,2 3 1 16,7 4-1-1,2 2 0-15,0 0 1 0,-1 1 1 16,-3-4 4-16,-3 0 5 16,-6-4-2-16,-1-3-2 15,0-4 2-15,-1 0-1 16,2 2 2-16,4-1 3 15,1 2 2-15,5 1 1 16,0-2 3-16,1 0 5 16,0-2 4-16,-2-3 11 15,-3-1 34-15,-4-1 43 16,-1-2 53-16,1-4 36 16,-6 1 18-16,4-6 4 15,1-2-2-15,6-5-4 16,13-4-4-16,13-10-13 15,11-3-33-15,10-7-43 16,6-4-55-16,-1-3-37 16,-6 2-18-16,-3-2-5 15,-11 8 0-15,-13 6 7 16,-9 7 19-16,-11 7 15 16,-6 9 7-16,-4 6 0 15,0 0 5-15,-1 3 0 16,0 4-1-16,0-3 0 15,0 2-1-15,0 1-12 16,0 0-21-16,0 0-24 16,0 0-14-16,0 0-9 15,0 0-9 1,0 0-6-16,0 0-4 0,0 0-6 16,0 0-3-1,0 0 2-15,0 0 1 16,0 0 8-16,0 0 4 15,0 0 5-15,0 0 5 16,0 0 6-16,0 0 5 16,0 0 5-16,0 0 3 15,0 0 3-15,0 0 5 16,0 0 0-16,0 0-1 16,0 0 2-16,0 0-2 15,0 1-1-15,0-1 0 16,0 3-2-16,0-3 1 15,0 0-1-15,0 0 1 16,0 0 0-16,0 0 3 16,0 0-1-16,0 0 1 15,0 0-2-15,0 0-4 16,0 2-9-16,0-2-16 16,0 0-18-16,0 0-8 15,0 5-8-15,0-5 1 16,0 1 2-16,0-1 4 15,0 0 4-15,0 0 9 16,0 0 19-16,0 0 26 16,0 0 21-16,0 0 12 15,0 0 10-15,0 0-1 16,0 0 0-16,0 0-4 16,0 0 2-16,0 0-5 15,0 0-9-15,0 0-8 16,0 0-6-16,0 0 3 15,0 0-3-15,0 0-1 16,0 0 1-16,0 0 0 16,0 0-5-16,0 0-2 15,0 0 0-15,0 0 0 16,0 0-3 0,0 0-7-16,0 0 1 15,0 0-3-15,0 0 1 16,0 0-1-16,0 0 3 15,0 0 1-15,0 0 0 16,0 0-5-16,0 0-3 16,0 0 1-16,0 0-2 15,0 0 0-15,0 0 1 16,0 0 0-16,0 0 0 16,0 0 1-16,0 0 1 15,0 0 4-15,0 3 5 16,0-3 1-16,0 0 3 15,0 0 0-15,0 0-3 16,0 0 0-16,0 0-2 16,0 0 0-16,0 0 1 15,0 0-1-15,0 0 2 16,0 0-1-16,0 0 1 16,0 0-2-16,0 0 5 15,0 0-2-15,0 0 2 16,0 0 0-16,0 0-2 15,0 0 0-15,0 0 0 16,0 0 3 0,0 0-1-16,0 0 3 15,0 0 0-15,0 0-1 0,0 0 0 16,0 0-4 0,0 0-5-16,0 0-7 0,0 0-3 15,0 0-3-15,0 0-4 16,0 2-1-1,0-2 0-15,0 0 2 16,0 0-3-16,0 0-3 16,0 0-9-16,0 2-23 15,0 0-62-15,0 1-92 16,0-2-86-16,1 0-58 0,13-12-252 16,-11 13 0-1,1-2 0-15,-1 0 0 16</inkml:trace>
  <inkml:trace contextRef="#ctx0" brushRef="#br0" timeOffset="63558.5303">14165 8247 448 0,'2'0'27'0,"2"0"30"0,-2 0 34 16,3 0 43-1,2-1 51-15,-4-1 57 0,3-1 33 16,-6-2 12-16,2 3 12 16,-2 0 12-16,0 0-27 15,0-1-32-15,0 3-36 16,0 0-47-16,0 0-53 15,0 0-55-15,3 0-27 16,-2 0-1 0,4 3 2-16,2 3-3 15,0 5 6-15,4 3 4 16,0 5 5-16,4 1 4 16,2 8 4-16,6-3 1 15,10 0-3-15,8-2-4 16,9-3 1-16,4-5 11 15,2-4 18-15,-6-7 22 16,-5-1 1-16,-8-3 5 16,-9 1-2-16,-3 1 1 15,0 2-4-15,0 0-7 16,10 3-12-16,4 0-21 16,9 0-26-16,3-1-20 15,3 2-2-15,-1-1-7 16,-7 0 5-16,-1 0 3 15,-8 3 2-15,1 1 1 16,-4 3 3-16,4 1 4 16,9-1 0-16,7 1 1 15,4-2 1-15,7-2 0 16,0-4-3-16,3-2-7 16,-3 1-2-16,-1-6 2 15,-8 3-6-15,1-2-3 16,-2 2 1-16,-1-3-3 15,6 3 1-15,3-3 1 16,7-3-2-16,8 0 0 16,-1 2 0-16,5-2-3 15,1-6 2-15,-3 4-1 16,2-4 0-16,-8-3-1 16,-1-2-2-16,-6 2-2 15,1-5 2-15,2 0-1 16,1-1-1-1,-4-1-2-15,-8 1 3 16,-7 0-2-16,-10-1 1 16,-12 3 2-16,-3-2 5 15,-3 3 2-15,0-8 0 16,1 0 0-16,2-8 2 16,2 0 0-16,1-3-2 15,0 2 1-15,1-2 0 16,-8 4 6-16,-1 0 12 15,-5 6 17-15,-3-4 9 16,-4 7 2-16,-1-3 9 16,1-1 17-16,-4 1 6 15,5-2 4-15,-6-2 7 16,-1 3-1-16,0-3-5 16,-2 2-5-16,-1-2 3 15,-1 4 5-15,1-2 3 16,-2-1-19-16,0 1-5 15,-6-2-1-15,-1-2-5 16,-3 2 4-16,-4-3 8 16,-7 3-15-16,-6 3-9 15,-5 0-9-15,-7 3-13 16,2 2 4-16,-4 4-4 16,2 2 2-16,2 2-7 15,8 4-8-15,-2-3-19 16,0 1-3-16,-3 0-4 15,-6 2 5 1,-10-1-10-16,-7 4-9 16,-9 2-10-16,-3 0-18 15,1 2-8-15,1 2-6 16,2-1-6-16,1 0 6 16,5 0-1-16,-6 0-4 15,5 3 12-15,-7-3 10 0,-4 0 14 16,-3 0 9-1,-3 0 5-15,-3 0 0 16,5 0-2-16,1 0 1 16,0 0-1-16,12 0 1 15,1 0-1-15,6 0 2 16,4 0-4-16,4 0 2 16,3 0 7-16,-4 3 2 15,1-2 4-15,-6 0 6 16,-1 1 2-16,-2-1-2 15,-3 0 2-15,3-1-5 16,-1 0-3-16,3 3 1 16,-1 0-5-16,4 4 4 15,1 1-2-15,-1 2-2 16,1-2 1-16,2 1-7 16,0 1-4-16,2-4-3 15,-2 0-3-15,5-2 4 16,-9 0-1-16,0 1-7 15,-6 1 5-15,-5 2-13 16,-4 6-16-16,1 1 2 16,0 1-2-16,7 3 0 15,4 3 5-15,8-4-2 16,10 2 2-16,6 0 4 16,6 0-8-16,3-1 13 15,3 6 9-15,-1 1 5 16,-1 7 2-16,3 5-4 15,-2 5 0 1,2-1-2-16,5 2-2 0,-1-5-3 16,7-4 7-16,0-3-4 15,3-1 5-15,2-7 2 16,2 2 1-16,1-2 3 16,1-2 2-16,4 0 1 15,4-1 4 1,4 0 4-16,10-2-1 0,7 1 3 15,5-2 1 1,5-3 0-16,-3 1 2 16,1-2 4-16,-10-1 1 15,-5 3 3-15,-4-5-1 16,-1 5-1-16,1 1-1 16,2-1 2-16,4-2-1 15,3-2 4-15,8-4-2 16,6-4 1-16,1 0 3 15,1-2-1-15,-5-4 1 16,-7 2-2-16,-12 0 1 16,-6 0-3-16,-10 0 1 15,-2 0-1-15,-1 0 0 16,1 0 0-16,-2 0-3 16,0 0 5-16,0 0 1 15,0 0 4-15,0 0 3 16,0 0-1-16,0 0 1 15,0 0-4-15,0 0-31 16,0 3-131-16,4 4-157 16,4-4-724-16,6 0 0 15,3-14 0-15,7-36 0 16</inkml:trace>
  <inkml:trace contextRef="#ctx0" brushRef="#br0" timeOffset="99973.5753">13585 7925 888 0,'0'0'71'16,"2"2"74"-16,-2-2 40 0,-2 1 19 15,-1-4 13-15,-1 1 12 16,-3-4 5-16,0-2 15 15,-4-3 35-15,2 1 19 16,3 0-50-16,-2-1-43 16,6 4 6-16,-2-1 19 15,4-2 18-15,-2 4 19 16,-1-5 22-16,-2 2 16 16,3 0-35-16,2 5-19 15,-3 0-41 1,3 1-43-16,0 3-55 15,0 0-45-15,0 0-33 16,0 0-34-16,0 0-30 16,0 0-29-16,0 0 0 15,0 0 3-15,0 0 21 16,0 0 15-16,0 0 6 16,1 0 9-16,1 0 5 15,5 0 9-15,4 0 2 16,8 0 2-16,4 0-2 15,8-1 0-15,4-2 10 16,0 0 2-16,5-1 21 16,0 2-1-16,3-6 8 15,-5 3-1-15,-1-2-1 16,0-2 1-16,-1 2-2 16,-6 2-2-16,-1 2-12 15,0 0-3-15,1 3-23 16,3 0 4-16,-3 0-7 15,10 0-8-15,0 0 2 16,6-3 5-16,2 2-2 16,0-3 10-16,-6 0-8 15,-4 0 4-15,-16-2 8 16,-8 5 4-16,-11-1 17 16,-2 2 1-16,-1 0 10 15,0 0-4-15,0-1 5 16,0 1-10-1,0 0-6-15,0 0-31 16,3 0-47-16,-2 0-51 16,-1 0-55-16,0 0-104 15,0 3-116-15,0-2-146 0,0-2-144 16,3-19-347-16,-3 1 0 16,-2 2 0-1,1-12 0-15,0 3 4345 16,-7 20-3926-16,1 1 101 0,-1-6 128 15,-1 14 94-15,-2-4 86 16,0-7 141-16,-2-5 134 16,1 1 166-16,1 1 162 15,4 1 26 1,1 2-64-16,3 4-78 16,1 1-89-16,2 3-59 15,0-2-53-15,0 2-50 16,0 0-31-16,0 0-29 15,0 2-17-15,7 1-8 16,3 2-2-16,0 3 6 16,8 5 10-16,5-1 11 15,2 4 10-15,4-3 12 16,4 1 8-16,0 0 5 16,4 0 0-16,-1-1-2 15,2-1-5-15,-10-1-5 16,-2-2-4-16,-5-1-3 15,-13 0-2-15,-3-4 4 16,-3-1 2-16,-2 1 6 16,-2-4 2-16,4 0 4 15,-2 0 3-15,0 0 0 16,0 0-2-16,-2 2 0 16,-4 3-2-16,-7 5 0 15,-8 6-4-15,-8 7-9 16,-7 8 0-16,-3-2-1 15,-2 1 2-15,4 1 4 16,-2-3 2-16,10-7 3 16,2-2-3-16,9-4-7 15,3-3 3-15,10-4 3 16,0-1-2-16,4-5 1 16,1-1 0-16,0-1 8 15,0 0 12-15,0 0 11 16,0 0 1-16,0 0 2 15,0 0-4 1,0 0-27-16,0 0-15 16,0 0-18-16,-1 0-19 15,1 0-24-15,0 0-19 16,0 1-14-16,0 1-1 16,0-1-4-16,0-1-15 15,0 1-76-15,0 5-220 16,-2-6-605-16</inkml:trace>
  <inkml:trace contextRef="#ctx0" brushRef="#br0" timeOffset="114545.2864">16355 8319 516 0,'0'2'22'16,"-2"-1"14"-16,-1 1 5 15,-1 0 5-15,-3 1 21 16,0-2 25-16,0 2 26 16,4 0 26-16,-2 0 39 15,2-2 47-15,1 1 20 0,-1-2 32 16,-1 0 28 0,4-5 31-16,-4 3 0 15,1-3-16-15,1 1-25 16,2 2-28-16,0 0-39 15,0 1-55-15,0 1-60 16,0 0-51-16,9 0-33 16,3 0-32-16,16 0-22 15,7 0-6-15,15 0-2 16,2-2 5-16,1 1-1 16,-7-2 10-16,-4 2 17 15,-8-2 10-15,-4 2 4 16,-11-1 1-16,-5-1 9 15,-6 2 6-15,-4-3 9 16,-2 2 8-16,-2 1 7 16,0 1 1-16,0-3 6 15,0 3-4-15,0-1-5 16,0 1-9-16,0 0-25 16,0 0-36-16,-3 0-19 15,-4 0-26-15,-4 0-34 16,-5 0-13-16,-5 1-14 15,-6-1-9-15,-3 4-1 16,-8 2 4-16,-3 0 14 16,-3 2 30-16,2 0 12 15,2 1 21-15,9-2 41 16,9-2 15-16,11-1 11 16,8-2 10-16,3-2 3 15,0 0 3-15,0 0 1 16,0-2 2-16,3 2 0 15,5 0 2-15,12 0-11 16,6 0-2-16,9 0-3 16,9 0-1-1,8 0-1-15,-3 0 0 16,1 0 1-16,-2-2-4 16,-8-1-2-1,-7 0-7-15,-14 0 1 0,-7 0 8 16,-6 1 22-16,-3 0 21 15,-3-1 6-15,0 2 3 16,0-2-1-16,0 2 1 16,0 1-3-16,0-1 1 15,0 1-4-15,0 0-10 16,0 0-23-16,0 0-17 16,0 0-7-16,0 0 2 15,0 0 2-15,0-2 5 16,0 2 4-16,0 0 2 15,0 0 0-15,0-1 1 16,0 1-1-16,0 0-3 16,0-2-1-16,0 2-9 15,0 0-1-15,0 0-7 16,0 0-1-16,0 0-1 16,0 0 0-16,0 0 1 15,0 0 1-15,0 0 0 16,0 0 0-16,0-1 3 15,0 1 0-15,0 0 0 16,0 0-1-16,0 0-2 16,0 0 0-16,0 0-1 15,0 0-2-15,0 0 0 16,0 0 0-16,0 0 2 16,0 0-1-1,0 0 1-15,0 0-1 16,0 0 2-16,0 0 0 15,0 0 0-15,0 0 0 16,0 0 0-16,0 0-2 16,0 0 1-16,0 0-2 15,0 0 2-15,0 0 0 16,0 0 0-16,0 0 0 16,0 0-1-16,0 0 2 15,0 0 0-15,0 0 2 16,0 0-2-16,0 0 2 15,0 0-1-15,0 0-1 16,0 0 1-16,0 0 0 16,0 0 0-16,0 0 1 15,0 0-1-15,0 0 0 16,0 0 0-16,0 0 0 16,0 0-1-16,0 0 6 15,0 0-6-15,0 0 0 16,0 0 0-16,0 0-1 15,0 0 1-15,1 0 0 16,-1 0 0-16,0 0 0 16,0 0 0-16,0 0-5 15,0 0 5-15,0 0 0 16,0 0 0-16,0 0 2 16,0 0-2-16,0 0-2 15,0 0 1-15,0 0 0 16,0 0 1-16,0 0 0 15,0 0 0-15,0 0 0 16,0 0 0-16,0 0 0 16,0 0 0-16,0 0 1 15,0 0 0-15,0 0 1 16,0 0-2-16,0 0-2 16,0 0 1-16,0 0 0 15,0 0 0-15,0 0 0 16,0 0 2-16,0 0-2 15,0 0 1-15,0 0 0 16,0 0 0 0,0 0 1-16,0 0 0 15,0 0 1-15,0 0-1 16,0 0 0-16,0 0-3 16,0 0 2-16,0 0 0 15,0 0-1-15,0 0 1 16,0 0 0-16,0 0 0 15,0 0 0-15,0 0 0 16,0 0 0-16,0 0 0 16,0 0 1-16,0 0-1 15,0 0 2-15,0 0-2 16,0 0 0-16,0 0 0 16,0 0 0-16,0 0 0 15,0 0 0-15,0 0 2 16,0 0-2-16,0 0 3 15,0 0 0-15,0 0 0 16,0 0 0-16,0 0-1 16,0 0 1-16,0 0 0 15,0 0 0-15,0 0-3 16,0 0 3-16,0 0-3 16,0 0 0-16,0 0-3 15,0 0-1-15,0 0 0 16,0 0-2-16,0 0-1 15,0 0 1-15,0 0-1 16,0 0-3-16,0 0-1 16,0 0 1-16,0 0 2 15,0 0 1-15,0 0 0 16,0 0 2-16,0 0 2 16,0 0 3-1,0 0 0-15,0 0 3 16,0 0 1-16,0 0 0 15,0 0 0-15,0 0 0 16,0 0-3-16,0 0 3 16,0 0-1-16,0 0-3 15,0 0 0-15,0 0 0 16,0 0 0-16,0 0 0 16,0 0 3-16,0 0-1 15,0 0 4-15,0 0-3 16,0 0 0-16,0 0-1 15,0 0 1-15,0 0 0 16,0 0 0-16,0 0 0 16,0 0-3-16,0 0 0 15,0 0 0-15,0 0 0 16,0 0 0-16,0 0 0 16,0 0 0-16,0 0 0 15,0 0 0-15,0 0 0 16,0 0 0-16,0 0 0 15,0 0 0-15,0 0 0 16,0 0 0-16,0 0 0 16,0 0 2-16,0 0-2 15,0 0 0-15,0 0 0 16,0 0 2-16,0 0-1 16,0 0 0-16,0 0 0 15,0 0 0-15,0 0 1 16,0 0-4-16,0 0 2 15,0 0-7-15,0 0-22 16,0 0-79-16,0 3-169 16,0-16-670-16,-7 15 0 15,-2-1 0-15</inkml:trace>
  <inkml:trace contextRef="#ctx0" brushRef="#br0" timeOffset="122339.5607">18831 8720 304 0,'2'-3'18'0,"4"2"10"16,-4-7 17-16,7 1 12 15,-1-4 10-15,1-1 20 16,-2-1 42-16,-1 4 28 16,-4 2 21-16,-1 0 19 0,-1 1-2 15,0 1 3 1,0-1-12-16,0 0 0 15,0-3 4-15,0 0-12 0,0 0-38 16,0-2-19-16,0-3-5 16,0 4 3-16,0 0 4 15,0 2 3-15,0 1 2 16,0 1-5-16,0 2-13 16,0 1-7-16,-1 1 0 15,1-1-5-15,0 3-13 16,0-3-21-16,0 3-22 15,0-1-13 1,0 1-12-16,0 0-8 16,0 0-4-16,0 0-4 15,1 1-1-15,5-1-4 16,4 3-1-16,7-2-2 16,6 2 1-16,10 0-2 15,5 1 5-15,2-1 3 16,3 0 1-16,-3 1 2 15,-2 0-1-15,-5 0 1 16,-1 2-2-16,-4 0 0 16,-2-4 1-16,1 2 2 15,0-1-1-15,1-1 1 16,1-2 1-16,0 0 2 16,-2 0 0-16,0-2 2 15,-1 4-2-15,1-2 0 16,1 0 1-16,4 0 0 15,8 0-1-15,4 0-1 16,6 0 1-16,2 0-2 16,4 0 1-16,-5 0-2 15,-2 1 0-15,-7-1-1 16,-8 3-2-16,-9-2 2 16,3 6 0-16,-3-4 0 15,4-2 0-15,5 3-1 16,8-4 1-16,7 0 0 15,3 0 1-15,4 0 2 16,2-1 1-16,-3 1-2 16,-2 0-1-16,-1 0-1 15,-3 0 0-15,-3 0-1 16,1 0 1-16,2 0-1 16,4 0 0-16,1 0-2 15,5 0-1-15,-3 0-3 16,0 0 4-16,0 1-1 15,-5 1 0-15,1 0 3 16,-2 2-2-16,1-1 2 16,4-1-2-16,3-1-1 15,2-2 1-15,0-2 2 16,-1-3-2-16,-2 2 3 16,-1-1 0-16,0-2-4 15,-4 0 1-15,4 1-3 16,-1-2 3-16,0 0 3 15,-3-4-3-15,1-2 1 16,1 1-2-16,-3-5 1 16,-2-2-1-16,-4 2 1 15,-5-1-1 1,-8-1 5-16,-4-1 4 16,-2 0 11-16,-4-1 6 15,3-4 1-15,1-6 1 16,-1 5 0-16,0-5 3 15,3 0-2-15,-2 2 0 0,-7 3 5 16,-2 1-10 0,-1 2-6-16,-6-2 12 15,-3 0 16-15,1-7 27 16,-4 2 26-16,-1-9 14 16,-3 1 16-16,-3-2 13 15,-1 0-1-15,-5 2 5 16,-3 3-2-16,-5 3-17 15,-3 1-18-15,-7 4-26 16,-2 1-27-16,0 4-15 16,0 4-15-16,2 0-14 15,2 4-7-15,0 0-1 16,-2 3-4-16,-4-2-2 16,-3 1 1-16,-10-1-3 15,-8 3 0-15,-9-1-4 16,-7 2-3-16,-1-1-3 15,-5-2 1-15,3 3 0 16,7 4-2-16,8-2 2 16,4 2 0-16,4 3 3 15,-2-3-1-15,-1 1 2 16,-12 2 3-16,-7 2 0 16,-11-2 0-16,-4 3 3 15,1 0 3-15,3 0-4 16,9 0-1-16,8 0 0 15,2 0 0-15,0 0 3 16,-2 0-1-16,-5-1 3 16,-3-2-1-16,-3 3-4 15,0-2-2-15,-4 1 6 16,4 1-1-16,-1 1-2 16,5 1 1-16,0 2-5 15,1 0 1-15,-1 3-1 16,-2 3 1-16,0 1-1 15,-2 0-2 1,-3 1-7-16,2 4-4 16,-5-2-6-16,-1 5-2 15,-3 4-6-15,2-1-2 16,4 4-4-16,5-2 1 16,8 2 2-16,11-3 3 15,8-2 5-15,7-2 6 16,1-3 6-16,4 1-1 15,-5 3 9-15,0 0-1 16,-1 5 4-16,-6 6-1 16,-2 3-4-16,-2 4-6 15,1 8-3-15,1-3-3 16,-1 6 0-16,5-4 3 16,5 0 0-16,3-3 1 15,5 0-2-15,6-3 0 16,7-5 1-16,10-2 2 15,3-2-2-15,6-4 1 16,6-2-1-16,3-3 2 16,4 0-1-16,2-5 2 15,5 1 1-15,0-1 2 16,1 3 6-16,0-1 2 16,0 4 3-16,-1-1 4 15,1 1 2-15,-2-1-1 16,5-2 2-16,1-1 0 15,2-1 1-15,0-5 1 16,4 0-3-16,-3-1 2 16,-4-6 2-16,-1 3 1 15,-3-1 0-15,-1 0-2 16,-1 0 0-16,1 2 0 16,4-3 0-16,3-3-1 15,5-3 4-15,2 3-3 16,2-7 0-16,-2-2-1 15,0 0 0-15,-8-1 0 16,-6 0 2-16,-5 1-1 16,-7 3-2-16,-3 0 1 15,2 1-1 1,1 0-1-16,2 1 3 0,-1 1 2 16,2-3-5-1,-1 0 0-15,-1 1 3 16,-5 2 7-16,1-3 15 0,-4 2 12 15,1 1 7-15,-1-3 13 16,2 0 4-16,-2 2 4 16,0-2 10-16,1 3 0 15,-1 0 3 1,0-1-4-16,0 1-7 16,0 0-8-16,0-3-5 15,0 3-10-15,0 0-5 16,0-3-7-16,0 3-2 15,0-2-2-15,0 1-6 16,0 1-2-16,0 0-7 16,0 0-5-16,0 0-3 15,0 0-3-15,0 0 0 16,0 0 1-16,0 0-4 16,0 0 0-16,0 0 0 15,0 0 0-15,0 0 2 16,0 0 1-16,0 0 0 15,0 0 0-15,0 0 2 16,0 0-1-16,0 0 1 16,0 0 0-16,0 0 0 15,0 0 0-15,0 0-1 16,0 0 1-16,0 0 0 16,0 0 0-16,0 0-2 15,0 0-1-15,0 0 1 16,0 0 0-16,0 0 0 15,0 0 0-15,0 0-3 16,0 0 0-16,0 0 0 16,0 0 0-16,0 0 0 15,0 0 3-15,0 0 2 16,0 0-1-16,0 0 1 16,0 0 3-16,0 0 4 15,0 0-1-15,0 0 15 16,0-1 0-16,0 0 4 15,0-1 7-15,0 2-2 16,0-2 10-16,0 2 3 16,0 0 3-16,0-1 5 15,0 0-9-15,-1-1-20 16,-1 1 1 0,2 1-6-16,0 0-8 15,0 0 0-15,0 0-25 16,0 0-11-16,0 0-11 15,0 0-9-15,0 0 9 16,0 0 5-16,0 0 1 16,0 0-1-16,0 0-3 15,0 0-48-15,-1 1-112 16,1 8-304-16,-12-8-623 16,-10 23 0-16,-7-5 0 15</inkml:trace>
  <inkml:trace contextRef="#ctx0" brushRef="#br0" timeOffset="132588.0809">4841 10055 764 0,'0'-5'-19'0,"0"0"-10"16,0-9-10-16,0-4-16 16,0-8-17-16,0 1-38 15,3-4 0-15,2 4 0 16</inkml:trace>
  <inkml:trace contextRef="#ctx0" brushRef="#br0" timeOffset="135142.5662">4846 9750 112 0,'0'-6'6'0,"-2"-1"11"16,1-1 8-16,0 0 20 16,-2 1 20-16,0 7 20 15,1-3 16-15,1 6 19 16,-3-3 15-16,4 1 8 0,0 1-6 15,0-1-10 1,-1-1-8-16,2 0-18 0,-1 0-19 16,-1 0-11-16,1 0-7 15,0 1-10-15,0 1-2 16,0-2-1-16,0 1 5 16,0-1 4-16,0 0-2 15,0 1-4-15,0-2 2 16,3 2 9-16,2-1 5 15,5 0 7-15,4-1 5 16,10-2 6-16,0-1 3 16,1-1 2-16,-2-2 6 15,-2 3 6-15,-3-3-3 0,-2 2-17 16,-5 3-8 0,4-2-16-16,0 2-14 15,2-1-15-15,2 2-8 16,5-4-4-16,-1 3-6 15,2-1-3-15,-1 0-1 16,-2 2-1-16,0-1-4 16,-4 2-2-16,-1 0 0 15,-2 0 3-15,1 0 1 16,0 0 2-16,3-1 5 16,2 0 3-16,1 0 3 15,5-2 3-15,0-2-2 16,0 3 2-16,3-1-1 15,-1 0-3-15,2 2 1 16,6-2 0-16,4-1 0 16,7-3-3-16,3-4-2 15,6-2 0-15,-3-2-1 16,2 1-1-16,-3-1 2 16,-3 5-2-16,-4-2-1 15,4 2-2-15,-5 2-3 16,8-1 2-1,5-2-2-15,4 0 0 0,6-4 2 16,4-3 0 0,2-2-1-16,-3 1 2 15,0-1 0-15,-4 4-1 16,-5 5-1-16,-1 2 1 16,1 7 1-16,-1-2 1 15,7 4 0-15,1-2 4 16,6-1 4-16,1-8 4 15,4-3 2-15,2-4 5 16,-4-2 4-16,0 2 1 16,-5 3 0-16,-6 3 1 15,-7 4-2-15,-5 5-4 16,-3-1-3-16,-2 2-2 16,0 0-5-16,7 2-5 15,-3-3-1-15,1-1-7 16,4 0 2-16,-7 1-2 15,3 3-1-15,-9 0 0 16,-1 5 0-16,-6 1-1 16,2 6 2-16,1 1 2 15,4 0-3-15,2 1 2 16,1-2-1-16,2-7 0 16,-3 4 0-16,-1-3-1 15,-4 1-1-15,-2-1-1 16,-2-1 2-16,-1 4-3 15,-1-1 3-15,4-1-3 16,0-2 2-16,6-1 0 16,0 0 0-16,2-4-1 15,-3 0 2-15,0 0-1 16,-2 0-1-16,-5 2-1 16,-3-2 0-16,-2 6 1 15,0-2-1-15,6 3-2 16,2-2 2-1,10 2 2-15,4-3 0 16,0 1-1-16,-1-1-2 16,0 1 4-16,-4-2-4 15,-2 1 3-15,-3-2-1 16,-2 3 0-16,6-1 2 16,-2-2-3-16,6 4-1 15,4-6 2-15,3 0 2 16,1 0-2-16,-3 0 3 15,-7 0-3-15,-2-3-1 16,-7 0 1-16,-4 1-2 16,-2 1 4-16,1-2-1 15,-1-2 0-15,6-1-1 16,3-2 0-16,-4-3-1 16,3 1 2-16,-4 1-4 15,-2 3 2-15,-7 0-3 16,-4 4-2-16,1 2 2 15,-1 0 0-15,2-6-2 16,3 8 1-16,3-4 3 16,0 2-2-16,3 0 3 15,-3 0-3-15,-5 0 4 16,-2 0-1 0,-4 0-2-16,-2 2-1 0,1 2 1 15,-1-2 0-15,5-2-1 16,5 1 2-16,6-2 1 15,3-5-3 1,-2 1 2-16,-6-3 1 0,-12 2 13 16,-4 0 42-16,-13 1 30 15,-2-1 18 1,-3 1 8-16,0 0 2 16,-1 2 0-16,2 0 2 15,-1 0-1-15,0 3-2 16,0 0-13-16,0 0-42 15,0 0-31-15,0 0-21 16,0 0-8-16,0 0-3 16,0 0-1-16,0 0 3 15,0 0 1-15,0 0 0 16,0 0 3-16,0 0 0 16,0-2 0-16,0 2 4 15,0-2-1-15,2 1-1 16,-2 1 0-16,2 0-2 15,-2 0-3-15,0 0-2 16,0 0-4-16,0 0-10 16,0 0-13-16,0 0-12 15,0 0-5-15,0 0-6 16,0 0-2-16,0 1-2 16,0-1 4-16,0 2 1 15,0-2 3-15,0 0 10 16,0 0 10-16,0 0 11 15,0 0 5-15,0 0 4 16,0 0 1-16,0 0-2 16,0 0-1-16,0 0-4 15,0 0 4-15,0 0 2 16,0 0 1 0,0 0 2-16,0 0 3 0,0 0 2 15,0 0 1-15,0 0 2 16,0 0 0-16,0 0 0 15,0 0-3-15,0 0-3 16,0 0 0 0,0 0-3-16,2 0 0 15,-2 0 0-15,0 0 0 16,0 0 2-16,2 0-1 16,-2 0 4-16,0 0-1 15,0 0-1-15,0 0 2 16,0 0-1-16,0 0-4 15,0 0-2-15,0 0-4 16,0 0-2-16,0 0-2 16,0 0-4-16,0 0-2 15,0 0-6-15,0 0-3 16,0 2-2-16,0-2 3 16,0 3 4-16,0-2 4 15,0-1 1-15,0 0 4 16,0 0 5-16,0 0 4 15,0 0 10-15,0 0 5 16,0 0 1-16,0 0 1 16,0 0-2-16,0 0-1 15,0 0 0-15,0 0 0 16,0 0-3-16,0 0 3 16,0 0-1-16,0 0-1 15,0 0 3-15,0 0 4 16,0 0 0-16,0 0 1 15,0 0 0-15,0 0-1 16,0 0-4-16,0 0-7 16,0 0 0-16,0 0-4 15,0 0-2-15,0 0-1 16,0 0-4 0,0 0 1-16,0 0-2 15,0 0-5-15,0 0-42 16,0 2-85-16,0 1-126 15,4 2-74-15,5-8-447 16,-3 14 0-16,-2-7 0 0,2-8 0 16</inkml:trace>
  <inkml:trace contextRef="#ctx0" brushRef="#br0" timeOffset="147304.3729">9129 9461 1260 0,'0'0'41'16,"0"0"30"-16,-2 0 33 16,-1 0 11-16,3 0 4 15,0 1 4-15,0-1 15 16,0 0 22-16,0 0 26 15,0 0 27-15,0 0-15 16,0 0-5-16,0-1-6 16,0-2 7-16,0 0 4 15,0-1 0-15,0 0-15 16,3 2-18-16,5-1-22 16,10-3-26-16,9 1-27 15,11-7-22-15,3 2-24 16,3-1-17-16,-2-4-6 15,-1 4 3-15,-4 3 2 16,0-4-3-16,-8 4 0 16,4 3 0-16,-1-2 1 15,1 0 1 1,3-2-1-16,3 4 4 0,2-2-3 16,3 0-7-1,-1 2-1-15,-2-3 1 16,-2 1-2-16,1 3-2 15,-5 0 0-15,-2 1-3 16,1 0-3-16,-1 1-4 16,2 0 1-16,0-1-1 15,3-1 0-15,0 2-1 16,6-4-2-16,0 3 1 16,4 1 1-16,-5 0-2 15,1-2 3-15,-3 4-1 16,1-3 0-16,0 1 0 15,2-2 0-15,1 0 0 16,3-3 0-16,-1 0 2 16,3 0-2-16,1-3 3 15,1 1-4-15,1-2 0 16,1 4 0-16,1-2 1 16,-2 5 0-16,1-3-2 15,-4 3 2-15,-4-3-3 16,1 7 2-16,2-6-4 15,-1 4 4-15,-2-1 2 16,0 2-2-16,-1-1-2 16,-4 2 0-16,-2-1 2 15,-2-1-3-15,-3 2 2 16,-3 0-1-16,-3 0 1 16,0 0 1-16,-3 0-4 15,-3 0 2-15,0 0 2 16,-2 2-3-16,-4-2-1 15,-2 1 3-15,-5 1-1 16,-4-1-1-16,-3-1-2 16,0 0 0-16,1 0 0 15,0 2 0-15,2 0 2 16,2-1 0-16,-1 5-2 16,3-3 1-16,2 1-5 15,-4 0 2 1,2-1-2-16,-3 1-1 15,-3-2 1-15,3 0-2 16,0 3-3-16,-1-1-2 16,6 3-3-16,1 1-2 15,6 2 7-15,2 1-2 16,-1-3 1-16,-2 3 2 16,-2-4-4-16,-6 0-1 15,0-1 3-15,-6-2 3 16,-2-1 2-16,-1 0 2 15,0-3 2-15,0 1-2 16,0-1 5-16,0 0-2 16,3 0 7-16,-3 0 10 15,0 0 6-15,0 0 15 16,0 0 12-16,0 0 8 16,0-1 5-16,0 1 11 15,0 0 5-15,0 0 4 16,0 0-5-16,-3-3-7 15,-1 3-9-15,-5 0-13 16,-3 0-14-16,-3 0-7 16,-4 0-9-16,1 4-7 15,-3-2-11-15,-2 3 0 16,-1 2-1-16,-2 1 0 16,-5 3 4-1,-1 1 1-15,-1 1-1 0,-2 0 3 16,6 0-2-1,0-2 0-15,0-2 0 0,5 0 0 16,-1 0 2 0,-3 1-2-16,-2 1-1 15,-3 1 1-15,-1 3-1 16,-7-2-1-16,0 3-2 16,0 2-4-16,0-1 0 15,4-1-1-15,4 1 2 16,1-3 2-16,5-3-2 15,0-2-1-15,-3-2 3 16,-3-2-3-16,-7 2 2 16,-3 0-1-16,-7 4 3 15,-1 3-4-15,-1 1 2 16,3 2-4-16,4-3 1 16,8-2 3-16,3-3 0 15,9-6 6-15,1-1 4 16,-2-2 5-16,1-2 1 15,-1 0 0-15,-6 1-5 16,-7-1 4-16,-3 1-3 16,-4 2 0-16,-4 2-4 15,-3 3-1-15,6-2-3 16,1 1-3-16,6-1 1 16,5-2 3-16,4 0 2 15,-4-2-2-15,5 1 3 16,-4-1-2-16,1 0 1 15,-3 2 0-15,7 0-2 16,0-2 5-16,2 0 5 16,7-2 8-16,-1 0 9 15,2-3 5-15,5-1 1 16,-3-1 1-16,-1-2-2 16,-1 0 0-16,-4 1 1 15,3 0-5 1,-5 4-4-16,4-1-10 15,3-1-8-15,7 2-4 16,-1 0-2-16,2 2 2 16,4-1-2-16,2 2 1 15,-3 0-2-15,1-1 2 16,-2 0-2-16,-1 2 2 16,-2 0-1-16,3 0 1 15,-4-2 4-15,3 1 2 16,-3-2 14-16,7-2 22 15,1 2 23-15,-2-2-1 16,4 1 0-16,-3 2 4 16,2-1-2-16,1 0-2 15,-4 0-6-15,4 0-7 16,-2 2-10-16,1-3-23 16,-1 0-22-16,2 0 13 15,2 1-8-15,0 0-3 16,0 2 0-16,0 1-5 15,0 0-11-15,0 0-35 16,-2-2-41-16,2 5-90 16,0 0-159-16,0 8-214 15,-3-14-515-15,-5 17 0 16,-5-5 0-16</inkml:trace>
  <inkml:trace contextRef="#ctx0" brushRef="#br0" timeOffset="152305.5086">13612 9511 904 0,'0'0'68'16,"-1"0"46"-16,-1 0 36 15,-2 0 18-15,2 0 13 16,1 0 16-16,-3 0 15 16,4 0 19-16,0 0 27 15,0 0 25-15,0-2-44 16,0 1-17-16,0-3-12 15,0 0-2-15,0 1 5 16,0 0-6-16,0 3-13 16,-2-5-13-16,2 5-27 15,0 0-29-15,0 0-24 16,0 0-29-16,0 0-24 16,0-3-13-16,0 3-20 15,0 0-3-15,0 0-3 16,0 0-8-16,0 0 0 15,0 0 2-15,3 0 2 16,7 0 5-16,8 3-2 16,5-3-1-16,10 0 3 15,9 0-4-15,2 0 2 16,0 0 5-16,-3 0 3 16,-6 0 5-16,-8 0 0 15,-5-3-4-15,-6 3 1 16,-1-1 2-16,-4-1-3 15,3 2-2 1,2 0-1-16,3-1-2 16,4-1 0-16,4-2-4 15,1 2 1-15,2-3-2 0,-4 3 0 16,-6 0-1-16,1 2 2 16,-3-1-1-1,-1 2 0-15,2-2-2 16,7 1 2-16,4 0-2 15,8 0-1-15,6 0 2 16,1 0-3-16,1 0 2 16,-3-2-4-16,-6 2 2 15,-1-1 0-15,-6 0 1 16,0-1-5-16,3 0 1 16,-2 0 0-16,5-1-1 15,-2-1 5-15,2 2-2 16,1-1 0-16,-2-3 0 15,-5 4-1-15,3-1 1 16,-1-3 1-16,7 4-2 16,0-2 1-16,8-1 5 15,1 3 0-15,5-3-1 16,2-2 4-16,1 1 1 16,-3-1 0-16,-1 0 2 15,-5 2 1-15,-3 2 3 16,-1 1 0-16,-3 1-4 15,0 1-5-15,4 0 3 16,-1 0-2 0,1 0-1-16,-1 0 0 15,-3 0-2-15,-7 1-3 16,-3-1-1-16,-6 0 0 16,-3 0 1-16,-5 2 2 15,1-2-2-15,-6 3-2 16,6-2 0-16,3 2 0 15,2-2 1-15,4-1 2 16,1 1-1-16,3-1-1 16,-1 0 0-16,0 0-2 15,-4-1 1-15,-1 2 2 16,3-1-1-16,5 2 0 16,4 1-1-16,12 0-2 15,7-1 1-15,6 1 0 16,0-3 1-16,1 2 0 15,-6-2-1-15,-5 2-1 16,-6 0 1-16,-10 1-1 16,-4-1-1-16,-5 0 6 15,-5-1-6-15,0 2 2 16,-4-3-2-16,0 3 1 16,-2-3 1-16,-4 0 0 15,-2 0 1-15,-1 0-3 16,-3 0 5-16,0 0-6 15,-1 0 4-15,3 4-2 16,3-4 2-16,5 1 1 16,2-1-1-16,1-1 1 15,-3 1-1-15,-5 0 8 16,-2 0 3-16,-6 0 13 16,-2 0 20-16,0-4 33 15,0 4 24-15,0-2 22 16,0 1 16-16,0-2 16 15,0 3 0-15,0-1-5 16,0 1-6 0,0 0-10-16,0 0-22 0,0 0-37 15,0 0-20-15,0 0-24 16,0 0-14-16,0 0-18 16,0 0 0-16,0 0 6 15,0 0-6 1,0 0-3-16,0 0 0 15,0 0-10-15,0 0-93 16,0 0-72-16,0 4-178 16,13 3-949-16,-21 0 0 15,-9-1 0-15,2-14 0 16</inkml:trace>
  <inkml:trace contextRef="#ctx0" brushRef="#br0" timeOffset="173952.8118">13733 9422 168 0,'0'-4'-4'15,"0"0"-5"-15,0-1-1 16,3 1 13-16,2 2 22 15,3 2 25-15,6 4 27 16,3 0 35-16,0-1 40 16,-3 1 44-16,0-3 47 15,-8-1 30-15,0 0 14 16,-3-1-11-16,-3 1-26 16,0 0-26-16,6 0-23 15,2 1-34-15,7-1-39 16,5 3-43-16,11-2-43 15,5 1-25-15,5-2-13 0,2 0-1 16,3 0 3 0,-3 0 1-16,-1 0-3 0,-1 0-1 15,-2 0-1-15,4 3-1 16,0 0 1-16,5 2-1 16,4 3-1-16,-2 1 1 15,2-2 2-15,1-3-1 16,-4-1-1-16,-3-1 0 15,-3-2 0-15,-9 0 0 16,-3 0 0-16,-6 0-1 16,1 0 1-16,-3 0-1 15,3 2-2-15,1 1 3 16,10 1-2-16,4-2 1 0,10 0 0 16,5-1-2-1,6-1 1-15,-3 0 0 0,-4 0 1 16,-6 3 0-16,-2 0 2 15,-6 2-2-15,-1 1 3 16,1 3 0-16,5 0 2 16,3-1 1-16,9-1-1 15,7-1 2-15,4-3-2 16,4-1 0-16,-4-2 0 16,0 2 2-16,-7-4 9 15,-5 0 2-15,-3 0-1 16,-4-2 2-16,-5-1 1 15,3-6-1-15,1 0 0 16,1 0 0-16,-2-1-2 16,-4 1-1-16,-3-2-10 15,-8 2-1-15,-5 0-1 16,-2 2-1-16,-1-4-1 16,5-2 0-16,5-5 0 0,5-5 3 15,7-7 2-15,3-6 0 16,-1 0 0-16,-3-6 0 15,-8 4 22-15,-6-1 47 16,-8 5 51-16,-10-4 23 16,-4 1 6-1,-1 1 6-15,-3-2 6 16,2 5 0-16,-3-4 11 0,-2 6 6 16,-1 2-19-16,-7-2-46 15,-4 3-49 1,-4-1-20-16,-5 0-7 0,-7-2-8 15,-1-3-6-15,-5 0 2 16,-3-2-9 0,0-2-6-16,-5 0-3 15,-4 0-4-15,2 2 0 16,-8-2-1-16,1 5-2 16,-5 2 1-16,3 5 0 15,-1 4-6-15,2 3 1 16,7 4-1-16,6 4 0 15,3 3 1-15,1-1 1 16,0 2-3-16,-1 4 4 16,-6 2-1-16,-4 2-3 15,-2 1-1-15,-8 4 1 16,0 1 0-16,2 1 0 16,-1 0-2-16,3 2 1 15,1-7 1-15,3 1-1 16,-3 3 0-16,-1-5 2 15,0 0 5-15,-2 2-5 16,-2 2-1-16,-7 1-3 16,-1 5 0-16,-5 4 0 15,-1 5 0-15,-3 4-4 16,0 6 0-16,5-1-1 16,1 9-3-16,11 1 1 15,1 1-1-15,5 1 6 16,1 5-1-16,6-2-2 15,4 3-1-15,7-8 3 16,6 3-4-16,9-5-5 16,7-1-2-16,4-6 3 15,2 1 0-15,3-2-4 16,4 2 1-16,1-3 4 16,0 5 1-16,4-2 3 15,0 5 0 1,2 0 7-16,-1 0 1 15,1-2 0-15,-3 2 2 16,3-3 1-16,0-1 0 16,-4-3-2-16,4-3-2 15,-3 3-2-15,-1-5 4 16,1-1 1-16,1-1 1 16,0-3-1-16,-1 0 3 15,4 0 0-15,0 1 1 16,-1-5 0-16,4 2 4 15,0-2 2-15,5-2 2 16,0-1 2-16,4 0 2 16,3-3 2-16,2-1 0 15,-3 0-2-15,-1-2 2 16,-2-1 4-16,-4 2-3 16,-3-2 0-16,-6-1-1 15,-2 0 0-15,-3-3 5 16,-3 1 11-16,-4-1 17 15,0 0 34-15,2-1 61 16,-2-2 34-16,0 3 27 16,0-2 5-16,0 1-4 15,0 1 0 1,0 0-10-16,0 0-18 0,0 0-19 16,0 0-34-1,0 0-64-15,0 0-36 0,0 0-29 16,0 0-6-16,0 0 0 15,0 0 0-15,0 0 0 16,0 0 6 0,0 0 0-16,0 0 0 15,0 0 0-15,0 0 0 16,0 0 0-16,0 0-9 16,0 0 1-16,0 0-1 15,0 0-5-15,0 0-5 16,0 0-4-16,0 0-5 15,0 0-18-15,0 0-16 16,0 0-31-16,0 0-19 16,0 0-22-16,0 0-3 15,0 0 3-15,0 0 5 16,0 0 3-16,0 0 6 16,0 0 17-16,0 0 16 15,0 0 30-15,0 0 28 16,0 0 22-16,0 0 4 15,0 0 1-15,0 0 1 16,0 0 1-16,0 0 0 16,0 0 2-16,0 0-1 15,0 0 4-15,0 0 0 16,0 0 2-16,0 0 0 16,0 0-1-16,0 0 7 15,0 0-2-15,0 0 0 16,0 0-6-16,0 0 0 15,0 0-3-15,3 0 0 16,-3 0-2-16,0 0 0 16,0 0 8-16,0 0 1 15,0 0 8-15,0 0 5 16,0 0 14-16,0 0 0 16,0 0-1-16,0 0 1 15,0 0-9-15,0 0 0 16,0 0-13-16,0 0-9 15,0 0-13-15,0 0-3 16,0 0-11-16,0 0-1 16,0 0 10-1,0 0-6-15,0 0 9 16,0 0-1-16,0 0 2 16,0 0 7-16,0 0-2 15,0 0-5-15,0 0 4 16,0 0 1-16,0 0-10 15,0 0 6-15,0 0 4 16,0 0 0-16,0 0 4 16,0 0 0-16,0 0 14 15,0 0-4-15,0 0 4 16,0 0 0-16,0 0-1 16,0 0 1-16,0 0-5 15,0 0-1-15,0 0 1 16,0 0 2-16,0 0-6 15,0 0-2-15,0 0-3 16,0 0 0-16,0 0 0 16,0 0 0-16,0 0 0 15,0 0-5-15,0 0 0 16,0 0-9-16,0 0 3 16,0 0 2-16,0 0-4 15,0 0-1-15,0 0 1 16,0 0-1-16,0 0 0 15,0 0 6-15,0 0 0 16,0 0 3-16,0 0-4 16,0 0 9-16,0 0 9 15,0 0-4-15,0 0-1 16,0 0 1-16,0 0 0 16,0 0-5-1,0 0 0-15,0 0 0 16,0 0 0-16,0 0-5 15,0 0-8-15,0 0 8 16,0 0 0-16,0 0-5 16,0 0 5-16,0 0 5 0,0 0 0 15,0 0 0 1,0 0 9-16,0 0-9 16,0 0 5-16,0 0-5 15,0 0 0-15,0 0 5 16,0 0-10-16,0 0 0 15,0 0-1-15,0 0 1 16,0 0-8-16,0 0 13 16,0 0 0-16,0 0 0 15,0 0 0-15,0 0 4 16,0 0 10-16,0 0-9 16,0 0 5-16,0 0-5 15,0 0 1-15,0 0-6 16,0 0 0-16,0 0 0 15,0 0 0-15,0 0 3 16,0 0-11-16,0 0 8 16,0 0-5-16,0 0 5 15,0 0 0-15,0 0 0 16,0 0 0-16,0 0-8 16,0 0-1-16,0 0-9 15,0 0 8-15,0 0-2 16,0 0-1-16,0 0-2 15,0 0 0-15,0 0 0 16,0 0 0-16,0 0 9 16,0 0 0-16,0 0 1 15,0 0 0 1,0 0 2-16,0 0 2 0,0 0 1 16,0 0 0-16,0 0 0 15,0 0 1-15,0 0 2 16,0 0 2-16,0 0 0 15,0 0 1-15,0 0 0 16,0 0 1 0,0 0 8-16,0 0-4 15,0 0-5-15,0 0 7 16,0 0-6-16,0 0-5 16,0 0-1-16,0 0-1 15,0 0-1-15,0 0-1 16,0 0-8-16,0 0 2 15,0 0 3-15,0 0-8 16,0 0 5-16,0 0 1 16,0 0 1-16,0 0 0 15,0 0 1-15,0 0 0 16,0 0 2-16,0 0 2 16,0 0 2-16,0 0 0 15,0 0 0-15,0 0 2 16,0 0 2-16,0 0 0 15,0 0-1-15,0 0 1 16,0 0-4-16,0 0 1 16,0 0-2-16,0 0 0 15,0 0 2-15,0 0 0 16,0 0-2 0,0 0 0-16,0 0 0 0,0 0 0 15,0 0 2-15,0 0 0 16,0 0 0-16,0 0-2 15,0 0-2-15,0 0-2 16,0 0 0-16,0 0-1 16,0 0 0-16,0 0 0 15,0 0 0-15,0 0 1 16,0 0 0 0,0 0 3-16,0 0 1 0,0 0 1 15,0 0 2 1,0 0 0-16,0 0 0 15,0 0 0-15,0 0-1 16,0 0 1-16,0 0 0 16,0 0 5-16,0 0-6 15,0 0 5-15,0 0 0 16,0 0 0-16,0 0 5 16,0 0 5-16,0 0 3 15,0 0 0-15,0 0-1 16,0 0-6-16,0 0 6 15,0 0-6-15,0 0 1 16,0 0-9-16,0 0-5 16,0 0-5-16,0 0-8 15,0 0-1-15,0 0-4 16,0 0-1-16,0 0 1 16,0 0 0-16,0 0-1 15,0 0 9-15,0 0 0 16,0 0 0-16,0 0 5 15,0 0 1-15,0 0 4 16,0 0 0-16,0 0-2 16,0 0 0-16,0 0-2 15,0 0 2-15,0 0 0 16,0 0-1-16,0 0 1 16,0 0 0-16,0 0 0 15,0 0 0-15,0 0 2 16,0 0 0-16,0 0 1 15,0 0 1-15,0 0 0 16,0 0 2-16,0 0-2 16,0 0 0-16,0 0 0 15,0 0 0-15,0 0 0 16,0 0 0 0,0 0 0-16,0 0-4 15,0 0 2-15,0 0-2 16,0 0 0-16,0 0 0 15,0 0 0-15,0 0 0 16,0 0 0-16,0 0 0 16,0 0 0-16,0 0 2 15,0 0-2-15,0 0 2 16,0 0 0-16,0 0 0 16,0 0 3-16,0 0-3 15,0 0 0-15,0 0 2 16,0 0 0-16,0 0 0 15,0 0 0-15,0 0 0 16,0 0 0-16,0 0 0 16,0 0-3-16,0 0 3 15,0 0 0-15,0 0-2 16,0 0 0-16,0 0 0 16,0 0 0-16,0 0 0 15,0 0 0-15,0 0 0 16,0 0 0-16,0 0 0 15,0 0 0-15,0 0-2 16,0 0-14-16,0 0-58 16,0 3-164-16,5 4-294 15,-5-64-520-15,3 54 0 16,1-5 0-16,-2-14 0 16</inkml:trace>
  <inkml:trace contextRef="#ctx0" brushRef="#br0" timeOffset="176936.7808">5609 10458 476 0,'-4'0'32'0,"1"1"38"15,-2 1 6-15,-1 3 86 16,0-2 38-16,1 0 9 16,-3-3 23-16,2 0 21 15,1-3 7-15,2 0-2 16,3 1-36-16,0 1-44 15,0 0-10-15,0 1-90 16,3 0-38-16,3 0-9 16,5 0-21-16,6 0-13 15,3 0 0-15,5 0 11 16,-1-1 8-16,0 1 11 16,1-2 7-16,1 2 6 15,2-1 1-15,-3 1 1 16,1 0-1-16,2 0-5 15,1 0-8-15,-2 0-8 16,2 0-4-16,0 0-2 16,1 0 0-16,2 0 4 15,2-2 4-15,4-1 2 16,3 1 1-16,2-5 0 16,6 2 1-16,3-3 0 15,4 1 2-15,-4 0-3 16,1-1-2-16,-4 1-6 15,-2-1-4-15,-3 1-1 16,-1 0-3-16,-3 2 0 16,4-3-1-16,1 5 3 15,-1-5 0-15,4 1 5 16,8 0 0-16,-3-2 0 16,2-1 3-16,-2-1-1 15,-4 1 1-15,-3 2 0 16,-4 5-2-16,-1 1 0 15,-2 0 0-15,3 2-3 16,3 0 1-16,2-2 0 16,6-2-3-16,6-1-1 15,3-4 2-15,0 2 0 16,-1-3-1-16,-2 2-2 16,-9 2 1-16,-3 1 0 15,1 1-2 1,0 0 1-16,2-1 4 15,3 1 0-15,5-3-3 16,5-1 3-16,2-3-1 16,-3 1 1-16,2 2-2 15,-8 1 0-15,-8 5-4 16,-5-2 0-16,-4 4-3 16,0 2-1-16,-3 0 1 15,4 3-3-15,1-1 4 16,1 1 0-16,1 1-1 15,-1-4 1-15,2 1 6 16,-3 3-1-16,-1-4-1 16,-4 0 3-16,3 5 4 15,-8-3 3-15,5 3 2 16,-1 0 5-16,2 0 4 16,2 1 1-16,1 0-2 15,2-2 3-15,-1 4 1 16,2 0 1-16,-1 0 1 15,1-1-1-15,0 3 4 16,-3-1 2-16,4 0 2 16,0-3 3-1,2-1 7-15,-1 2-2 16,4-3-3-16,-5 1-2 16,0 2-4-16,-5-1-5 15,3 1-4-15,-3 2-10 16,0 0-4-16,-1-2-6 15,4 2-8-15,-1-2 1 16,2-2 0-16,1 0 2 16,2-2-2-16,-1 0 2 15,-1 0-5-15,-3-2 6 16,-2 1-4-16,1 0 1 16,-7-1-2-16,7 1 1 15,-2-4 2-15,8 0-1 16,-2 0 0-16,5 0-1 15,1-4 4-15,-4 4-4 16,-1-3 1-16,-11-1-2 16,-5 4 1-16,-4-3-1 15,-5 3-2-15,1-1-3 16,0 1 3-16,4 1 0 16,0-1-2-16,2 2 0 15,0-2 1-15,2 1 0 16,-7-1 1-16,-7 0-1 15,-3 0 0-15,-7 2 4 16,-1-2 0-16,-4 0 5 16,0 0 14-16,0 2 9 15,0-4 0-15,0 2 7 16,0 0-1-16,0 0 0 16,0 0-4-16,0 0-3 15,0 0-5-15,0 0-2 16,0 0-18-16,1 0-9 15,-1 0-14-15,0 0-59 16,0 4-162-16,3-4-811 16,6-6 0-1,0-12 0-15,-4-20 0 16</inkml:trace>
  <inkml:trace contextRef="#ctx0" brushRef="#br0" timeOffset="180125.7813">2634 6450 340 0,'2'-15'10'0,"6"-6"20"16,-1-9 38-16,6-8 61 16,-2-6 40-16,-1 10 49 15,-6 2 28-15,-1 5 33 16,-3 3 32-16,-1 5 10 16,-3 5-13-16,4 3-25 15,-1 6-49-15,0 3-70 16,1 0-46-16,0 2-53 15,0 3-27-15,-6 7-28 16,-6 12-29-16,-13 14-8 16,-15 22 2-1,-9 14 9-15,-11 14 11 16,0 4 10-16,-2 1 6 16,7-6 6-16,2-4-3 15,12-7-6-15,7-4-6 16,13-10-4-16,5-3-2 15,11-6-5-15,3-5-3 16,9-5-1-16,5 0-1 16,9-4 0-16,4 3 3 0,8 1 2 15,8 2 1-15,1-5 2 16,-1 2 3-16,1-2 4 16,-5-5 3-1,-1 0 0-15,-3 0 2 16,2-1 0-16,-6 1-4 15,1-1 1-15,-1 3 2 16,4 3 1-16,-2 6-1 16,5 5-2-16,2 8 3 15,0 5-1-15,-4 0 2 16,-4-4 2-16,-4 2 2 16,-9-7 5-16,-8-6 6 15,-4-5 14-15,-4-4 12 16,-8-6 8-16,-4-3 0 15,-5 0 2-15,-8 3-2 16,-4 4-2-16,-8 6-3 16,-2 1-4-16,-4 4-9 15,-4 0-12-15,3 0-9 16,-1-5-6-16,5-6 1 16,4-11 28-16,10-10 26 15,7-8 26-15,5-5 14 16,9-4 2-16,0 2 0 15,4 0-3-15,0 0-6 16,0 0-5-16,0 0-16 16,0 0-51-1,0 0-44-15,1 0-29 16,3 0-16-16,5 0 0 16,6 0 2-16,8 0 2 15,6 0 2-15,7 0 5 16,3-2 12-16,2-1 21 15,1 1 16-15,-6 1 5 16,-4 0 2-16,-6 3-4 16,-5 5 4-16,-4 4-2 15,-5 0 4-15,1 9-2 32,-3 2 2-32,0 2 3 0,0 5 2 0,-2 0 3 15,1-1 2-15,-4 3 1 16,1-2-1-16,-5-2 0 15,-1 1 2-15,0-4-1 16,0 1 1-16,0-2-2 16,-5 0-2-16,-2-1-1 15,-2 3-4-15,-4 4 2 16,-4 6 0-16,1 4-2 16,-4 8 0-16,5 1 1 15,2 4-3-15,6-2-1 16,-1-2-1-16,6-7-3 15,0-5 2-15,0-6-4 16,2 0 1-16,0-7-2 16,0-3-1-16,2-3-1 15,0 0 2-15,0 0-4 16,6 1 2-16,2 0 0 16,3 4-4-1,4-1 3-15,6 4-4 16,2-3 3-16,2-4 2 15,4 1 0-15,-4-3 2 0,1-2 2 16,2-1 0-16,-2-1 1 16,6-1 9-1,0 0 4-15,1-2 3 16,-2-4 2-16,-4-2 11 16,-4-1 7-16,-6-4 5 15,-6 1 20-15,-6 1 24 16,-5-2 24-16,-2 2 2 15,2-5 2-15,-2 5-3 16,0-4-3-16,0 2-13 16,0 2-10-16,0 0-5 15,0 0-19-15,0 0-27 16,0 0-22-16,0 0-13 16,0 0-39-16,0 0-133 15,1 7-224-15,-1-18-670 16,-8 37 0-16,-12-4 0 15,-26-9 0 1</inkml:trace>
  <inkml:trace contextRef="#ctx0" brushRef="#br0" timeOffset="201174.0974">20054 13684 1292 0,'0'-3'1'15,"0"1"6"-15,1-4-1 16,1 1-2-16,1-2 0 0,0 5 4 15,-1-4 3-15,-1 4 0 16,-1 1-12-16,0-1-53 16,7-9-203-16,-7 8 0 15,-2-3 0-15,-11-1 0 16</inkml:trace>
  <inkml:trace contextRef="#ctx0" brushRef="#br0" timeOffset="201862.3456">15657 11471 496 0,'7'-1'11'15,"5"-2"10"-15,16 0 5 16,14-5 4-16,12-4 13 15,3-1 24-15,1 3 15 16,-6 5 29-16,-8 5 8 16,-12 7 11-16,-3 7 0 15,-8 2-6-15,-6 2-3 16,-8 1-1-16,-2-3-13 16,-4 1-22-16,-1-6-17 15,0-3-35-15,0-5-92 16,-1-6-314-16,-4-8 0 15,-20 17 0-15</inkml:trace>
  <inkml:trace contextRef="#ctx0" brushRef="#br0" timeOffset="204773.6931">10797 13286 468 0,'0'0'32'0,"0"3"39"15,-1 1 50-15,-2 1 53 16,0 0 62-16,0-1 52 15,3-2 40-15,-2-2 22 16,1-2 6-16,1 2 0 16,0 0-33-16,0 0-42 15,0-1-52-15,1 1-52 16,7 0-62-16,5 1-52 16,9 1-37-16,12 4-22 15,8 0-5 1,7-1 2-16,1-3 1 15,2 0 8-15,-2 0 12 16,-6-2 8-16,-1 1 14 16,-1-2 12-16,-2-1 9 15,6 1 7-15,-1 0 7 16,7-1 2-16,4-3 1 16,8 1 1-16,3-4-8 15,8 6-6-15,-4-4-8 16,3 2-3-16,-9 0 1 15,-1 0 7-15,-12-1 3 16,-3-1 4-16,-2 1 1 16,-3-2 1-16,-2 3-1 15,0-1-4-15,3 3-5 16,-1 1-9-16,3 0-12 16,3 1-14-16,0-2-13 15,4 2-6-15,3-8-2 16,-1-1-4-16,5-3 3 15,1-3 1-15,2-1 1 16,0 1-2-16,-1 3 1 16,4 1 0-16,0 1 2 15,5 1-1-15,1-1-2 16,2 1-3-16,5-2-5 16,3-6 1-16,4-2 0 15,3-5 3-15,6 1-5 16,-2-8 0-1,-4 3 2-15,2-6 0 16,-9-1 4-16,-7-4 1 16,-1-2-1-16,-7-2-1 15,-3 2 3-15,-12-6-1 16,0-1 5-16,-11 2 6 16,-12-1 16-16,-4-3 52 0,-8 1 43 15,-5-7 10 1,-5-1 11-16,-4-10 11 15,-2 2 11-15,-4-2 11 16,-3 5 22-16,-7 3 13 16,-3 10-11-16,-7 1-52 15,-4 9-45-15,-8 0-10 16,-4 6-9-16,-4 0-12 16,-2-1-15-16,-7 0-12 15,-2 2-23-15,-6-2-20 16,-5 4-8-16,-7-1 0 15,-4 5 0-15,-5 2 0 16,-4 2 0-16,-2 2 0 16,2 6 0-16,6-2 0 15,-1 3 0-15,9 2 0 16,-3 3 0-16,4 1 0 16,-4 2 0-16,3 3 0 15,0 0 0-15,2 2 0 16,6 0 0-16,2 2 0 15,8-2 0-15,5 0 0 16,0 0 0 0,4 0 0-16,4 0 0 15,-1 0 0-15,-4 0 0 16,-8 2 0-16,-5 5 0 16,-9 2 0-16,-3 7 0 15,-5 4 0-15,3-3 0 16,4 2 0-16,9-2 0 15,2-2 0-15,7-4 0 16,0 0 0-16,-4 1 0 16,-4 0 0-16,-9 5 0 15,-8 6 0-15,-9 1 0 16,-1 9 0-16,0 2 0 16,-1 1 0-16,8-1 0 15,3 0 0-15,11-7 0 16,6 2 0-16,6-3 0 15,6-3 0-15,4 4 0 16,-1 4 0-16,-1 3-2 16,3 7-20-16,0 1-11 15,6 2-2-15,4 2-9 16,3-3-11-16,9-2-5 16,9 2-2-16,2-4-6 15,3 2-7-15,4 3-10 16,0 4-8-16,0 1-10 15,3 9-25-15,-3-4 0 16,0 1 3-16,0-1 1 16,1-6-4-16,1-6 7 15,3-4 7-15,-2-6 7 16,5-6 25-16,0-4 22 16,2 1 30-16,5-5 4 15,4 0 8 1,2 2 9-16,7 1 8 15,3 0 0-15,2 3-1 16,3-2 9-16,-5 1-1 16,-2-1 1-16,-2-4-1 15,-6-1 4-15,-3-2 0 16,0-3-14-16,-4 1 10 16,2-3-7-16,-3 1 5 15,1-3-4-15,1 2 2 16,1 0-2-16,-2 0-1 15,0-1 0-15,0-1-1 16,0 0 8-16,-3 1-12 16,-1-5-2-16,2 1-1 15,-5-2-7-15,0 1 9 16,6-3 3-16,2-1 4 16,-3 1 7-16,5-2 3 15,-1 0 0-15,0 0-1 16,-5 0 17-16,-3 1 2 15,-3-1 17-15,-3 0 13 16,-2 0 38-16,0 0 37 16,0 0 35-16,0 0 13 15,0-1 0-15,0 1 0 16,0 0-8-16,0 0-5 16,0-2-9-16,0 2-22 15,0 0-40-15,0 0-42 16,0 0-41-16,0 0-14 15,0 0 0-15,0 0 0 16,0 0 0 0,0 0 0-16,0 0 0 15,0 0 0-15,0 0 0 16,0 0 0-16,0 0 0 16,0 0 0-16,0 0 0 15,0 0 0-15,0 0 0 16,0 0 0-16,0 0 0 15,0 0 0-15,0 0 0 16,0 0 0-16,0 0 0 16,0 0 0-16,0 0 0 15,0 0 0-15,0 0 0 16,0 0 0-16,0 0 0 16,0 0 0-16,0 0 0 15,0-1 0-15,0 1-39 16,0 1-200-16,0 5-246 15,0-9-1000-15,-10 19 0 16,-6-5 0-16,-10-8 0 16</inkml:trace>
  <inkml:trace contextRef="#ctx0" brushRef="#br0" timeOffset="207892.0293">16571 13451 684 0,'0'0'53'0,"0"3"62"16,2 0 67-16,-2-1 45 0,1 1 38 15,-1-3 27 1,0 0 18-16,0-3 8 16,0 3 11-16,0 0 12 15,0-2-32-15,0 1-37 16,0-4-44-16,2 2-31 15,-2 2-28-15,0-1-23 16,0 0-16-16,4 2-3 16,3 0-2-16,6 0 0 15,10-3-15-15,9 3-22 16,5-3-15-16,9 2-7 16,4-3 2-16,0 1 0 15,1 0 2-15,-1 2-1 16,-4 1-5-16,0 3-8 15,-2 3-1-15,3 3 3 16,2 4 4-16,4 2 19 16,7 1 29-16,11-2 22 15,12-5 18-15,3-5 10 16,7-4 26-16,-2-3 27 16,-10-1 9-16,-16-2-4 15,-15 1-12-15,-18 1-27 16,-17-1-40-16,-4 5-26 15,-1-2-23-15,6 0-13 16,5 2-30-16,9-1-30 16,6-3-17-16,2-2 0 15,-6 2 0-15,-4-2 0 16,-11 3 0 0,-7 1 0-16,-3 1 0 0,-7 1 0 15,0-2 0-15,-3 2-5 16,-4-3-223-16,-3 6-210 15,29-3-1066-15,-45 2 0 16,-1-10 0 0</inkml:trace>
  <inkml:trace contextRef="#ctx0" brushRef="#br0" timeOffset="211295.5351">19734 13668 2804 0,'0'2'33'0,"0"-2"15"15,-1 0 10-15,-1-2 6 16,2 2 5-16,0-2 13 15,-2-3 12-15,4 5 16 16,-4-2 18-16,2 0 38 16,0-2 4-1,0-1 32-15,0-1 31 0,0-1 28 16,-2 0 49-16,2 0 32 16,0 2 17-16,-1 0-12 15,1 3-23-15,1 2-21 16,9-5 1-1,9 5-26-15,14-2-30 16,11 2-34-16,13 0-55 16,1 0-44-16,4 0-29 15,-1-5-4-15,-1 3 3 16,0 2-14-16,1-2-39 16,0-1-22-16,3 6-10 15,3-6 0-15,4 3 0 16,-1 5 0-16,-1-5 0 15,-8 2 0-15,-9 3 0 16,-6 2 0-16,-9-5 0 16,-5 7 0-16,-4-3 0 15,1 0 0-15,-3 1 0 16,2 0 0-16,1-3 0 16,-4 3 0-16,-3-4 0 15,-8-2 0-15,-3 2 0 16,-5-1 0-16,-5-2 0 15,1 0 0-15,-2 0 0 16,0 0 0-16,0 0 0 16,0 0 0-16,0 0 0 15,0 0 0-15,0 0 0 16,0 0 0-16,0 0 0 16,0 0 0-16,0 0 0 15,0 0 0-15,0 0 0 16,0 0 0-16,0 0 0 15,0 0 0-15,0 0 0 16,0 0 0-16,0 0 0 16,0 0 0-16,0 0 0 15,0 0 0-15,0 0 0 16,0 0 0-16,0 0 0 16,0 0 0-16,0 0 0 15,0 0 0 1,0 0 0-16,0 0 0 0,0 0 0 15,1 0 0-15,1 0 0 16,-2 0 0-16,0 0 0 16,2 0 0-1,-2 0 0-15,0 0 0 16,0 0 0-16,0 0 0 16,0 0 0-16,0 0 0 15,0 0 0-15,0 0 0 16,0 0 0-16,0 0 0 15,1 0 0-15,-1 0 0 16,0 0 0-16,2 0 0 16,-2 0 0-16,0 0 0 15,0 0 0-15,0 0 0 16,0 0 0-16,0 0 0 16,0 0 0-16,0 0 0 15,0 0 0-15,0 0 0 16,0 0 0-16,0 0 0 15,0 0 0-15,0 0 0 16,0 0 0-16,0 0 0 16,0 0 0-16,0 0 0 15,0 0 0-15,0 0 0 16,0 0 0-16,0 0 0 16,0 0 0-16,0 0 0 15,0 0 0-15,0 0 0 16,0 0 0-16,0 0 0 15,0 0 0-15,0 0 0 16,0 0 0-16,0 0 0 16,0 0 0-16,0 0 0 15,0 0 0-15,0 0 0 16,0 0 0-16,0 0 0 16,0 2 0-16,0-2-8 15,0 0 1-15,0 2 0 16,0-2 7-1,0 0 0-15,0 0 0 16,0 0 0-16,0 0 0 16,0 0 0-16,0 0 0 15,0 0 7-15,0 0 0 0,0 0 1 16,0 0-8-16,0 0 0 16,0 0 0-1,0 0 0-15,0 0 0 16,0 0 0-16,0 0 0 15,0 0 0-15,0 0 0 16,0 0 0-16,0 0 0 16,0 0 0-16,0 0 0 15,0 0 0-15,0 0 0 16,0 0 0-16,0 0 0 16,0 0 0-16,0 0 0 15,0 0 0-15,0 0 0 16,0 0 0-16,0 0 0 15,0 0 0-15,0 0 0 16,0 0 0-16,0 0 0 16,0 0 0-16,0 0 0 15,0 0 0-15,0 0 0 16,0 0 0-16,0 0 0 16,0 0 0-16,0 0 0 15,0 0 0-15,0 0 0 16,0 0 0-16,0 0 0 15,0 0 0-15,0 0 0 16,0 0 0-16,0 0 0 16,0 0 0-16,0 0 0 15,0 0 0-15,0 0 0 16,0 0 0-16,0 0 0 16,0 0 0-16,0 0 0 15,0 0 0-15,0 0 0 16,0 0 0-16,0 0 0 15,0 0 0-15,0 0 0 16,0 0 0-16,0 0 0 16,0 0 0-16,0 0 0 15,0 0 0-15,0 0 0 16,0 0 0-16,0 3 0 16,0-3 0-16,0 0 0 15,0 0 0-15,0 0 0 16,0 0 0-16,0 0 0 15,0 0 0-15,0 0 0 16,0 0 0 0,0 0 0-16,0 0 0 15,0 0 0-15,0 0 0 16,0 2 0-16,0 0 0 16,0-2 0-16,0 0 0 15,0 0 0-15,0 0 0 16,0 0 0-16,0 0 0 15,0 0 0-15,0 0 0 16,0 0 0-16,0 0 0 16,0 0 0-16,0 0 0 15,0 0 0-15,0 0 0 16,0 0 0-16,0 0 0 16,0 0 0-16,0 0 0 15,0 0 0-15,0 0 0 16,0 0 0-16,0 0 0 15,0 0 0-15,0 0 0 16,0 0 0-16,0 0 0 16,0 0 0-16,0 0 0 15,0 0 0-15,0 0 0 16,0 0 0-16,0 0 0 16,0 0 0-16,0 0 0 15,0 0 0-15,0 0 0 16,0 0 0-16,0 0 0 15,0 0 0-15,0 0 0 16,0 0 0-16,0 0 0 16,0 0 0-16,0 0 0 15,0 0 0-15,0 0-8 16,0 0-17-16,0 0-9 16,0 0-9-16,0 0-1 15,0 0 1-15,0 0-1 16,0 0-5-16,0 0 5 15,0 0-5-15,0 0 7 16,0 0 18 0,0 0 10-16,0 0 8 15,0 0 0-15,0 0 1 16,0 0 14-16,0 0 6 16,0 0-6-16,0 0 6 15,0 0 0-15,0 0-10 16,0 0-5-16,0 0 0 15,0 0-9-15,0 0-15 16,0 0-21-16,0 2-3 16,0-2-15-16,0 1-5 15,0-1-15-15,0 0-14 16,-2 1-55-16,2 2-32 16,-1 0-20-16,2 0-5 15,-2 3-6-15,1 1-14 16,-2 0 12-16,2-2 6 15,0 1 14-15,-2-2 27 16,2-4 60-16,0 0 35 16,0 1 32-16,0-2 23 15,0 1 14-15,0 0 16 16,0 0 1-16,0 0 2 16,2 0 2-16,-2 0-2 15,0 0 4-15,0 0 1 16,0 0 1-16,0 0-2 15,0 0-5-15,0 0-54 16,0 3-133-16,-3 1-259 16,-3-10-484-16,-6 19 0 15,-1-4 0-15,2-2 0 16</inkml:trace>
  <inkml:trace contextRef="#ctx0" brushRef="#br0" timeOffset="217231.78">22216 13492 872 0,'0'2'80'0,"0"3"49"15,0-3 28-15,0 4 25 0,0-4 24 16,0-2 18-16,0-2 24 16,0 2 29-1,0-4 42-15,0 0 69 0,0-3-15 16,0-2 14 0,0 0 130-16,0-3 33 15,0 1-24-15,0 5-18 16,0-2-24-16,0 1-30 15,0 5-41-15,0 0-68 16,0 1-67-16,0 1-62 16,4-2-158-16,11 2-58 15,10 0 0-15,20 0 0 16,18 0 0-16,25 2 0 16,15-2 0-16,15 0 0 15,13 0 0-15,10 0 0 16,-8 0 0-16,-5 1 0 15,-19 3 0-15,-27 3 0 16,-21 1 0-16,-26-2 0 16,-17 0 0-16,-10-1 0 15,-8 0 0-15,-4-3-91 16,2 5-215-16,-4 2-188 16,2-4-297-16,-17-2-510 15,-10-3 0-15,-16-6 0 16,-18-10 0-16</inkml:trace>
  <inkml:trace contextRef="#ctx0" brushRef="#br0" timeOffset="218633.0113">10382 13339 1148 0,'0'1'23'0,"0"3"38"15,0 0 31-15,0 0 49 16,0 3 47-16,0-7 33 16,0-2 47-16,0-4 24 15,0-5 42-15,-2-1 53 16,2 1-1-16,-2-3 6 16,2 4-13-16,-1 1-40 15,1 4-40-15,0 1-35 16,0 2-47-16,-2 2-30 15,1 0-50-15,1-2-56 16,3 2-20-16,6 2-44 16,8-2-18-16,8 5-11 15,10 1-3-15,10 0 0 16,7 2 4 0,10 0 8-16,7-5 8 15,13 0 6-15,9-3 1 16,6-3 1-16,-1-3 1 15,-5-1 8-15,-11-2 2 16,-13 2 2-16,-15 2-4 16,-9 3-2-16,-10 0-1 15,-3 4 0-15,-4 4-5 16,0-1 0-16,-1 1-4 16,0 4-8-16,1-3-5 15,1 1-4-15,-6-5 3 16,-3 1-1-16,-3 0-3 15,-7-1-1-15,1 0 2 16,-5-2-2-16,0 3 0 16,0-4-4-16,0 3 3 15,-1-2 5-15,2-1 6 16,-5 0 13-16,0 0 19 16,1 0 9-16,-2 0-28 15,-4 0-71-15,0 2-159 16,-3 7-218-16,-7-11-648 15,-1 16 0-15,0-5 0 16,-2-9 0-16</inkml:trace>
  <inkml:trace contextRef="#ctx0" brushRef="#br0" timeOffset="219696.895">4143 13852 424 0,'0'-5'24'0,"0"-1"30"16,0-1 31-16,0 3 46 15,-4-3 25-15,4 5 34 16,-4 1 31-16,-1-1 29 16,0-1 17-16,-1-2 11 15,1 5-22-15,2-2-32 16,1 2-33-16,1-1-51 15,1 2-38-15,0-2-76 16,0 1-45-16,-4 1-44 0,2 9-44 16,-4 2-31-1,0 5-40-15,-1 1-65 0,-7-1-43 16,2-6-111-16,-6 8 0 16,-7 15 0-1</inkml:trace>
  <inkml:trace contextRef="#ctx0" brushRef="#br0" timeOffset="220401.0405">3393 14486 636 0,'-2'10'49'0,"-1"6"80"0,-1 0 98 16,1 0 72-16,0 0 70 15,1-12 64-15,4-7 36 16,-2-1 12 0,0 1 1-16,0 0 1 15,0 2-52-15,0 1-83 16,0 0-101-16,1 0-74 16,4 0-68-16,4 0-64 15,11 0-31-15,9 0-6 16,10-3 3-16,14-1 3 15,5-2 5-15,8-1 9 16,3-2 5-16,3-2 1 16,0 2 3-16,-1-1 0 15,-1 1-4-15,-3-1-3 16,1 0 4-16,-5 0 4 16,0 1 1-16,-2-2-4 15,-6-2 0-15,0 3 0 16,-5-2-3-16,-1 2 1 15,-3 3-1-15,0 2-3 16,0 2-7-16,0 3-7 16,-2 0-4-16,-2 0 0 15,3 0 1-15,-3 0-3 16,-7 0 1-16,-6 0-2 16,-4 0 0-1,-9 0 2-15,-7 0-1 0,-4 0 3 16,-1 0 6-16,-4 0 10 15,0 0 21-15,2 0 51 16,-1 0 23-16,-1-1 1 16,0 1 9-16,1 0-4 15,-1 0 0-15,0 0-8 16,0 0-4-16,0 0-17 16,0 0-29-1,0 0-79-15,0 0-101 16,0 1-66-16,0 2-196 15,8 5-935-15,-13 6 0 16,-6-2 0-16,3-6 0 16</inkml:trace>
  <inkml:trace contextRef="#ctx0" brushRef="#br0" timeOffset="225020.709">15536 12627 580 0,'0'2'58'0,"0"0"72"15,0 1 72 1,0-3 63-16,0 0 37 16,-3-4 14-16,0-7 9 15,-2 2 1-15,-3-2 0 16,-2 0-1-16,-1 4-68 16,-5 2-75-16,-6 0-74 15,-4 2-56-15,-5 3-30 16,-6 2-9-16,-3 4-6 15,-4 2 0-15,-5 4-1 16,-6 6 3-16,4 8 9 16,-5 5 3-16,2 2 0 15,4 6-5-15,1 2-8 16,3 4-3-16,-1 2-2 16,-3 5 0-16,-2-1 0 15,0 4 0-15,-2 5 0 16,4 2 0-16,4-2 0 15,2 6 0-15,7-2-2 16,6 2-1-16,11-2-2 16,3-6 0-16,11-2-1 15,5 0-1-15,2-9 1 16,4 4 1-16,2-7 0 16,-1 2 2-16,3-1 0 15,3-2 2-15,-1-3 0 16,3 2-4-16,-1 0 1 15,5-1-2-15,2-5 0 16,4 0 0-16,0-1 1 16,-1-3-2-16,-1 0 2 15,-2 0-1-15,1-3 4 16,-2 6 1-16,3-5 2 16,2 6 2-16,2-2 3 15,6 3-2-15,2-2 1 16,1-3 2-1,5 2 0-15,-3-5 2 16,5-1 1-16,-2-1 9 16,1 1 6-16,2-1 5 15,0-4 1-15,4 5 6 16,1-6 7-16,3 1 4 16,1-5 5-16,4-3 7 15,4-6 0-15,1-5-4 16,3-4-2-16,2-4 0 15,-5-3 0-15,3-2-5 16,-5-1-8-16,-1-4-5 16,-6 1-12-16,0-1-10 15,-3 1-4-15,-1-2-4 16,-1-3-4-16,-4 0-1 16,0-2 26-16,-5-2 30 15,-6-2 28-15,-2-1 15 16,-1-4 19-16,-2-4 7 15,-2-4 23-15,2-1 7 16,0-4 20-16,-4-3 5 16,2 1-19-16,-2-5-24 15,-3 1-17 1,3-4 9-16,-6 4 52 0,2-4 22 16,-5 5-21-1,2-4-9-15,-3-4-20 16,-1 0-11-16,-3 0-9 15,-4 0-7-15,1 6-11 16,0 5-23-16,-5 4-68 16,1 0-28-16,0 10 0 15,-2-4 0-15,0 2 0 16,-4 1 0-16,3 1 0 16,-4-1 0-16,-3 3 0 15,2-2 0-15,-1 5 0 16,-5 0 0-16,-1 3 0 15,2-3 0-15,-3 2 0 16,-1 1 0-16,-2 0 0 16,-1-3 0-16,-2 0 0 15,-3-1 0-15,-5-3 0 16,2 2 0-16,-2 0 0 16,-4-3 0-16,2 5 0 15,-3-3 0-15,3 3 0 16,-2 2 0-16,1-1 0 15,-1 2 0-15,2 4 0 16,-2 0 0-16,-6 1 0 16,-4 2 0-16,-3 3 0 15,-10 1 0-15,-3 2 0 16,-1 4 0-16,4-1 0 16,2 1 0-16,10 1 0 15,11 0 0-15,8 1 0 16,4 2 0-16,4-2 0 15,0 3 0-15,-1 0 0 16,-6 0 0-16,-6 0 0 16,2 8 0-16,-2-1 0 15,-3 4 0 1,4 5 0-16,5-2 0 16,-4 1 0-16,2 3 0 15,-1-1 0-15,0-6 0 16,1 3 0-16,-1-4 0 15,-2-3 0-15,7-2 0 16,3-1 0-16,7-2 0 16,7 3 0-16,-1-5 0 15,5 3 0-15,0-3 0 16,-5 3 0-16,-3 2 0 16,-2 1 0-16,-1 5-11 15,3 1-87-15,-2 0-140 16,0 1-116-16,2 10-233 15,-1-15-793-15,-8 17 0 16,2-4 0-16,-2-10 0 16</inkml:trace>
  <inkml:trace contextRef="#ctx0" brushRef="#br0" timeOffset="241988.8185">15772 14633 392 0,'0'3'52'0,"0"4"48"16,0-1 40-16,0 3 54 16,0 0 56-16,1-4 47 15,-1-3 23-15,0 0 15 16,0-2 16-16,0-2 3 16,1 2-49-16,-1 0-46 15,0 0-38-15,0 0-52 16,0 0-53-16,0 0-43 15,0 0-11-15,0 0-2 16,0-2-2-16,0 2 9 16,0-3 22-16,0 2 10 15,0 0 15-15,0-3 11 16,0 1 5-16,0 3-2 16,0-4-11-1,0 4-10-15,0 0-14 0,0 0-15 16,0 0-23-16,0 0-14 15,0-2-14-15,0 2-16 16,0 0-8 0,0 0-3-16,0 0 1 15,0 0-1-15,0 0-1 16,0 0 3-16,0 0-2 16,0 0 2-16,0 0-2 15,0 0 6-15,-1 0 1 16,1 0 3-16,1 0-1 15,-1 0-1-15,0 0 1 16,0 0-1-16,0 0-1 16,0 0 1-16,0 0 0 15,0 0-4-15,0 0 0 16,-1 0-4-16,1 0 0 16,-1 0 0-16,1 0 0 15,0 0 0-15,0 0 0 16,0 0 0-16,0 0 0 15,0 0 0-15,0 0 0 16,0 0 0-16,0 0-5 16,0 0-3-16,0 0-4 15,0 0-10-15,0 0-19 16,0 0-37-16,0 2-86 16,0 2-123-16,6-4-204 15,-4 3-384-15,-2-10 0 16,-2-6 0-16,-10-16 0 15</inkml:trace>
  <inkml:trace contextRef="#ctx0" brushRef="#br0">6404 15355 916 0,'0'-1'38'0,"0"-2"46"16,0 3 4-16,0 0-6 0,0 0-39 15,0 0-54 1,1-4-26-16,-1 0-20 15,2 1-10-15,-1 0-11 16,1 3-44-16,-2 4-49 16,1 6-6-16,-1 0 7 15,0-1 40-15,0 5 72 16,-1 3 63-16,-1 0 61 16,1 2 66-16,1-4 56 15,0 1 55-15,0-4 50 0,1-5 31 16,-2-4 14-1,1-2 3-15,0 1-16 16,0-2-41-16,-2-2-46 16,2 4-56-16,0 1-46 15,2 1-51-15,4 1-42 16,3 6-33-16,7-3-14 16,4 6-2-16,5-2 8 15,-2-1 13-15,4-1 10 16,-2-1 13-16,-2-3 5 15,1 2 3-15,0 0 1 16,0-3 5-16,-4-3 3 16,7 2 4-16,-5-6-4 15,4-2-8-15,3-1-4 16,1 1-9-16,-2 1 0 16,1-1 3-16,2 4 4 15,1-5 2-15,3 2 8 16,2 0 2-16,3-2 5 15,5-4 5-15,1 1 3 16,3-5 4-16,5 1-1 16,0-2 6-16,0 3 0 15,-1-1 0-15,-4 2-7 16,2 0-1-16,-6 3-2 16,3-2-4-16,0 3-1 15,4-3-3-15,4 1-4 16,4-3-9-16,-1 0-6 15,0-3-3-15,-1 1-6 16,-3 1-7-16,-8 2-4 16,-7 5 0-1,-2-2 0-15,-4 3-2 16,-3 0 2-16,2 1-2 16,0 0 0-16,3 1-2 15,1 2 1-15,1 0 2 16,-1 0-2-16,0 0-6 15,0 2 0-15,-3 1-4 16,-1 1-1-16,-1 0-1 16,4 4 2-16,-1-2-3 15,2-2 3-15,4 1-2 16,2 0 2-16,2-2-2 16,2-1 1-16,1 4 2 15,-6-2 0-15,2 2 0 16,-3 1-2-16,-4 1 3 15,1 0-2-15,1 2-3 16,0-2 1-16,3 0 3 16,3 1 0-16,-1-1-4 15,-1 0 3-15,0-2-1 16,-3 0-1 0,-3 1 0-16,-2 0 0 15,-4 1 3-15,-1 0-4 0,2 0 1 16,-1 1-2-1,2 1 3-15,3-3-1 16,0 1 1-16,6-1 3 16,-2 0 2-16,-1-3 1 15,-3 3 0-15,-2 1 2 16,-3-1-2-16,-2 3 1 16,0 1 2-16,3 0 0 15,2 0-2-15,2 0-1 16,6 3-4-16,7-5 2 15,3 0-2-15,-1 0 4 16,4 2 2-16,-10-3-2 16,1 2-1-16,-5 0 0 15,-2 1-1-15,3-4 2 16,1 1 0-16,2-1-6 16,2-1 4-16,0-3-4 15,5-2 0-15,-6 0 4 16,2-1-5-16,-7 0 0 15,-6 0 3-15,-6 0-1 16,0 3-3-16,-5 1 5 16,-4-2-3-16,7 5-2 15,1-3 1-15,0-1-3 16,6-2 5-16,-2 2-2 16,4-1 0-16,-5-1-2 15,1 0 4-15,-7 0-2 16,2 2 0-16,-3 2-1 15,7-2 0-15,3 3 1 16,8-2-6 0,11 0 5-16,11 1-1 15,6-4 0-15,1 0-2 16,2-1 4-16,-10 0-3 16,-3 0 1-16,-5 1 1 15,-6 5-4-15,2 1 6 0,-2 2-4 16,1 3-1-1,9 4 4-15,3-3-2 16,1 1-3-16,-5-3 3 16,-6-2-1-16,-7-3 0 15,-8-1 2-15,-11 1-3 16,-5-4 3-16,-11 2 2 16,-3-2 0-16,-6-1 2 15,-1-1 3-15,0 0 0 16,0 2 1-16,0-2 0 15,0 0-4-15,0 0 3 16,0 0 0-16,0 0-6 16,0 0-3-16,0 0-4 15,0 0-4-15,0 0-4 16,0 0 0-16,0 0-5 16,0 1 3-16,0 0-3 15,0-1 0-15,0 1 3 16,0-1 2-16,0 0 3 15,0 0 0-15,0-1 4 16,0 1 0-16,0 1 4 16,0-1 0-16,0 0 1 15,0 0-3-15,0 0 0 16,0 0 0 0,0 0 0-16,0 0 1 15,0 0-1-15,0 0 0 16,0 0 1-16,0 0 2 15,0 0-2-15,0 0 2 16,0 0 0-16,0 0 0 16,0 0 0-16,0 0 0 15,0 0 0-15,0 0 0 16,0 0 2-16,0 0 1 16,0 0 0-16,0 0 0 15,0 0-2-15,0 0 2 16,0 0 0-16,0 0-3 15,0 0 3-15,0 0-3 16,0 0-3-16,0 0 0 16,0 0 0-16,0 0 1 15,0 0 3-15,0 0-4 16,0 0 3-16,0 0 3 16,0 0-6-16,0 0 3 15,0 0 0-15,0 0 0 16,0 0 0-16,0 0 0 15,0 0-3-15,0 0 3 16,0 0-3-16,0 0-1 16</inkml:trace>
  <inkml:trace contextRef="#ctx0" brushRef="#br0" timeOffset="257192.9714">15706 15915 248 0,'0'0'-5'0,"0"0"-5"15,0-1-11-15,0 1 1 16,0 0 0-16,0-1 0 16,0 1 1-16,0 0 13 15,0 1 34-15,0 5 39 16,0 1 54-16,0 4 54 16,0 1 66-16,0 1 44 15,0-7 34-15,0-2 18 16,0-3 13-16,0-1-2 15,0 0-20-15,0 0-31 16,0-1-46-16,0 1-46 16,0 0-56-1,2 0-39-15,2 0-23 16,6 0-3-16,5 2-2 16,5 3 9-16,11 0 2 0,2 1 13 15,5 1 17 1,3-3 10-16,2-4 19 15,0 0 11-15,1 0-3 16,-1-4-8-16,-2 1-7 16,-5-1-15-16,1-3-11 15,-2 1-17-15,-1 2-14 16,0-3-11-16,2 1-14 16,3 1-18-16,5-1-6 15,1 2-9-15,-1 0-2 16,1 0-6-16,-1 4-3 15,-2-4 2-15,-5 4 4 16,4 0 7-16,-2 0 6 16,-3-3 14-16,3 3 4 15,-3 0 8-15,0 0 5 16,3 0 7-16,4 0 3 16,0-2 9-16,6 0-8 15,0 0 5-15,-1 1-2 16,0-1-8-16,-5 0-1 15,-2 0 0-15,-5 2-3 16,-3-3-5-16,0 3-8 16,0 0-4-16,2 0-13 15,5 0-6-15,1 0-12 16,4 0-7-16,3 0 2 16,-4 0-3-16,2 0 4 15,-5 0 2-15,-2 0 0 16,-6 0-1-1,-1 5 4-15,-1-3-1 0,0 3 2 16,4-1 4 0,2 3-2-16,4-3-6 15,1 2-6-15,5-1-8 16,-2 1 8-16,2-2-1 16,-3 1 3-16,3 1 0 15,-3 0 8-15,11 0-2 16,0-1-1-16,7 2 4 15,3 0-4-15,9-3 6 16,0 0-2-16,6 0-4 16,3-1 1-16,-5-2-1 15,2 2-6-15,-3-2 1 16,-3 2-4-16,-3-1-3 16,1 0 4-16,-4 1-4 15,-2 1-2-15,2 1-3 16,-1-1 0-16,2 1-5 15,-1 1 0-15,-3-1 0 16,-4 0 0-16,-7-1 0 16,-4 0 0-16,-5-1 0 15,1 1 0-15,0 0 0 16,4 0 0-16,7 0 0 16,3 1 0-16,11-3 0 15,8 0 0-15,-3 1 0 16,0-3 0-16,-3 0 0 15,-7 0 0-15,-11 0 0 16,-5 0 0-16,0-3 0 16,-4-1 0-16,1-2 0 15,-2-1 0 1,0 2 0-16,-4-2 0 16,-8 4 0-16,-6-1 0 0,-8-1 0 15,-11 3 0-15,-4 0 0 16,-4 2 0-16,0-1 0 15,0 1 0 1,0 0 0-16,0 0-120 16,0 3-187-16,6 4-360 0,-6-92-752 15,-8 81 0 1,-8-5 0-16,-10-9 0 16</inkml:trace>
  <inkml:trace contextRef="#ctx0" brushRef="#br0" timeOffset="259560.5059">7185 17007 716 0,'0'-2'13'0,"0"2"28"16,0-2 22-16,0 2 2 15,-1 0 1-15,1 0 12 16,0 0 14-16,0 0 17 15,0 2 28-15,0-1 33 16,0 3 16-16,0-1-6 16,0-3-1-16,0 1 17 15,0-1 17-15,0-1 4 16,0 1-6-16,0 0-5 16,2-2 7-16,4-1-3 15,6 0-15-15,3-3-10 16,9 4-16-16,5-1-15 15,4 1-16-15,2-2-15 16,1 4-6-16,0 0-12 16,0-3-34-16,2 3-22 15,-1-2 1-15,3-2-1 16,4-3 6-16,5-2 5 16,4-1 7-16,2-4 5 15,3-1 2-15,-1 3 0 16,-2-1 1-16,-3 0-7 15,1 2-15-15,-3 0-9 16,0 4-9-16,5-1-3 16,6 5-4-16,7-5-2 15,5 8-3-15,4-2-1 16,2 1-2-16,4 1 2 16,-7-2-2-16,6 2 2 15,-4-3-4-15,1 3-5 16,-1-1-4-16,-4 1-3 15,-6 0-2 1,-1 0 0-16,-6 0 2 16,-2 1 0-16,-2 2 1 15,3-1-2-15,1 0 1 16,-1-1 2-16,0-1-2 16,1 6 1-16,-1-6 0 15,-5 2 2-15,-1-1-4 16,-1 1 1-16,-1 2-1 15,1-2-2-15,-1-2-1 16,6 0-1-16,0 0 2 16,3 0-3-16,2 0 2 15,-1 0-1-15,-2 0 1 16,-4 0-2-16,-1 0 0 16,-10 0 3-16,-3 0-2 15,-2 0 1-15,-2 2-2 16,-3 2 2-16,-1-1-1 15,0 1-3-15,0-1 1 16,-7 1 1-16,0-1 2 16,-6-2-1-16,-8 0 2 15,-3-1 6-15,-6 0 39 16,-4 0 42-16,0 0 46 16,0 0 29-16,1 0 14 15,-1 0 13-15,0 0 0 16,0 0 0-16,0 0 2 15,0 0-4 1,0 0-40-16,0 0-40 16,1 0-47-16,-1 0-28 15,0 0-15-15,2 0-15 16,-2 0 1-16,0 0-1 16,0 0-10-16,0 0-1 0,0 0 1 15,0 0-4 1,0 0 4-16,0 0-1 15,0 0 0-15,0 0-22 16,0 0-94-16,0 0-119 16,0 6-174-16,30-2-1015 15,-31-3 0-15,-1-6 0 16,-11-13 0-16</inkml:trace>
  <inkml:trace contextRef="#ctx0" brushRef="#br0" timeOffset="263567.3933">953 12417 948 0,'0'0'68'16,"0"1"49"-16,1 1 34 16,-1-1 13-16,0 0 23 15,1-1 20-15,-1 0 17 16,0 0 14-16,0-2 27 16,0-3 22-16,0 1-54 15,0-1-38-15,0 1-18 16,0 0 3-16,0 3-17 15,0-1-18-15,0 2-10 16,0 0-12-16,0-2-31 16,0 2-24-1,4 0-2-15,-2 9 5 16,3 13-9-16,1 20-11 16,5 24-2-16,-4 39-1 15,1 27 0-15,4 38-5 16,4 17 8-16,0 20 6 15,3-6-1-15,4 9 4 16,-6-10 25-16,3-4 3 16,2-9 15-16,-5 4 0 15,-1-16 0-15,7-13 6 16,-10-16 1-16,3-10 1 16,2-19-12-16,3 2-20 15,-6-7-18-15,3 0-5 16,-4 1-9-16,-1-1-3 15,-4-3-4-15,-1-5-6 16,-2-9-3-16,-2-7-10 16,-1-16-8-16,-1-12-7 15,-2-22 2-15,1-10 27 16,-1-13 21-16,-3-9-32 16,-7-9-16-16,-8-7-3 15,-9-5-31-15,-7-13-2 16,-7-3 5-16,-2-8 0 15,4 1-15 1,1-4-34-16,4 5-28 0,-1 1 34 16,7 2 27-1,2 4 39-15,8 5 50 16,-1 4 17-16,6 4 18 16,4 3 18-16,-1 6 15 15,4 1 2-15,4 5-5 16,-1 0-25-16,3 2-31 15,0 0-49-15,0 0-12 16,5 11 18-16,7 7 9 16,9 17-10-16,9 13 6 15,8 19-1-15,4 6 13 16,2 9 28-16,-2-5 20 16,-1 4 31-16,-7-12 7 15,-3-9-4-15,-4-16-11 16,-6-13-6-16,-9-14-16 15,-2-10-2-15,-2-6-7 16,3-15-7-16,8-23 0 16,5-27-17-16,5-24-13 15,9-27-25-15,-1-7-11 16,1-2 0-16,1 6 0 16,-5 8 0-16,-7 18 0 15,-9 15 0-15,-3 23 0 16,-10 16 0-16,-5 18 0 15,0 10 0-15,0 6 0 16,0 1 0-16,3 1 0 16,-3 2-244-16,0 8-393 15,0-2-825 1,-10-3 0-16,-20-10 0 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0-02-18T06:32:46.229"/>
    </inkml:context>
    <inkml:brush xml:id="br0">
      <inkml:brushProperty name="width" value="0.05292" units="cm"/>
      <inkml:brushProperty name="height" value="0.05292" units="cm"/>
      <inkml:brushProperty name="color" value="#FF0000"/>
    </inkml:brush>
  </inkml:definitions>
  <inkml:trace contextRef="#ctx0" brushRef="#br0">3187 7808 760 0,'0'3'50'0,"0"0"61"15,0 1 60-15,3 0 48 16,-3-1 28-16,0-3 19 15,0 0 5-15,0 0 0 16,0 0-3-16,0 0-12 16,0 0-62-16,-3 0-60 15,-4 6-59-15,-2-1-29 16,0 4-13-16,-8 2-5 16,-1 4 3-16,-8 5 6 15,-12 19 9-15,-8 9 17 16,-8 16 11-1,-5 19 1-15,0 14-1 16</inkml:trace>
  <inkml:trace contextRef="#ctx0" brushRef="#br0" timeOffset="2535.611">3012 7603 348 0,'0'-1'20'15,"1"-1"12"-15,0-3 6 16,2-2 6-16,-1-1 10 16,-1 2 12-16,3 2 16 15,-4 3 8-15,0-2 1 16,0 6 6-16,0-3-9 16,0 1 1-16,0 0 6 0,0 2 21 15,0 1 34-15,0 0 42 16,-3 2 13-16,-4 3 12 15,-6 11 13-15,-9 9 2 16,-8 15-5-16,-7 13-10 16,-7 16-9-16,4 9-22 15,2 7-42-15,0 0-41 16,4 7-13-16,3 0-8 16,2 4-1-1,-3 3 1-15,2 7 0 16,-1 1 2-16,1 6-1 15,4 2 0-15,3 12-1 16,5-3-10-16,13 6-12 16,3-6-8-16,7 3-5 15,3-5 6-15,3 8 9 16,-1-7-3-16,6 6-4 16,-1 0-2-16,3 8-2 15,5-4-1-15,4 9-7 16,6-6-4-16,9-1-3 15,5-15-20-15,4-3-11 16,0-17 7-16,-1-5 7 16,-1-11 7-16,-6-2 2 15,-2-4-1-15,-6 0 3 16,-3-4 1-16,0 0-3 16,-5-6 0-16,3-3 0 15,-4-6-7-15,-5-8-8 16,0-4-6-1,-7-15 0-15,-6-10 11 0,-3-12 34 16,-5-6 68 0,-1-8-2-16,-11 0-7 15,-7-3-36-15,-7 1-27 16,-11-2-13-16,-6-7-22 16,-4-5-19-16,-6-8-27 15,5-7-37-15,-2-4-51 16,2-1 17-16,6 2 25 15,9 4 46-15,6 9 39 16,6 4 17-16,13 5 17 16,0 2 13-16,8 4 10 15,0 5-1-15,0 0-19 16,0 1-18-16,0 0-16 16,4 1-15-16,3 5-12 15,6 9-2-15,10 9 2 16,11 13 8-16,16 9 5 15,10 9 3-15,9-2 3 16,10-1 5-16,-2-12 6 16,-3-11 17-16,-9-12 50 15,-14-11 155-15,-16-11 2 16,-14-7-6-16,-17-8 2 16,-11-12-1-16,-13-2 1 15,-7-7-5-15,-6 0-5 16,-4 3-15-16,5 8-51 15,4 1-156-15,7 1 0 16,7-11 0-16,7-10-89 16,4-11-169-16,5-2-162 15,7-6-278-15,-3-27-647 16,-20 24 0-16,-10 4 0 16,-9-8 0-1</inkml:trace>
  <inkml:trace contextRef="#ctx0" brushRef="#br0" timeOffset="3472.4649">2245 7606 312 0,'0'-2'-1'0,"0"0"-1"16,0 0-5-16,0-1-1 16,0 2 19-16,0 1 32 15,0 4 32-15,0 2 41 16,0 2 33-16,0 0 33 16,0-1 29-16,0-1 18 15,0-3 7-15,0-2-3 16,4 0-19-16,1 3-29 15,10-2-25-15,10-1-30 16,14 1-16-16,8-6-12 16,11-11-6-16,3-4 4 15,-4-9 25-15,-2-6 18 16,-1-2 7-16,3-6 0 16,11-2-8-16,10-9-11 15,10-3-16-15,3-7-19 16,-9 8-23-16,-17 4-18 15,-22 15 29-15,-21 7 60 16,-13 11 33-16,-7 6 9 16,-4 4-1-16,2 1-9 15,0 4-37-15,2 3-32 16,-2 4 1-16,0 7 2 16,0 11-55-16,0 15-73 15,-2 13-35-15,-3 22-10 16,-6 13 9-16,-2 12 21 15,-3 5 47 1,1 1 35-16,2-8 2 0,8-9 0 16,2-15 2-16,6-11-5 15,0-16-1 1,-1-17-3-16,0-9-9 16,1-7-14-16,-2-7-50 15,-1 2-136-15,1 1-246 0,-2-77-612 16,-7 78 0-16,-2-2 0 15,-4-3 0-15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0-02-18T06:33:05.151"/>
    </inkml:context>
    <inkml:brush xml:id="br0">
      <inkml:brushProperty name="width" value="0.05292" units="cm"/>
      <inkml:brushProperty name="height" value="0.05292" units="cm"/>
      <inkml:brushProperty name="color" value="#FF0000"/>
    </inkml:brush>
  </inkml:definitions>
  <inkml:trace contextRef="#ctx0" brushRef="#br0">1827 4503 104 0,'0'-2'0'0,"0"-3"2"16,-5 2 11-16,3 1 25 15,0 1 25-15,0 1 47 16,-1 0 29-16,5-2 63 15,-2-2 27-15,1-4 20 16,-1-2 10-16,0-3 12 16,0 1-6-16,-1 3-22 15,-1 1-24-15,1-1-47 16,-1 3-20-16,1-1-38 16,1-4 4-16,0 2 6 15,0 0 1-15,0-1-12 16,0 2-6-16,0 5-3 15,0 0-3-15,0 3 0 16,0 0-8-16,0 0-23 16,0 0-29-16,0 0-27 15,0 0-7-15,0 0 3 16,0 0 2-16,0 0 0 16,0-3-2-16,1 3 1 15,2 0 0-15,3 3-1 16,2 4 0-16,2 3-1 15,4 2-3-15,0 1-6 16,-4-2 2-16,2 0 2 16,2 0 6-16,-3-3-1 15,3 6 3-15,2-1-1 16,0 1 2-16,0 4-1 16,-2 3 2-16,5 0 0 15,-2 1 0-15,2 0 2 16,1 2 5-16,1-4 11 15,-2 4 1-15,2-3 7 16,-3-2 0-16,3 3 3 16,0-2-1-16,-4 0 1 15,4-1-1-15,-4-5 0 16,-2-1 26-16,-1-6 54 16,-3-5 90-16,4-4 101 15,8-10 41-15,5-10 2 16,12-14 0-1,10-11-1-15,10-17 0 0,7-7-5 16,9-15-34-16,11-3-65 16,6-6-95-1,6 7-107-15,-2 3-43 16,-3 11-6-16,-15 7 0 16,-14 9 0-16,-12 8 0 15,-11 9 0-15,-8 4 0 16,-6 5 0-16,-5 3 0 15,-2 4 0-15,-5 1 0 16,-6 6 0-16,-3 5 0 16,-1 1 0-16,-5 6 0 15,-1 1 0-15,0 3 0 16,0 1 0-16,0 1 0 16,0-2-2-16,0 2 1 15,0 0-9-15,0 2-6 16,0-2-30-16,-1 1-22 15,-2 1-26-15,-2 0-19 16,2 0-8-16,0 0-1 16,1-2-9-16,2 5-3 15,0-5 3-15,0 0 7 16,0 0 29 0,0 0 22-16,0 0 18 15,0 0 13-15,0 0 9 16,0 3-14-16,0-3 3 15,0 0-3-15,0 0-2 16,-1 0-1-16,2 0 1 16,-2 0-1-16,2 0 9 15,-2 0 5-15,1 0-5 16,0 0 11-16,0 0 11 16,0 0 6-16,0 0 4 15,0 0 1-15,0 0-1 16,0 0 9-16,0 0 0 15,0 0 0-15,0 0 6 16,0 0 2-16,0 0-23 16,0 1-30-16,0 2-62 15,0 2-134-15,0 6-149 16,-6 3-158-16,-4-8-433 16,-7 20 0-16,1-6 0 15,-9-6 0-15</inkml:trace>
  <inkml:trace contextRef="#ctx0" brushRef="#br0" timeOffset="4332.4634">3872 4580 468 0,'0'0'33'0,"0"1"25"16,0 3 39-16,0-1 35 15,0 0 28-15,0-2 33 16,0-1 32-16,0-2 30 16,-1-7 30-16,-2 2 21 15,1-4-25-15,-1 0-14 16,0 3-34-16,2 1-34 16,0 2-24-16,1 1-31 15,0 2-32-15,0 0-30 16,0 2-28-16,0-1-18 15,3-1-5-15,4 0-11 16,5-2-5-16,4-1-1 16,6 0-4-1,3 1-1-15,3 2-1 0,5 2 1 16,8-4 1 0,6-1-3-16,8-4-3 15,6-2-1-15,4-6 0 0,-2-1 3 16,-3 1-4-1,-10 5 0-15,-9 1 1 16,-7 4-1-16,-8 3-2 16,-4 2-1-16,-4 2 0 15,0 0 1-15,1 0 1 16,0 0-1-16,4 0 2 16,1 0 1-16,4 0-1 15,-1-2 0-15,2 0 0 16,-2 1 0-16,-2-1 0 15,1 2-1-15,-1-1 0 16,6 1-2-16,4 0 2 16,2-1-2-16,5-1 2 15,-1-2-1-15,-2 0-1 16,-6 1 1-16,-3-1 0 16,-1 3 0-16,-4-1-1 15,-2 2 2-15,2 0-3 16,2 2 3-16,0-1-2 15,4 3 0-15,3-4 2 16,5 3 1-16,-3-2-2 16,4 1 1-16,1-4-3 15,-3 4 2-15,2-1-1 16,-1 3 0-16,3-1 0 16,-1 0 1-16,4 2 0 15,3-3 0-15,4-2 0 16,4-2 0-16,-2-3 0 15,-3-1 0 1,-1-1 2-16,-9-1-2 16,-2 3 0-16,-1 3 0 15,-1-1 1-15,4 2-2 16,4 1 1-16,3 0 0 16,6 0 2-16,-1-3-1 15,1-1 0-15,-4 0 0 16,-4-5 0-16,-6 2-1 15,-6-1 0-15,-4 5 0 16,-1-2 0-16,3 3-1 16,2 2 1-16,5-1 0 15,7 0 0-15,6-1 1 16,2-3 0-16,2-2 1 16,-4-1-1-16,-7-1 1 15,-5 2-1-15,-3 3 2 16,-7 2-3-16,4-1 1 15,-1 3 1-15,1 0-1 16,7 0 0-16,0 0-1 16,9-2 0-16,3-1 1 15,4 0 1-15,1-1-2 16,-1-1 2-16,-2 3 1 16,0-2-3-16,-2 3 1 15,2-2-2-15,2 3 3 16,1-3 1-16,2 0-2 15,5-3 0-15,-2 1 2 16,0-1 0-16,-4-2-2 16,-5 2 2-16,-1 1-1 15,-3-1 2-15,-5 4-3 16,5-1 0-16,-3 2 2 16,-2-1-1-1,3-1-1-15,-4 1 1 16,2-1 0-16,0 0 0 15,-2 0-1-15,-5 2 2 16,2-2-1-16,-1 2 0 16,-3 1 1-16,2 0-4 15,3-1 3-15,1 1-2 16,4 0 2-16,2-2-1 16,0 1 1-16,-3-1-2 15,-5 1 1-15,1 1-2 16,-9 0 0-16,-2 0 2 15,-2 0-1-15,3 0-1 16,-3 1 1-16,2 1-2 16,3 2 1-16,1 0 0 15,0 2 0-15,-1-1 1 16,-1 1 0-16,0-1 0 16,1 1-1-16,-3 0 1 15,3-1 0-15,1 1 1 16,4-1-2-16,-3-1 1 15,1-1 0-15,2 0 0 16,0 1 2-16,-3 0-1 16,5 0 0-16,1 3 1 15,3-4-2-15,1 1-1 16,6 0 2-16,3-4 1 16,-3 0 1-16,-2 0-2 15,-5 0 0-15,-3 0 0 16,-5 0-1-16,-1 0 0 15,3 2 2 1,1-1 0-16,3 3-2 16,8 2 1-16,3 1-2 15,1-3 0-15,-2 0 2 16,-5 1-2-16,-11-5 2 16,-14 0 9-16,-8 1 30 15,-9-1 37-15,-6-1 18 16,0 1 3-16,0-2-3 15,0 1-58-15,0 4-161 16,2-2-257-16,-4-1-420 16,-2 1 0-16,2-11 0 15,-1-13 0-15</inkml:trace>
  <inkml:trace contextRef="#ctx0" brushRef="#br0" timeOffset="17190.279">14845 4026 912 0,'1'-2'42'0,"-1"-2"36"16,0 1 14-16,0 0 18 15,0 1 13-15,0 2 14 16,0-2 20-16,-1-1 14 15,0 0 23-15,-2-2 11 0,3-2-11 16,0-1 10 0,-2 1 26-16,2-2 37 15,2 0 27-15,-4 1 21 16,2 2 0-16,0 0-7 16,-2 1-21-16,-2 0-7 15,2 3-32-15,2-1-45 16,-1 2-41-16,1 1-58 15,1-2-42-15,-2 2-37 16,1 0-26-16,-1 2-3 16,-8 4 0-16,-2 13-2 15,-6 9-1-15,-4 10 2 16,-4 14-1-16,0 12 4 16,0 7 5-16,-2 9 3 15,2 6 5-15,3 6-1 16,3-3 1-16,-1 1 2 15,4-3 7-15,-1-1 5 16,6-9 8-16,2-9 1 16,6-14-2-16,0-11 6 15,3-15 19 1,0-10 47-16,3-11 34 16,-3-1 20-16,0-5 12 15,5-1 8-15,9 0-9 0,7 0-115 16,9 3-146-16,9-2-270 15,8-6-936-15,-3-5 0 16,-7-4 0 0,-9-10 0-16</inkml:trace>
  <inkml:trace contextRef="#ctx0" brushRef="#br0" timeOffset="18208.7577">15131 4687 2704 0,'0'-4'148'0,"0"-3"115"16,0-6 60-1,0-3 52-15,0-1 29 16,-1 2 14-16,1 2 0 15,-1 5 0-15,0 2-6 16,1 3-14-16,0 1-176 16,0 2-145-16,-3 0-62 15,-4 8-48-15,-3 11-23 16,-4 14-19-16,-7 11 4 16,1 17-1-16,-3 2 8 15,6 2 17-15,7-2 21 16,4-6 25-16,8-8-5 15,4-10-3-15,12-11 0 16,7-13 4-16,10-10-5 16,4-10-2-16,4-10-9 15,-2-15-7-15,-8-3-5 16,-1-9-3-16,-7 2 1 16,-1-6-1-16,-3 10-4 15,-3-3 1-15,-5 6 10 16,0 2 19-16,-2 7 25 15,-6 4 22-15,-1 7 21 16,0 3 3-16,-4 4-1 16,0 4-11-16,0 0-13 15,2 2-5-15,-2 9-4 16,0 9-18-16,0 10-19 16,-2 17-17-16,2 14-9 15,-2 5 8-15,8-3 2 16,5-1 15-16,10-7 14 15,7-13 6-15,13-12 3 16,13-14 9-16,1-14-1 16,6-16-13-16,-6-16-20 15,-6-16-21 1,-15-13-24-16,-10-12-10 16,-15-2 3-16,-16 1 39 15,-9 10 33-15,-4 8 71 16,-1 14 68-16,2 7 60 15,4 10 22-15,11 5 20 0,-1 9 26 16,6-4 8 0,5 4-5-16,3-5-43 15,0-2-43-15,5-1-78 16,-4 6-71-16,-4 2-54 16,-4 4-20-16,-2 6-29 15,0 1-12-15,3 1 5 16,2 7 8-16,3 8-9 15,6 2 2-15,2 10 5 16,0 1 7-16,5 2 6 16,-4-2 15-16,0-3 31 15,-6-8 11-15,2 0-4 16,-9-5-8-16,0-4 16 16,-3-1 3-16,-1-5 6 15,0-1 11-15,0 2 8 16,0-4-32-16,0 0-138 15,0 0-132-15,-2 7-244 16,-5-3-846-16,0 7 0 16,-3-2 0-16,5-6 0 15</inkml:trace>
  <inkml:trace contextRef="#ctx0" brushRef="#br0" timeOffset="19709.7313">17637 4409 1756 0,'1'-4'120'16,"-1"-6"91"-16,2-5 93 16,0-5 57-16,2 2 31 15,-4 0 15-15,0 3 2 16,0 5 1-16,-4 2 0 15,-1-1-3-15,-3 3-126 16,-7 1-97-16,-7 1-100 16,-11 4-56-16,-14 6-32 15,-19 12-16-15,-25 11-3 16,-17 17 4-16,-9 12 0 16,1 11 2-16,7 3 5 15,25 1 5-15,25-9 2 16,25-6-8-16,20-11 2 15,25-10 0-15,23-7 8 16,22-14-1-16,26-10 2 16,17-10 3-16,10-7 0 15,-2-6 2-15,-9-1 1 16,-15 5 6-16,-19 4 0 16,-16 6-4-16,-14 3-7 15,-14 7-5-15,-6 0-3 16,-7 10 0-16,-5 3 2 15,2 7-3-15,-4 5 3 16,-4 8 1-16,-4 0 1 16,-9 8 4-16,-9 2 0 15,-14 2 2-15,-4-4 1 16,-5 0 3-16,4-7 9 16,6-10 15-16,9-8 19 15,12-9 27-15,7-7 5 16,6-5-20-1,2-2-33-15,3 0-70 0,0-1-113 16,0 4-207-16,40-9-706 16,-38 3 0-16,7-2 0 15,-1-10 0-15</inkml:trace>
  <inkml:trace contextRef="#ctx0" brushRef="#br0" timeOffset="20243.3066">17321 4216 744 0,'0'0'82'0,"0"0"100"16,0-2 82-16,-3 1 60 15,2-3 50-15,-1-2 22 16,1 1 6-16,-4-1 5 15,3 4-2-15,2-3-3 16,-1 4-86-16,1 1-105 16,0 0-90-16,-2-2-63 15,2 4-48-15,0 4-20 16,-4 2-6-16,4 10 0 16,-2 9 15-16,1 6 15 15,0 9 20 1,0 7 18-16,1 10 19 15,0 3 13-15,1 10 10 16,3 6 6-16,0 8 13 16,1 7 3-16,1 7-5 15,1-1-2-15,1 5-7 16,-2-10-6-16,-1-8-2 16,1-13-4-16,0-12-7 15,-4-17-9-15,3-12-12 16,-2-13 6-16,-1-6 2 15,-2-6-2-15,1-4-17 16,-1-1-53-16,0 1-62 16,0 2-129-16,2 4-145 15,5 2-204-15,3-25-512 16,9 17 0-16,8-17 0 16,10-12 0-16</inkml:trace>
  <inkml:trace contextRef="#ctx0" brushRef="#br0" timeOffset="21027.1469">18145 4581 2296 0,'-3'-2'40'15,"-1"-1"13"-15,-4 1 1 16,-2-2-1-16,-4 1 0 0,4 2-2 16,-2 5 4-16,0 0 8 15,3 7 31-15,-7 2 46 16,-7 8-1-16,-4 9 29 15,-3 6 43-15,-8 12 31 16,-1 9 17 0,3 7 10-16,3 6-1 15,9 1-9-15,13 0-31 16,8-8-47-16,17-4-41 16,7-9-38-16,12-11-42 15,5-11-28-15,9-7-14 16,-2-15-9-16,-2-6 3 15,-3-6 4-15,-3-13 0 16,-8-6 5-16,-9-6 5 16,0-14-2-16,-11-9 1 15,-8-10-2-15,3-8 2 16,-4 2 8-16,-4-1 7 16,-1 6 6-16,0 4 38 15,-5 14 32-15,0 7 16 16,-1 8-2-16,-2 9-3 15,2 4-13-15,-3 7-28 16,1 4-64-16,-3 5-38 16,7 1-34-16,-1 4-63 15,0 1-68-15,3 5-68 16,-3 1-63-16,-2 7-101 16,-3 4-164-16,3-5-371 15,-9 11 0-15,3 2 0 16,7-5 0-16</inkml:trace>
  <inkml:trace contextRef="#ctx0" brushRef="#br0" timeOffset="21560.7229">18918 5235 3084 0,'0'0'52'0,"0"-1"34"16,0-1 4-16,0 0-2 16,0 0-2-16,-2-1 3 15,2 2 3-15,2 1 6 16,-2-1 17-16,0 1 27 15,0 0-10-15,0 0 29 16,0 2 35-16,-2 13 27 16,-7 8 13-16,-9 13 10 15,-5 13 5-15,-9 6-5 16,-2 2-26-16,6-3-40 16,4-6-64-16,7-10-80 15,9-10-64-15,5-7-78 16,1-6-106-16,2 1-244 15,5-23-636-15,1 0 0 16,3-8 0-16,1-12 0 16</inkml:trace>
  <inkml:trace contextRef="#ctx0" brushRef="#br0" timeOffset="23045.881">20222 4476 2008 0,'2'-3'94'0,"-2"3"51"15,0-4 39-15,2-3 20 16,1 4 10-16,-3-3 15 16,1 2 6-16,-1 3 7 15,0-1-5-15,0 2-1 16,-1 0-88-16,-6 11-42 16,-7 12-32-16,-4 16-19 15,-11 12-6-15,-3 20-13 16,-9 6-4-16,0 13-3 15,-2-2 9-15,-1 4 8 16,7-9 8-16,10-8-7 16,6-19-6-16,10-15 0 15,6-14-1 1,5-12 39-16,8-9 62 16,12-9 93-16,11-7 50 15,14-6 30-15,15-10 7 0,5 0-1 16,-4 0 0-16,-2 2-3 15,-8 6-1-15,-5 4-43 16,-9 6-62 0,-5 4-99-16,-4 1-60 15,-2 3-30-15,-5 0-21 16,1 0-15-16,-5-1-14 16,-6 1-75-16,-2 0-130 15,1 1-111-15,-5 6-193 0,53-6-847 16,-50 2 0-1,-8-7 0-15,-1-7 0 16</inkml:trace>
  <inkml:trace contextRef="#ctx0" brushRef="#br0" timeOffset="23462.7658">20349 4683 1096 0,'-2'0'34'0,"-3"-1"28"15,3-2 9-15,2 1 4 16,-3 1 43-16,6-4 67 16,3-3 93-16,-1-4 72 15,1-1 33-15,2 2 15 16,-6-1-36-16,-2 5-30 16,0 6-11-16,0 6 8 15,-2 13-37-15,-6 13-59 16,-2 12-80-16,-3 19-57 15,-4 13-13-15,-1 11 6 16,0 5 53-16,2 11 58 16,0-1 50-16,1 5 25 15,3-4 6-15,-1 0 5 16,5-15-8-16,1-12-15 16,4-20-20-16,3-17-21 15,0-17-51-15,0-12-55 16,0-9-48-16,0-12-160 15,0-2-168-15,0 3-198 16,9-1-342-16,-3 2-505 16,2 8 0-16,2-1 0 15</inkml:trace>
  <inkml:trace contextRef="#ctx0" brushRef="#br0" timeOffset="23880.3248">21473 4526 2776 0,'0'-5'90'15,"-1"-1"56"-15,-3-1 49 16,1-2 21-16,-4 0 20 16,-3 7 31-16,-13 10 27 15,-9 12 16-15,-6 16 13 16,-11 13 12-16,-6 16-45 16,3 9-4-16,2 10 18 15,4 2 22-15,7 0-21 16,11-4-31-1,7-7-25-15,13-15-18 16,5-7-13-16,6-9-11 0,4-9-46 16,4-5-74-16,0-3-243 15,3-4-144 1,2 2-168-16,4-1-293 16,-5-2-527-16,6-11 0 15,4-8 0-15,14-13 0 16</inkml:trace>
  <inkml:trace contextRef="#ctx0" brushRef="#br0" timeOffset="24497.0926">22299 4576 4232 0,'3'-11'56'16,"1"-2"21"-16,0-4 4 15,0 1 2-15,-3-2 0 16,-1 10-10-16,-2 5-7 16,-13 5 5-16,-7 5 3 15,-6 7 10-15,-14 6-43 16,-7 4-15-16,-2 4-2 15,-6 6 0-15,-7 2-2 16,-6 5 9-16,-2 3 5 16,0 2-2-16,5-3-7 15,11 0-9-15,16-7-21 16,16-6-15-16,16-10-5 16,13-4 4-16,21-5 7 15,18-7 4-15,24-8 6 16,26 1 17-16,16-5 6 15,7-3 1-15,-6 6 4 16,-16 3 13-16,-24 6 0 16,-23 3-9-1,-20 0 4-15,-18 4 34 16,-22 8 32-16,-12 4 24 0,-11 6 14 16,-7 10 11-16,-8-2 5 15,0 1-5 1,0-4-2-16,-4 3 9 0,-1-5-19 15,0 0-50-15,1 0-59 16,3-3-71 0,7-3-61-16,16-4-53 15,9-4-78-15,11-2-138 16,13-8-240-16,8-40-450 0,4 12 0 16,10-16 0-16,4-19 0 15</inkml:trace>
  <inkml:trace contextRef="#ctx0" brushRef="#br0" timeOffset="24895.8904">22188 4193 548 0,'-3'0'61'15,"2"3"63"-15,-1-1 20 16,1 2 21-16,-3 1 58 15,4 2 64-15,-3 2 55 16,3 4 58-16,-1 7 46 16,1 11 26-16,-4 9-48 15,2 18-58-15,-4 10-14 16,-1 19-19-16,-3 11-54 16,2 13-55-16,2 5-26 15,2 11-38-15,1-3 27 16,2-4 46-16,1-8 46 15,0-8-5-15,0-22-5 16,1-16-3-16,-1-20-4 16,0-19-9-16,0-12-28 15,0-4-65-15,0-8-235 16,0-1-169-16,3 0-215 16,3 4-249-16,2-25-586 15,-6 17 0-15,3-5 0 16</inkml:trace>
  <inkml:trace contextRef="#ctx0" brushRef="#br0" timeOffset="26080.7266">22858 4666 1868 0,'0'0'156'0,"0"-4"134"16,-2-4 97-16,2-3 52 16,-5 0 57-16,3-1 8 15,-4 4 0-15,4 4-8 16,0 1-5-16,1 0-28 15,1 3-169-15,0-1-140 16,0 1-96-16,0 0-52 16,0 0-48-16,0 0-4 15,0 0 13-15,0 0 20 16,0-2 8-16,0 2 27 16,0 0 13-16,0 0 0 15,0-1-3 1,0 1 0-16,0 0-8 15,0 0-6-15,0 0-4 16,0 0-7-16,0 0 43 16,0-1 32-16,0 0 38 15,0-1 19-15,0 0 9 16,0 2 0-16,0-1 0 16,0 1 6-16,0 0-7 15,0-1-5-15,0-1-45 16,0 1-32-16,0 1-38 15,0-2-14-15,0 2-5 16,0-2-1-16,0 2 1 16,0 0-6-16,0-2-2 15,0 2 0-15,0-1 0 16,0 0 0-16,0 1 0 16,0-2 0-16,0 2 0 15,0 0 0-15,0 0 0 16,0 0 0-16,0 0 0 15,0 0 0-15,-3 0 0 16,3 0 0-16,0 0 0 16,0 0 0-16,0 0 0 15,0 0 0-15,0 0 0 16,0 0 0-16,0 0 0 16,0 0 0-16,-2 3 0 15,-3 11 0-15,-1 12 0 16,-3 14 0-16,-3 16 0 15,-1 16 0-15,-1 14 0 16,0 5 0-16,1 8 0 16,-1-2 0-16,0-4 0 15,5-13 0-15,-1-10 0 16,6-18 0-16,0-10 0 16,4-17 0-16,0-10 0 15,0-10 0 1,0 1 0-16,-1-6 0 15,-2-4 0-15,-3-3-95 16,1 0-222-16,3 3-331 0,0-44-778 16,4 40 0-16,9-9 0 15,10-12 0-15</inkml:trace>
  <inkml:trace contextRef="#ctx0" brushRef="#br0" timeOffset="26680.1607">23451 4055 3548 0,'0'-7'88'0,"0"-6"68"16,0-2 38-16,0-1 2 15,0 0 0-15,0 8-6 16,0 5-7-16,0 3 1 16,0 4 9-16,5 11 7 15,1 7-75-15,10 11-51 16,5 5-27-16,10 5 87 15,1 9 83-15,1 3 21 16,-2 5 16-16,-2 5 26 16,-9 3-8-16,-5 5-8 15,-11-2-13-15,-5 7-16 16,-11 1-13 0,-11 11-87-16,-10-3-84 15,-10 7-15-15,-7-5-8 16,-6-3-28-16,-4-11 0 15,0-2 0-15,-5-10 0 16,5-7 0-16,0-10 0 0,11-7 0 16,9-13 0-16,15-5 0 15,9-10 0 1,9-5 0-16,6-2 0 16,1-1 0-16,0-3 0 15,0 0 0-15,-1 4-124 16,-3 3-337-16,-2-2-1060 15,-9 3 0-15,-6-13 0 16,1-16 0-16</inkml:trace>
  <inkml:trace contextRef="#ctx0" brushRef="#br0" timeOffset="29751.1348">14564 5524 520 0,'0'-6'52'15,"1"-1"56"-15,-1-1 48 16,0 1 48-16,0-4 26 0,0 5 9 15,-1 1 0 1,0 2-5-16,-1-1-8 0,1 4-9 16,1-2-61-16,0 2-63 15,0 0-49-15,3 0-29 16,4 2-12-16,2-2-4 16,4 4 11-16,4-1 15 15,0 2 14-15,1 1 13 16,3 0 12-16,1-1 11 15,2 2 10-15,5-3-3 16,2 0-3-16,7-1 1 16,2 1-5-16,7-4-2 15,3 0-2-15,0 0-4 16,0 2 0-16,-2 1-6 16,0-1-7-16,-2 2-10 15,0 1-10-15,4-4-2 16,4-1-2-16,6 0-4 15,6-4 2-15,3-2 2 16,9 1-2-16,0-2 3 16,-3 1 0-16,-5 2-5 15,-9 3 1-15,-13 1-4 16,-8-2 5-16,-7 2 4 16,-1 0 3-1,6 0 12-15,-1 0 7 16,9 0 6-16,1 0 5 15,7 0 6-15,1 0 0 16,0 0 1-16,6 0-3 16,-4 0-8-16,1-1-6 15,-1 0-10-15,-2-1-5 16,-1-2-10-16,-2 0-4 16,-2-2-3-16,-3 2-5 15,-5 0-1-15,-7 3-5 16,-2-1-2-16,-2 2 2 15,-4 0-6-15,6 0-5 16,0 0 5-16,4-3-1 16,5 2-1-16,2-1 3 15,2-3 1-15,1 1 3 16,-3 2 1-16,-3 0-5 16,2 2 3-16,-1 2 0 15,5 0 0-15,2 2-1 16,12 1 1-16,5-2-1 15,11 0 3-15,5-1 1 16,0-1 4-16,-1-2 4 16,-10 1 4-16,-7 1 1 15,-12 2-2-15,-2 2 1 16,-7 1-2-16,-1 2 0 16,1-2-2-16,5 2-2 15,2-2-5-15,0-2-4 16,1 0-1-1,-3-1 1-15,-7-1 2 16,-7 0-3-16,-6 1-1 0,-4-2 2 16,-3 2-3-16,-1 1 0 15,3-3 0-15,2 5 2 16,0-3-3 0,8-1-1-16,-3 1-1 15,6 2 3-15,-1-3-1 16,0 5-3-16,3 0 3 15,5 3 0-15,0 2 2 16,6 1-4-16,4 1 1 16,6 0 0-16,3 0 3 15,1-3-1-15,3 0 5 16,-3-4 2-16,3 0-4 16,-6 1 1-16,-2 3-1 15,0 1 2-15,-1 0 3 16,-1 2 1-16,5-5-3 15,-1 0 1-15,3-1-4 16,-1-6 2-16,-1-1-2 16,-3 1 1-16,-6-2-2 15,-4 0 1-15,-5 0-1 16,-1 2 1-16,1 0-1 16,3 0-1-16,10-1 6 15,6-4-2-15,8-1 8 16,1-1-4-16,6-1 6 15,0-3 1-15,-4 5 10 16,-3-3 3-16,-2 3 0 16,-2 3 0-16,-5 1 2 15,8-2 4-15,1 2-2 16,3 0-2-16,7 0-12 16,9 0 4-16,1 3-3 15,-2 1 0-15,2 0 6 16,-2 1-3-16,-7 3 1 15,3-5 1-15,8 3 1 16,8-4 6-16,7 1 5 16,6-3-3-16,-2-2-8 15,-6 2-7-15,-9 0-7 16,-13-1 9-16,-11 1 3 16,-14-2-6-16,-8 2 7 15,-5 0-3-15,1 0 7 16,0 0-8-16,1 0 4 15,-3 0 0-15,-9 0 1 16,-12 0-13-16,-10 0-5 16,-8 0-10-16,-3 0-106 15,-7 3-200-15,3 11-418 16,-27 3-487-16,-13-9 0 16,-16-16 0-16</inkml:trace>
  <inkml:trace contextRef="#ctx0" brushRef="#br0" timeOffset="34735.2302">21436 3725 392 0,'0'1'15'0,"0"2"12"15,-1 0 3-15,-2 4 2 16,2-4-1-16,-2-2 1 16,3-1 0-16,-3 0 2 15,3 0 3-15,-1 0 16 16,1 4 26-16,-3 2 42 16,-1-3 42-16,1 0 22 15,-4 1 15-15,-2-4 11 16,-1 0 0-16,-5-4-1 15,-1 4-2-15,1 0-7 16,0 0-30-16,3 0-24 16,-3-3-13-16,0-2-1 15,-3-4-6-15,-7-1-10 16,-11 1-1-16,-5 1 0 16,-16 7-2-16,-9 6-7 15,-9 8-13-15,4 5-29 16,-1 3-31-16,7-2-22 15,8 1-8-15,8-5 3 16,2-2 7-16,1-2 8 16,-3 2 6-16,-2 1 1 15,-7 8 4-15,-2 5 0 16,-1 7 0-16,2 3 1 16,1 4-3-16,3 0-4 15,4 2-5-15,6-5-10 16,4-4-2-16,0 0-1 15,0-2 2-15,-4-2 2 16,-3 8-1-16,-1-3 2 16,0 5-1-16,4 4 1 15,5-2-1-15,7 3 2 16,4 2-5-16,11 0-1 16,3 0-8-16,9-3-1 15,3 4-2-15,3-7 1 16,5 5 0-16,2 0 0 15,2 5 6-15,-1 2-1 16,3 4 3-16,-1 3 1 16,1 1 3-16,-1-1-2 15,2-1 2-15,3-2-6 16,2-2 4 0,3-2-1-16,3-4-2 0,2 1 3 15,4-1 2-15,3 0-2 16,-3-3 4-16,3-2 5 15,-2-6-4-15,0-1 6 16,-1-2-2-16,-1-3 0 16,3 1-4-16,1 0 1 15,0 0-4-15,6-2 1 16,-2 2-2-16,4 0 0 16,0-2 2-1,-3 0-2-15,0-1 2 16,-3-2-3-16,0 4 2 15,-1-5-1-15,0 4 4 16,1-3 5-16,0 4 4 16,2-4 7-16,3-2 4 0,7-2 8 15,2-3 2 1,6-6 2-16,6 0 2 16,2 0 0-16,2-1-4 15,1 0-5-15,-4 3-5 16,-2-1-9-16,1 3-3 15,1-3-10-15,-3 1 1 16,4-2-1-16,-2-2-2 16,3-5 4-16,-2-1-1 15,2-3 3-15,-3-4 1 16,11 3 1-16,4-3 4 16,7 0-1-16,8-4-1 15,2-5 2-15,-2-2 0 16,-1-10-5-16,-4-5 0 15,-7-2 3-15,-2-8 15 16,-2 0 13-16,5-3 2 16,-2-1 6-16,6-2 5 15,0 0-8-15,2 0 9 16,0 3 2-16,3 0 1 16,-6 0 2-16,-1-1-11 15,-3 1 2-15,-3-6 3 16,-7 2 2-16,-3-7 9 15,-3 2 15-15,-9-1 7 16,-4-1 26-16,-4-4 22 16,-8 8 27-16,-6-5 7 15,-6 5-17 1,-6 0-10-16,-5 4-7 16,-5-2-15-16,1 4-12 0,-3-8-14 15,1 0-30-15,2-4-23 16,0-1-34-16,4-3-14 15,-6 0 0-15,0 2 0 16,0 5 0 0,-2-2 0-16,-2 6 0 15,-2 2 0-15,3 0 0 16,-2-3 0-16,-3-2 0 16,0-5 0-16,0 0 0 15,-4-2 0-15,-9 2 0 16,-6-1 0-16,-10 5 0 15,-9 1 0-15,-10 2 0 16,-1-1 0-16,-3 5 0 16,1-1 0-16,1 2 0 15,1 2 0-15,-2 0 0 16,-4 0 0-16,-4 1 0 16,-8 1 0-16,-5 7 0 15,-11 3 0-15,-8 7 0 16,-1 5 0-16,1 5 0 15,8 3 0-15,12 2 0 16,10-1 0-16,6 2 0 16,8-3 0-16,6-1 0 15,-1 1 0-15,-6-2 0 16,-2 2 0-16,-3 0 0 16,-11 4 0-16,0 2 0 15,-2 0 0-15,3 1 0 16,3 0 0-16,3 0 0 15,1 0 0-15,4 0 0 16,-2-1 0-16,2-1 0 16,-4-1 0-16,-7 2 0 15,-2 1 0-15,-3 1 0 16,2 4 0-16,-1 0 0 16,14 4 0-16,10 1 0 15,14-1 0-15,6-2 0 16,11-3 0-16,5-4 0 15,-1 3-49-15,-8-3-99 16,-2 1-92-16,-8 3-86 16,-11 8-111-16,2 2-180 15,6 2-657-15,-7 12 0 16,10-5 0-16,16-7 0 16</inkml:trace>
  <inkml:trace contextRef="#ctx0" brushRef="#br0" timeOffset="41108.0063">22527 5504 548 0,'2'0'24'0,"-2"0"16"15,0 3 8-15,3-3 4 16,-3 3 1-16,0-2-2 15,0 1 0-15,0-2 0 16,0 0 3-16,0 0 18 16,0 0 4-16,2 1 17 0,-2 3 21 15,0-2 35-15,0-1 28 16,2-1 28-16,-2 2 21 16,0-4 11-16,0 2 4 15,0 0-17-15,0 0-29 16,3 0-29-16,-3 0-31 15,0 0-37-15,0 0-32 16,0 0-29-16,0 0-22 16,0 2-11-16,-3 4-3 15,-4 7-2-15,-7 11 3 16,-4 8-1 0,-7 12 2-16,-3 5-2 0,0 8 2 15,3 2 6-15,4 0 2 16,2-4-3-1,1-1-1-15,6-8 2 16,-1-4 0-16,3-10 0 16,4-6-1-16,4-7 2 15,0-5 2-15,2-5 4 16,0-5 5-16,1-4 9 16,-1 0 3-16,0 0-2 15,0-6-4-15,0-3 0 16,-1-2 0-16,-2-1-3 15,2-4 0-15,-1 2-6 16,0 0-5-16,-1 0-8 16,2-2-6-16,0 4 0 15,0 1 2-15,1-2 5 16,-1 2 9-16,1 3 16 16,0 1 8-16,0 0-3 15,0 3-6-15,-2 2-11 16,-1 2-2-16,-2 5 1 15,-6 7 2-15,-3 10-3 16,-4 5-11-16,-2 9-14 16,1 1-12-16,5-4 3 15,6-7 7-15,3-7 12 16,2-6 4-16,3-7 16 16,0-4 44-16,1-2 43 15,-1-2 30-15,0 2 12 16,0-5 4-16,5-2 2 15,3-3-2-15,1-1 0 16,5 2-6-16,0-4-22 16,-1 4-53-16,-3 3-46 15,-3 0-34 1,-3 4-15-16,0 0-2 0,-4 2-6 16,0-1-1-16,0 1-2 15,0 0-7-15,0 0-2 16,0 0 3-16,0 0 2 15,0 0 4-15,0 0 1 16,0 0 0-16,0 0-25 16,0 1-78-16,0 2-188 15,0-18-616-15,0 15 0 16,-2-8 0-16,-4-9 0 16</inkml:trace>
  <inkml:trace contextRef="#ctx0" brushRef="#br0" timeOffset="57134.3501">1677 5428 200 0,'-2'-5'31'15,"-4"-4"36"-15,0-1 36 16,-1-2 36-16,0-1 27 16,1 2 14-16,-1 3 2 15,3 1 2-15,-2 3 4 16,1 1 5-16,-2 0-22 16,2 1-23-16,1 0-14 15,2 0-15-15,2-6-16 16,0 0 22-16,0-4 36 15,0-2 17-15,0 0 1 16,0 3-1-16,0 4-10 16,2 3-10-16,-2 2-23 15,0 2-22-15,0 0-13 16,0-3-40-16,0 3-41 16,3 0-21-16,2 0-6 15,3 0-4-15,5 0-2 16,4 5-1-16,3 2 4 15,5 1-1-15,5 6 3 16,5 7 5 0,5 2 5-16,4 6 1 15,6 2 1-15,5 2 2 0,-1-2 2 16,3 1-2-16,1-2 1 16,-5-5 1-16,-3-1 1 15,-7-2-2-15,-6-2 1 16,-6-3 2-1,-6-2 5-15,0-4 8 16,-3-6 36-16,-1-4 37 16,6-8 23-16,8-12 16 15,7-11 2-15,12-18 2 16,12-14 1-16,11-20-2 16,14-13-3-16,15-22-10 15,9-4-37-15,3-10-35 16,-7 4-25-16,-13 10-11 15,-28 22 37-15,-20 16 50 16,-23 27 69-16,-18 15 23 16,-12 18-87-16,-6 12-41 15,-7 7-18-15,-2 4-39 16,3 6-35-16,3 1-18 16,5-3-45-16,7-1-53 15,0-3-71-15,0-4-19 16,0 0 88-16,0 0 50 15,0 0 20-15,0 2 39 16,0-2 37-16,0 0 7 16,0 0-66-16,0 3-109 15,0 5-124-15,0-5-105 16,0 1-66-16,7-11-263 16,-3 7 0-16,-1-4 0 15</inkml:trace>
  <inkml:trace contextRef="#ctx0" brushRef="#br0" timeOffset="79184.7917">17182 5863 244 0,'0'8'54'0,"2"3"39"15,-2 1 29-15,8 3 19 16,5 2 7-16,4-3 2 15,6 0 3-15,5 0 3 16,6 3 1-16,2 2 1 16,8 1-53-16,4-1-36 15,4-2-16-15,6-6 32 16,2-7 31-16,5-7 27 16,3-9 25-16,-1-7 23 15,0-9 18-15,-3-6 1 16,-3-4-1-16,-5-1-1 15,0-3-12-15,-2 0-52 16,-2-4-36-16,4 1-30 16,2-2-25-16,2-6-25 15,6-3-7-15,-2-1 13 16,-1-5 18-16,-6-5 22 16,-8 0 26-16,-14 0 10 15,-7-7 3-15,-7 1 4 16,-8 0 0-16,-5 5-2 15,-1 4-8-15,-1 4-16 16,0 3-17-16,-2 11-17 16,2-5-18-16,-4 6-9 15,0-3-4-15,-4 1 0 16,-3-2-4-16,-6 1 2 16,-4-5-4-16,-5 0-2 15,-5 2 1-15,-2 3-7 16,-3-2-7-16,-1 9 1 15,-2-1-4-15,-2 0-3 16,-5-1 1-16,-3 2-1 16,-2-4-1-16,-5 4 1 15,-6-1-8-15,-4 6-9 16,-4-1-5-16,-4 10-4 16,-6-1-1-16,-4 3-4 15,-2 5 0-15,0 1-4 16,1-1 4-16,4 4 1 15,4-1 4-15,6-1 9 16,1 5 8-16,4 2 6 16,2 4 5-16,2 2 5 15,3 5 0-15,4 1 1 16,5 6-2-16,6 1 0 16,5 5-1-16,6 2-1 15,-1 4-3-15,-8 1-3 16,-2 8-1-1,-10 4 0-15,-2 3-5 0,-3 4 4 16,-1 4 1-16,3-3 0 16,5 1 1-16,5-1-3 15,4-5 2-15,8-6-3 16,8-1-3-16,2-6-1 16,2 5 2-16,-1 4-2 15,0 5 3-15,-5 10-1 16,2 11 1-16,2 4-3 15,0 11-6 1,3 3-5-16,7 0-1 16,2-6-1-16,2-5-2 15,4-11 0-15,1-5-4 16,0-9 4-16,-3-3 0 16,3-1 3-16,-2 3 5 15,-4 0 9-15,5 1 1 16,1 1 1-16,-1 3 2 15,2-4 4-15,3 3-1 16,1-2-2-16,4 1 0 16,2-3 2-16,3 1 4 15,-3-4-2-15,3 1 0 16,-5-2 3-16,2 2 1 16,2-1-3-16,2 3-2 15,-2-2 2-15,8 0-2 16,-5 0 0-16,2-2-4 15,-2-4 2-15,0 0-2 16,0-4 3-16,1-2-1 16,1-4 0-16,0 2 6 15,4-3-3-15,-1 1 3 16,5-1 1-16,4 4-1 16,0-7 1-16,2 4 2 15,-1-1-2-15,1-3 1 16,-1 2 1-16,-1-1-1 15,-3-4 1-15,2 1 0 16,-2 0-2-16,3-2 0 16,4-5 0-16,8 1 0 15,6-2-1 1,6-5 0-16,2-1 1 0,-4-2 0 16,-3-3-2-16,-12-3 0 15,-9 3 5 1,-14-1-1-16,0 2-2 15,-1-3 2-15,3 5-5 16,6-1-1-16,9-3-6 16,10-5-5-16,9 4-5 15,2-3-9-15,0 0-6 16,-8 3-2-16,-11 3-1 16,-11 3-6-16,-7-2 2 15,-7 3-8-15,1 0 4 16,-1 0 2-16,4 0 8 15,-1-2 7-15,0 0 4 16,-2-3 11-16,-1 3-1 16,-4-1 6-16,-3 1 2 15,-1 2 4-15,0 0-19 16,0 0-18-16,-1 0-16 16,-3-6-6-16,1 3-7 15,-2-8-5-15,-3-3 11 16,4-3 7-16,-4 0 10 15,0 2 11-15,-1 0 19 16,-3 4 18-16,4-1 10 16,-5 7-1-16,7 3 1 15,-1 0 2-15,5 0-9 16,-1 0 12-16,3 0 13 16,-3 2 24-16,1-7 36 15,1 3 16-15,-3-3 11 16,0 0 8-16,-2 0 7 15,3 2-3-15,2 2-4 16,-1 0-20-16,2 3-27 16,2 0-37-16,-2 0-37 15,0 0-18-15,0 0-9 16,0 0-5-16,0 0-7 16,0 0-15-16,1 0-12 15,4 1-4-15,3 1 4 16,7-1-4-16,8 4-4 15,6-2-7-15,0 2 2 16,5-1 3-16,-2 0 4 16,-3 0 16-16,1-2 11 15,-6-1 3-15,-7 1-1 16,-7-2 9 0,-2 0 3-16,-5 0 9 15,-3 2-2-15,0-2-5 16,0 4-10-16,0-4-7 15,0 3 3-15,0-3 0 0,0 2 2 16,0-2-1-16,0 2 4 16,0 0-6-1,0 0 4-15,0 3 8 16,0 3 9-16,-3 3-3 16,-3 3 4-16,2 3-1 15,-4-1 0-15,-2 2 0 16,-1-1 2-16,3-1 5 15,-2-1 0-15,-4 3 1 16,-6 1 3-16,-4 4 7 16,-3 6 0-16,-1-1 0 15,4-3 0-15,6-3-1 16,8-9 3-16,7-2 16 16,3-7 56-16,0-4 50 15,0-1 6-15,0-2-34 16,0 0-79-16,0 2-204 15,0-12-608-15,-11 13 0 16,-5-1 0-16,1-4 0 16</inkml:trace>
  <inkml:trace contextRef="#ctx0" brushRef="#br0" timeOffset="91394.2763">19679 6043 148 0,'0'-2'17'0,"0"2"12"15,0-2 7-15,0 0 4 16,2 2 3-16,-2 0 9 16,4 0 24-16,0 0 41 0,0-2 45 15,0 4 52 1,-2-2 46-16,-1 0 25 0,-1 0 12 15,0 0 0-15,0 0-2 16,0 0-12 0,1 0-25-16,-1 0-45 15,0 0-48-15,0 0-56 16,0 0-67-16,0 0-36 16,0 0-22-16,0 0-6 15,0 0 0-15,0 0-1 16,0 0-2-16,0 0-8 0,0 0-13 15,0 0-5-15,0 0 1 16,0 0 0-16,0 0 2 16,0 0 6-16,0 0 2 15,0 0 6-15,0 0 4 16,0 0 6-16,3 0 17 16,-1 0 16-16,6 4 16 15,9-2 10-15,13 1 15 16,14 4 8-16,14-5 9 15,4 0 10-15,5-2 12 16,1 0 17-16,-6 0 9 16,-1 0-1-16,-4 0-6 15,0 0-8-15,-3 3-13 16,3 0-10-16,6 2-12 16,2 2-8-16,5 0-12 15,-2-1-13-15,-2 2-9 16,-4 0 3-16,-6-2-2 15,-1 2 10-15,-4-2 2 16,-7-1-2-16,2 0 2 16,-6 1-4-16,-3 1 1 15,-3 0 1-15,-1 0-1 16,-5 2-8-16,0-1-3 16,-2-1-15-16,-4 1-3 15,1 2 0-15,1-2-4 16,0 1 3-16,2 0-2 15,7 0 3-15,7 2 0 16,2-2-3-16,4 1 1 16,2 0 1-16,0 1 2 15,6-1-3-15,1 0 3 16,3 3-2-16,8 1 1 16,6-1 0-16,6-1-1 15,0-1 2-15,3 1-2 16,-5-5 2-16,-7-1-4 15,-11 0 3 1,-9-1-2-16,-9 1-2 16,-8-1 0-16,-5 5-1 15,-3-3 0-15,1 3-2 16,1-2 1-16,6 4-2 16,3-4 6-16,0 0-2 15,-1 0 2-15,0-2 5 16,-2-2-1-16,-2 2-1 15,-3-2-3-15,4 0 4 16,2 0 0-16,2 0 0 16,0-1-2-16,7-3 3 15,-2 0-1-15,-7 0 4 16,-8 0 42-16,-8-3 32 16,-10 2 27-16,-5-2 22 15,-1-1 10-15,-1 1 10 16,1 2 3-16,-1 0 0 15,0-2-2-15,0 1-10 16,3 2-44-16,-3 0-32 16,0-2-33-16,0 2-40 15,0-2-31-15,0 1-52 16,0 1-80-16,-4 0-115 16,2 5-191-16,0-23-558 15,-3 17 0-15,4-10 0 16,10-13 0-16</inkml:trace>
  <inkml:trace contextRef="#ctx0" brushRef="#br0" timeOffset="102002.7076">6319 5136 148 0,'0'-1'17'15,"0"1"14"-15,-4 0 5 16,3-1 7-1,-1 1 6-15,2 1 1 16,0-1 1-16,0 0-2 0,0 0 1 16,0 0-2-16,0 0-18 15,0 0-16-15,0 0-13 16,0-1-25-16,0-4-94 16,3-1 0-16,3 6 0 15,0-2 0-15</inkml:trace>
  <inkml:trace contextRef="#ctx0" brushRef="#br0" timeOffset="105771.1079">1842 6863 336 0,'0'-8'-27'0,"0"-9"-34"15,3-7 0-15,-3 1 0 16,0-1 0-1</inkml:trace>
  <inkml:trace contextRef="#ctx0" brushRef="#br0" timeOffset="106552.9907">1752 6703 476 0,'0'-1'28'0,"-2"1"26"16,2-2 27-16,-4 2 18 16,2 0 16-16,0 0 13 15,2 0 13-15,-4 0 13 16,4 0 25-16,-1 0 28 15,1 0-1-15,-1 0 2 16,-1-1-1-16,4 1 5 16,-4-1 1-16,2-1-9 15,0-1-12-15,0 2-16 16,0 0-30-16,0 1-39 16,0-2-30-16,4 4-26 15,4 0-23-15,13 5-19 16,4 4-8-1,10 6 4-15,5 1 7 16,2 7 17-16,1 3 10 16,4 4 11-16,-1 2 8 0,-2 0-1 15,-1 1 1-15,-8-6-1 16,-8-7 1-16,-10-9 66 16,-1-7 70-1,1-17 30-15,11-19 24 16,14-21 1-16,15-23 2 15,15-26 1-15,11-16-5 16,12-9-16-16,13-1-31 16,13-7-98-16,3 5-88 15,-4 6-46-15,-12 8-27 16,-25 14-2-16,-25 18 79 16,-25 19 132-16,-16 22 1 15,-17 10 13-15,-5 12 20 16,-4 2 24-16,-2 5 10 15,5 2 3-15,-3 4-1 16,5 4-2-16,1 0-91 16,2 2-204-16,1 0-67 15,0 2-59-15,0-2-11 16,0 1-5-16,0 0 0 16,0 2 3-16,-2-3 2 15,2 0 3-15,0 0 4 16,-2 0 75-16,-1 0 67 15,3 0 59-15,-3 0 9 16,1 0 4-16,2 0-7 16,0 0-16-16,0 0-17 15,0 2-11-15,0-1-7 16,0 2-4-16,0-2-2 16,0 0-8-16,0 2-14 15,-3-3-52-15,3 4-105 16,0 5-163-1,3-4-581-15,-10 8 0 16,-2-2 0-16,0-9 0 16</inkml:trace>
  <inkml:trace contextRef="#ctx0" brushRef="#br0" timeOffset="114903.5712">4756 6418 324 0,'0'-7'2'0,"0"0"10"16,-3 0 5-16,1 1 0 15,2-1 0-15,-3 5-4 16,0-1-1-16,3 1-1 15,0 2 1-15,0 0 12 16,0 0 29-16,0 2 45 16,0 5 34-16,0 2 19 15,0-2 5-15,0 1 3 16,0-5-1-16,-1-2-10 16,1-1-27-16,0 2-30 15,0-2-47-15,0 0-62 16,0 0-44-16,0-2-19 15,0 2-2-15,0 0 9 0,0 0 21 16,0 0 38 0,0 0 43-16,0 0 28 0,0 0 16 15,0 0 8-15,0 0 4 16,-3 0-2-16,3 0-2 16,-3 0-11-16,3 2-18 15,0-2-27-15,0 0-16 16,0 1-9-16,0-1 8 15,0 0 5-15,-1 0 4 16,0 0 4-16,0 0 4 16,0 0-2-16,0 0 0 15,1 0-6-15,0 0-15 16,0 0-18-16,0 0-32 0,0-1-47 16,0-2-55-1,0-6-62-15,0-4-113 16,0 13 0-16,0-5 0 15,-3-2 0-15</inkml:trace>
  <inkml:trace contextRef="#ctx0" brushRef="#br0" timeOffset="123591.9331">2279 7511 532 0,'-2'-3'31'0,"0"0"30"16,-7-3 21-16,-3-3 12 15,0-1 9-15,-3 2 3 16,0 0 10-16,3 1 11 16,-1 2 9-16,3 2 11 15,1 0 2-15,4 2 1 16,0-2 11-16,-1-1 19 15,0-1 23-15,2-1 20 16,-2-1 7-16,2 0-4 16,0 1-7-16,2 3-12 15,2 1-34-15,-1 2-33 16,2-2-32-16,-1 2-34 16,0-1-33-16,0 1-24 15,0 0-19-15,0 0-8 16,0 0-4-16,0 0-3 15,0 0-2-15,0 0 0 16,2 1 2-16,6 3 3 16,2 5 5-16,8 5 3 15,6 8 4-15,11 6 8 16,4 8 7-16,4 9 8 16,-1 8 6-16,-1 8 3 15,-3 8 5-15,-7 6 7 16,-3-4 1-16,-5-2-2 15,-5-12-2-15,-6-12-3 16,-1-17 44-16,-7-13 67 16,-1-10 56-16,-3-5 104 15,0-2 45-15,3-5 23 16,12-13 3-16,10-17 2 16,18-19-5-16,24-22-34 15,25-17-68 1,14-10-90-16,13-6-65 15,6-16-112-15,-6-3-47 16,-10-7-26-16,-13 9 9 16,-21 7 58-16,-26 26 11 15,-19 12 28-15,-19 20 21 16,-11 12 18-16,-7 12 7 16,-1 10 2-16,2 11 1 15,0 4-8-15,3 7-14 16,0 4-61-16,3 2-5 15,0 1-57-15,0 1-46 16,0 1-23-16,-3-2-8 16,3 1-1-16,0 0 9 15,0-1 14-15,0 0 5 16,0 0 15-16,0 0 7 16,0 0 68-16,-3 0 33 15,1 0 0-15,-2 0-41 16,0 0-73-16,2 3-67 15,-1 3-109-15,3 3-163 16,5-2-244-16,5-18-408 16,-1 7 0-16,0-14 0 15,1-17 0-15</inkml:trace>
  <inkml:trace contextRef="#ctx0" brushRef="#br0" timeOffset="134873.2947">10378 7792 1236 0,'1'0'69'16,"-1"0"52"-16,0-3 50 15,0-3 22-15,0-3 7 16,-2-1 5-16,0-2 0 16,1-4-1-16,-1 1 3 15,1-2 4-15,2-5-59 16,1-2-30-16,-1 1-42 16,-2-5-8-16,-4 3-1 15,-8-3-4-15,-6 2 1 16,-5 3 5-16,-6 1 2 15,-1 4 1-15,3 5-9 16,2 6-24 0,-1 4-9-16,1 10-16 15,-1 12-7-15,-4 13-3 16,-2 10-2-16,3 12-3 16,1 5-7-16,4 5-6 15,1-4 0-15,10 0-1 16,9-10-4-16,2-4-1 15,8-12 0-15,5-6-1 16,12-15 2-16,10-6-3 16,12-14-6-16,9-11-17 15,6-12-14-15,2-12-7 16,-6-4 2-16,-10 0 6 16,-15 6 31-16,-13 2 37 15,-10 9 35-15,-10 5 55 16,-2 4 34-16,2 4 26 15,-2 5 6-15,2 7-47 16,1 2-37-16,2 8-5 16,0 10-47-16,0 12-50 15,3 8-43 1,3 6-56-16,-2 0-27 0,6-4-9 16,-1-12 7-16,-2-4 59 15,6-10 53 1,8-10 10-16,15-16 21 0,15-19 7 15,8-12-3-15,12-9-7 16,-8-6-2-16,-5 2 2 16,-21 14 4-16,-10 10 28 15,-15 9 39 1,-6 9 11-16,-10 5 6 16,2 4 13-16,-4 1 9 15,0 1 8-15,-2 2-12 16,-4 0-33-16,-1 3-38 15,-8 6-39-15,-5 8-52 16,-10 10-21-16,-5 14-6 16,0 9-1-16,7 3 2 15,8 7 0-15,11-6 17 16,9-5 32-16,11-4 34 16,4-4 8-16,9-12 0 15,5-3-2-15,5-6-5 16,5-12-11-16,0-5-4 15,-2-9-3-15,-5-6-8 16,-3-10-6-16,-4-8-7 16,1-12-17-16,1-8-31 15,3-15-31-15,3-7-12 16,4-12 4-16,-1-3 20 16,3-1 17-16,-4 9 41 15,-10 7 55-15,-4 18 35 16,-11 11 44-16,-3 13 49 15,-2 15 41-15,-2 5 3 16,2 8-23-16,-6 8-19 16,-4 19-14-16,-5 12-33 15,-3 18-51-15,-1 16-28 16,8 10-29-16,1-1-16 16,6 4-9-16,2-9 11 15,6-1 19-15,7-14 1 16,6-7-2-16,12-14-2 15,12-16 4-15,14-16 3 16,8-14 1-16,5-15 3 16,-2-14 5-16,-14-4 10 15,-17-1 40-15,-17 3 23 16,-11 7 26-16,-9 5 31 16,-10 4 4-16,0 7 2 15,0 4-4-15,1 5-21 16,1 7-16-16,-5 8-14 15,0 14-42-15,-3 10-25 16,-4 16-34 0,0 11-43-16,6 9-19 15,8-1-11-15,4-2 0 0,8-12 10 16,6-7 11-16,5-13 14 16,5-17 18-16,6-14 8 15,9-21 19-15,2-21 4 16,2-19-2-1,-1-10-2-15,-7-8-5 16,-12 3 7-16,-5 2-4 16,-9 5-14-16,-1-2-27 15,1 0-5-15,4-4-14 16,4-3 6-16,4 0 15 16,-1 8 9-16,1 9 12 15,-6 15 14-15,-3 14 12 16,-4 11 10-16,-3 12 16 15,-8 7 9-15,-6 19 16 16,-8 12 6-16,-2 22 4 16,-3 16 2-16,1 15-2 15,12 5-9-15,3 7-4 16,8-5-3-16,6-1-2 16,6-9-4-16,6-5-8 15,3-14 0-15,3-7 5 16,-1-15 6-16,-7-9 14 15,-1-12 38-15,-7-9 25 16,-2-3 18-16,-3-5 1 16,0 0-14-16,0 0-85 15,0 5-155-15,10-1-308 16,-6-1-465-16,1-10 0 16,9-11 0-16</inkml:trace>
  <inkml:trace contextRef="#ctx0" brushRef="#br0" timeOffset="136389.8732">13049 7367 1092 0,'4'0'82'0,"-3"3"86"16,4-3 78-16,0-3 50 15,3-4 29-15,-6-7 55 16,4-2 32-16,-4 0 17 16,-2 1 3-16,0 8 0 15,0 1-86-15,0 5-104 16,0-1-132-16,-10 7-69 16,-13 10-36-16,-9 10-63 15,-8 8-46-15,-10 9-24 16,3 5-6-16,5-1-2 15,4-3 1-15,9-2 15 16,12-10 38-16,6-6 12 16,6-6-1-16,12-4 8 15,5-3 14-15,12-2 7 16,10-3 4-16,12-4 2 16,5-2 2-16,3-2 4 15,-3 2 13-15,-12 2 6 16,-13 2 5-16,-13 5 10 15,-17 2 18-15,-15 9 22 16,-9 3 28-16,-8 3 12 16,1-1 6-16,6-4 3 15,8-5-10 1,9-6-76-16,7 1-164 16,11-3-83-16,22-13-515 15,4-6 0-15,13-11 0 16,16-14 0-16</inkml:trace>
  <inkml:trace contextRef="#ctx0" brushRef="#br0" timeOffset="137435.7828">13504 7394 3624 0,'0'-9'69'16,"-1"-2"36"-16,-3-3 18 0,1-5 9 16,-3 3-6-16,3 5-31 15,-1 7-57-15,4 4-2 16,0 11-4-1,0 11-4-15,2 9-76 16,-2 8-39-16,2 4-20 16,-1 1-8-16,1-5 5 15,-1-4 30-15,3-10 57 16,-4-5 2-16,1-6 0 16,-1-5-11-16,6-6-6 15,9-10-5-15,9-12-11 16,7-9-5-16,9-14 4 15,-3-5 30-15,-11 3 58 16,-6 6 60-16,-11 8 37 16,-6 11 31-16,-2 4 8 15,-2 6-28-15,1 7-10 16,-4 9 5-16,-1 11-6 16,2 11-30-16,0 13-61 15,0 12-58-15,9 3-37 16,3 2-20-16,2-4-3 15,6-7 34-15,4-10 20 16,-2-11-2-16,0-10 18 16,11-13 13-16,5-15 0 15,9-17-25-15,2-13-19 16,2-18-11-16,-10-2-6 16,-9 0-6-16,-13 5-15 15,-7 0-35-15,-5 3-61 16,1 3-61-16,0-6-27 15,5-5 5-15,5-2 20 16,6-2 28-16,-2 7 39 16,2 11 44-16,-8 11 32 15,-7 11 42-15,-3 11 50 16,0 8 79-16,-14 14 52 16,-3 17 34-16,-7 12 19 15,-5 27 2-15,-8 13-17 16,6 16-29-16,3 2-11 15,4 5-4-15,5-9-5 16,5-2-27-16,4-17-24 16,4-14-12-16,3-18-10 15,0-14 5-15,0-15-18 16,8-18-6-16,10-22-12 16,8-15-11-16,5-13-4 15,7-10-2-15,0 5-3 16,-5 6-2-16,-4 15-6 15,-3 10-21-15,-1 13 9 16,-4 8 3-16,4 5 8 16,0 10 12-16,1 9 4 15,6 5 3-15,-3 9 3 16,-3 7 0-16,-4 2 1 16,-4 1 4-16,-10-1 7 15,-4-2 19-15,-8-5 23 16,-6-3 21-16,-11-6 15 15,-5-2 7-15,-16-8 10 16,-10 0 3-16,-1-6 0 16,-8-4-2-16,1-1-10 15,8-4-15-15,8 3-21 16,7-5-11 0,14 5-16-16,13-2-10 15,7 1-24-15,3 2-46 16,1 0-57-16,7 2-98 15,7 2-172-15,5-12-526 0,3 8 0 16,1-4 0-16,-8-10 0 16</inkml:trace>
  <inkml:trace contextRef="#ctx0" brushRef="#br0" timeOffset="138957.7122">9866 8111 308 0,'0'1'4'15,"0"1"2"-15,0-1 0 16,2 2 20-16,0 4 50 16,5 1 56-16,2 0 34 15,9-1 62-15,7-5 29 16,5-2 11-16,0-7 3 15,1-3 1-15,0 2 0 16,-7-1-20-16,-2 4-50 16,1 0-54-16,1 4-32 15,8 1-59-15,8 0-23 16,13-1-1-16,15-2 8 16,11-3 15-16,8-5 13 15,0-3 3-15,-3-1 2 16,-11-1 0-16,-10 3-3 15,-14 3-3-15,-10 3-6 16,-2 4-10-16,-4 2-15 16,5-2-17-16,5 3-12 15,10 3-2-15,4-6 0 16,2 1 5-16,3-1 3 16,-2 0 3-16,-3-1 1 15,-4 1-1-15,-4 0 0 16,-1 3 0-16,0 2-1 15,2-2-1-15,9 1-2 16,3 2-4-16,5-1-4 16,3 1-2-16,-3-1 3 15,-6-2-1 1,-3 1 1-16,-2 0 1 0,-6 2 0 16,-2 1 1-16,4-1 1 15,3 4-1-15,8-3 1 16,3 2-1-16,2-2-3 15,4-1 1-15,-4 1 0 16,-1-1 0-16,-6-1-1 16,2 3-1-1,-3-1-1-15,2 1 3 16,5 0-1 0,3-1 3-16,8-2-1 0,3 0 3 15,0-2-2-15,4 0 0 16,-2-2 2-16,1 2-2 15,2 2 0-15,-5-1-2 16,0 2-2-16,-4 1-1 16,-2 3 1-16,-1 0-3 15,-1-1-1-15,5 1 1 16,-1-3 1-16,-4 2 1 16,-6-2 0-16,-14-2 1 15,-16 1 4-15,-15-1 4 16,-11-2 7-16,-9 0 5 15,-2 0-4-15,0 0-50 16,0 2-149-16,4-3-643 16,-3-2 0-16,-6-9 0 15,-11-13 0-15</inkml:trace>
  <inkml:trace contextRef="#ctx0" brushRef="#br0" timeOffset="143027.9163">1960 8638 180 0,'-2'-5'0'0,"-4"3"0"0,-4-3 1 16,-2 1 6-1,0 2 13-15,2 2 18 16,3 2 25-16,3 1 38 16,4 4 46-16,0 2 45 15,0-1 43-15,-2-1 34 16,2-3 16-16,0-1 3 0,-2-3-10 15,2 1-17 1,0-1-26-16,0 0-40 0,0 0-46 16,0 0-47-16,0 0-42 15,0 0-31-15,0 0-16 16,0 0-6-16,0 0 0 16,0 0-2-16,0 0 1 15,0 1 14-15,2 6 16 16,5 7 12-16,7 7 9 15,4 7 14-15,6 11 6 16,1 6 7-16,5 13 10 16,0 8 8-16,1 14 6 15,1 4-11 1,-2 6-11-16,1-10-9 16,-2-7-7-16,-3-14-4 15,-6-21 38-15,-5-13 73 16,-9-15 176-16,8-14 42 15,9-38-6-15,3-13-1 16,7-18-5-16,10-15-1 16,2-16-4-16,7 11-11 15,8-5-45-15,10-2-85 16,13-5-187-16,6 9-50 16,3 4 0-16,-6 11 0 15,-11 12 0-15,-21 19 0 16,-21 11 0-16,-17 12 0 15,-10 11 0-15,-5 6 0 16,-1 6 0-16,-1 0 0 16,0 2-43-16,-1 2-187 15,-1 6-186-15,-3 5-179 16,6 4-211-16,-4-16-414 16,2 26 0-16,4-11 0 15,2-11 0-15</inkml:trace>
  <inkml:trace contextRef="#ctx0" brushRef="#br0" timeOffset="159439.0803">16936 8703 668 0,'0'2'28'0,"0"1"37"16,0 5 34-16,0-3 28 16,0 2 35-16,-3-2 27 15,1-2 22-15,-1-1 22 16,0-2 17-16,-3 0 16 15,0 0-10-15,3-2-21 16,0 2-25-16,1-1-21 16,2-1-33-16,0 1-26 15,0 1-23-15,0-1-25 16,0 1-23-16,0 0-30 16,0 0-24-16,8-3-11 15,12-5-8-15,11-9-4 16,11-10-2-16,10-4 0 15,-1-8 2-15,-4 4 4 16,-11 6 7-16,-10 4 22 16,-12 8 23-16,-7 6 8 15,-7 3 9-15,0 3 1 16,0 3-4-16,0 0-1 16,0 0-4-16,2 0-4 15,-2 2-5-15,0-1-9 16,0 1-17-16,1 0-14 15,2-2-11-15,-3 2-7 16,0 0 0-16,1 2 1 16,-1 5 4-16,0 7 5 15,0 8 5-15,-4 13 2 16,-3 12 1-16,-2 10 3 16,-2 7 2-16,-6 9 4 15,-1 8 2 1,-6 6 2-16,-4 11-2 15,-4-1-1-15,-1 6 0 16,-1-7-3-16,2-8 0 16,7-10-3-16,4-13 2 15,3-12-4-15,8-9 2 16,3-9-7-16,1-6-14 16,-1-2-32-16,-3-4-28 15,3-2-19-15,-3-1-10 16,1-7-13-16,-1-6-5 15,0-2-12-15,1-12-1 0,1-5 15 16,7-6 34 0,0-8 48-16,1-5 38 0,0 0 29 15,1 0 12-15,0 3 13 16,7 0 2-16,4 3 10 16,9-2-17-16,12-4-29 15,11-2-27-15,12-6-18 16,3-5-10-16,1 2 24 15,-9-3 62-15,-13 6 80 16,-16 4 77-16,-10 7 49 16,-11 5 36-16,-1 10 26 15,0 2 9-15,0 4-1 16,0 5 0 0,0 1-34-16,0-1-65 15,0 0-87-15,0 1-102 16,0 1-99-16,0 3-173 15,0 2-220-15,-2-18-596 0,-9 15 0 16,2-4 0 0,1-11 0-16</inkml:trace>
  <inkml:trace contextRef="#ctx0" brushRef="#br0" timeOffset="159905.2988">17097 7935 1500 0,'0'-8'27'15,"0"-2"44"-15,0-1 28 16,-4 0 43-16,-2-4 23 16,-6 9 16-16,3 2 8 15,-1 1-1-15,4 0 0 16,1 6 1-16,1 4-30 16,4 2-44-16,-2 4-22 15,4 4-33 1,2 1-13-16,1 0-9 15,3 3-3-15,3 0 6 16,0 1 3-16,-2-2-1 16,1 1 3-16,-4-5 4 15,-2-6 1-15,-4-2-1 16,0-5 7-16,0-2-9 16,0-2-113-16,7 1-250 15,-9-5-392-15,-5 3 0 16,2-9 0-16,8-3 0 15</inkml:trace>
  <inkml:trace contextRef="#ctx0" brushRef="#br0" timeOffset="162440.1362">19047 8119 252 0,'0'-3'35'15,"0"2"35"-15,0 0 51 16,0 1 50-16,0-2 55 15,0 4 52-15,0-2 39 16,0-2 27-16,0 2 16 16,0-1 5-16,0 1-36 15,0 0-38-15,0-3-57 16,-3 3-45-16,-9 14-52 16,-3 8-52-16,-12 16-39 15,-6 13-28-15,-8 23-17 16,-3 7-3-16,-6 13 0 15,0 2 6 1,-2 9 5-16,-3-5-5 16,7 0-4-16,6-11-3 15,5-11 2-15,12-17-1 16,9-16 4-16,8-15 2 16,5-14 15-16,3-7 29 15,3-7 35-15,11-6 19 0,7-10 11 16,10-3 0-1,9-3 1-15,2 0-3 16,2 7-4-16,-4 8-2 16,3 2-14-16,-1 5-31 15,-3 3-36-15,0 2-18 16,-1-2-8-16,-8 1 2 16,-7 1 7-16,-6-7 24 15,-11 2 15-15,-3-2 0 16,-3 0-15-16,0 0-115 15,0 7-255-15,1-16-603 16,2 9 0-16,9-3 0 16,15-12 0-16</inkml:trace>
  <inkml:trace contextRef="#ctx0" brushRef="#br0" timeOffset="163650.5461">19839 8811 1788 0,'2'-5'102'0,"-1"-7"45"15,2-2 11-15,-1-8 15 16,-1-8 13-16,0 2 1 15,-2 2 2-15,-8-2-1 16,0 8 0-16,-6 5 4 16,-4 3-92-16,-9 3-42 15,-1 9-6-15,-12 7-12 16,-6 10-8-16,-13 11 7 16,-4 15 4-16,-7 12 4 15,1 9 2 1,8 7-3-16,14-3-10 15,15-4-8-15,21-10-5 16,12-12-5-16,25-14 3 0,16-14 3 16,26-14-3-1,15-20-14-15,12-14-21 16,3-14-8-16,-18-3 2 0,-19 0 9 16,-24 7 12-1,-19 8 22-15,-15 11 15 16,-6 6 5-16,-1 4 8 15,-1 4 5-15,4 6 9 16,-3 2 6-16,5 6 0 16,-2 11-8-16,4 5-8 15,-2 12-28-15,6 5-30 16,1 8-19-16,1-2-15 16,3-3 0-16,4-2 3 15,4-10 0-15,10-8-2 16,9-10 8-16,12-10 0 15,12-18-8-15,6-11-16 16,1-16-16-16,-3-11-2 16,-6-11 4-16,-10-3 2 15,-8-4-5-15,-2 2-2 16,1-2-9-16,0 2-1 16,4 2 14-16,-1469 6 22 15,2934 7 31-15,-1478 8 34 16,-10 9 14-16,-8 13 9 15,-10 9 7-15,-2 11-1 16,-9 5 20-16,-15 17 6 16,-13 18 6-16,-10 14 1 15,-14 25-8-15,-3 18-18 16,2 11-9-16,3 4-3 16,8 4-1-16,3-9 5 15,11-10-22-15,14-17-29 16,5-18-14-16,9-19-12 15,6-13-26-15,13-16-27 16,14-19-11-16,8-16-6 16,11-8-1-16,6-11 1 15,-1-5 8-15,-5 10 26 16,1 3 12-16,-5 7 13 16,-1 4 21-16,3 10 18 15,-1 1 11-15,-2 9 2 16,-2 6 2-16,-1 9-1 15,-10 5-3-15,-6 8 1 16,-7 2 13 0,-8 7 14-16,-4 3 23 15,-9-3 17-15,-8 6 6 16,-6-1 4-16,-12 2 5 16,-10-3 1-16,-5 3 2 0,-5-6-5 15,0-3-8-15,9-8-13 16,1-5-20-1,9-6-11-15,4-3-4 16,11-8-3-16,3 1-2 16,3-3-1-16,8 1-2 15,2-1-4-15,1 1-29 16,1 4-69-16,2 1-120 16,1 3-122-16,10-3-143 15,6 1-302-15,15-5 0 16,21-4 0-16,18-9 0 15</inkml:trace>
  <inkml:trace contextRef="#ctx0" brushRef="#br0" timeOffset="163952.535">21146 9166 316 0,'0'0'7'16,"0"0"-18"-16,0-2-51 16,1-4 0-16,4-1 0 15,0-16 0-15</inkml:trace>
  <inkml:trace contextRef="#ctx0" brushRef="#br0" timeOffset="164372.0529">21398 8747 788 0,'0'-4'28'0,"-1"0"16"15,-6-3 22-15,2 2 14 16,-3-5 15-16,2 6 2 16,-2-1 1-16,5 0-3 15,3-1 0-15,0-2 0 16,0 0-26-16,0-1-11 16,0 1-15-16,0 1-10 15,0 3-18-15,0 3-24 16,0-2-73-16,0-8-53 15,3-1-29-15,-3-3-117 16,0-2 0-16,2 4 0 16,1 3 972-16,-3 6-809 0,3 3 19 15,-6-1-4-15,3 4-4 16,-3-2-7 0,3-3-23-16,0-4 52 0,0 0 51 15</inkml:trace>
  <inkml:trace contextRef="#ctx0" brushRef="#br0" timeOffset="164575.0189">21399 8507 712 0,'1'0'45'0,"-1"0"27"0,0 0 11 16,0 0 3-16,0 0 3 15,0 0 1-15,0 0 0 16,0 0 0-16,0 0 3 16,0 0 6-16,0 0-20 15,0 0 11-15,-1 0 12 16,1 0-3-16,-1 0-7 15,1 0-57-15,0 0-113 16,0-7-315-16,-5 13 0 16,2-1 0-16,3 2 0 15</inkml:trace>
  <inkml:trace contextRef="#ctx0" brushRef="#br0" timeOffset="165459.5935">20998 9194 1164 0,'0'5'42'15,"0"2"18"-15,0 0 4 16,0 0 8-16,0 1 26 15,0-6 29-15,0-2 12 16,0 1 15-16,9-1 13 16,5-2 5-16,7-3-38 15,14-2-16-15,12-8-2 16,5-3-3-16,4-6-26 16,3-2-24-16,-1-5-7 15,-8-1-6-15,-6-7 4 16,-11 2 14-16,-13-6 12 15,-13 1 5-15,-9-1 0 16,-10 1-7-16,-9 3 0 0,-4 9-4 16,-3 5-8-1,-2 5-12-15,1 10-20 16,-5 10-19-16,-6 12-17 16,-1 8-7-16,-3 19-2 15,-6 11 3-15,4 11-1 16,3 8 1-16,7 7 1 15,3 1 4-15,11-1 0 16,15-7 2-16,11-8 3 16,21-14 12-16,32-18 10 15,35-16 2-15,33-27 7 16,27-24-1-16,19-24-15 16,4-7-31-16,-14-17-51 15,-26 7-44-15,-23 2-61 16,-25 12-38-16,-30 2-21 15,-19 7-10-15,-11 3-9 16,1 1-1-16,-3-4 21 16,2-3 79-16,4 2 157 15,2 3 128-15,-7 2 168 16,-7 8 77-16,-8 13 41 16,-6 6 19-16,-5 10 11 15,0 5-1-15,-1 7-16 16,-8 2-45-16,-13 11-103 15,-7 15-88-15,-13 14-104 16,-6 18-50-16,-3 16-19 16,3 7 2-16,3 10 9 15,-1 4 3-15,6 3 15 16,12-2-8-16,5 2 6 16,8-9 0-16,5-10-3 15,6-16-9-15,-1-12-11 16,5-20-14-16,0-13-52 15,0-6-136-15,2-11-214 16,8-14-788-16,-6-12 0 16,3-11 0-16,1-7 0 15</inkml:trace>
  <inkml:trace contextRef="#ctx0" brushRef="#br0" timeOffset="167179.5335">18937 9869 2596 0,'-3'3'62'0,"-1"-3"29"15,-4 0 12-15,0 0 12 16,-4 0 9-16,7 0 1 15,-1 0 0-15,4 0-1 16,2 0 1-16,0-3 7 16,2 3-53-16,-2-1-9 15,0 0 13-15,0-2 2 16,0 1 0-16,0 1 2 16,0 0-3-16,0 1 4 15,8-3 4-15,9 2-6 16,15-4-8-16,16-2-19 15,14-2-20 1,12 2-14-16,3-2-4 0,-1 2-2 16,-2 3 10-1,-4 2-1-15,-7 0-5 16,1 1 3-16,0-1 1 16,4 2-2-16,6 0 0 15,6 0 0-15,3 0-5 0,-1-1 0 16,-4 1 1-16,-2 0 4 15,-4-2 5-15,8 2 2 16,-1 0 1 0,10 0 3-16,5-1 0 15,7-2 3-15,9-1 3 16,3-1-3-16,9-2-3 16,-2-2-5-16,-2 4-7 15,-6-1 2-15,-10 4 0 16,-11 2-1-16,-11 4-1 15,-5 2 0-15,-4 0-2 16,-4 4 3-16,-2 0 0 16,-8 1-2-16,-10-3 3 15,-9 0-2-15,-16-7 1 16,-7 3 10-16,-11-3 12 16,-3-1 24-16,-1 0-5 15,0 0-57-15,0-1-93 16,0 1-181-16,7-2-235 15,-3-38-529-15,5 24 0 16,-1-10 0-16,2-4 0 16</inkml:trace>
  <inkml:trace contextRef="#ctx0" brushRef="#br0" timeOffset="167627.5482">22068 9627 2104 0,'-2'-5'68'0,"1"0"66"15,-3-1 38-15,2-2 20 16,0-1 6-16,2 4 0 15,-2 0-3-15,2 3-3 16,0 2-2-16,0-1-4 16,0 1-73-16,0 0-72 15,0 0-37-15,2 2-21 16,0 2-4-16,8 3 2 16,5 2 1-16,3 2 6 15,6 2 4-15,5-4 5 16,1 6 8-16,4 1 3 15,2 0 3-15,-6 0 0 16,-1-1 0-16,-10-3 0 16,-3-4 10-16,-8-2 5 15,-5-2 4-15,-3-1-1 16,0-3 0-16,0 0 3 16,0 0 0-16,-2 2 9 15,-13 5 7-15,-13 9 4 16,-12 6-5-16,-15 10 0 15,-13 7 2-15,0 2 12 16,2-3 5-16,9-4 6 16,14-8 3-16,17-6-8 15,12-8-17-15,10-6-84 16,8 2-162-16,11-8-722 16,7-11 0-16,2-9 0 15</inkml:trace>
  <inkml:trace contextRef="#ctx0" brushRef="#br0" timeOffset="173765.0374">2418 9872 480 0,'-1'-5'22'15,"-3"-1"11"-15,-4 1 8 16,2-4 0-16,-7-2 1 16,3 0 0-16,0-3 9 15,2-1 42-15,1 0 52 16,-1 2 48-16,-1 0-3 15,0 0 25-15,0-1 20 16,-5 0 24-16,2 2 7 16,-1-3 7-16,5 4-6 15,1 3-34-15,4 1-40 16,1 3-39-16,2 1-9 16,-3 0-16-16,3 0-7 15,-3 1-10 1,3 0 0-16,0 1-8 15,0 1-7-15,0 0-11 16,0 0-16-16,0 0-11 16,0 0-13-16,0 0-21 15,0 0-22-15,3 0-15 16,0 3-5-16,2 4 3 16,5 5 7-16,5 6 10 15,8 9 9-15,0 7 6 16,4 7 9-16,4 7 16 15,-2 8 26-15,2 2 12 16,-1 6 8-16,-4-3 0 16,-4 0-1-16,-2-2-2 15,-6-6 1-15,-1-7 4 16,0-3-1-16,-3-8-7 16,1-2-24-16,-3-6-9 15,1-4-9-15,1-3 0 16,-3-8-1-16,-1-1 1 15,-5-3 1-15,2-5 1 16,-3-1 10-16,0-2 19 16,2 0 30-16,7-3 98 15,18-18 24-15,21-13 2 16,27-27-3-16,17-16-10 16,12-23 2-16,-6-2-7 15,-2-7-17-15,-14 11-20 16,-9-2-30-16,-14 11-101 15,-9 7-26-15,-8 10-3 16,-7 1-1-16,-4 13 7 16,2-1-9-16,-9 12-19 15,3 3-14-15,-7 13-16 16,-4 3 9-16,-5 12 12 16,-6 7 7-1,-2-1 13-15,-3 6 0 16,2 1 0-16,-2 0 0 15,0 1 16-15,0 2 14 16,0-2 11-16,0 2-8 16,0 0-14-16,0 0-5 15,0 0-14-15,0 0-8 16,0 0-6-16,0 0 6 16,0 0 3-16,0 0 5 15,0 0 0-15,0 0 0 16,0 0 0-16,0 0 0 15,0 0 0-15,0 0 8 16,0 0 6-16,0 0-7 16,0 0-18-16,0 0-38 15,0 0-72-15,0 0-94 16,0 3-94-16,0 5-255 16,6-16-819-16,-12 21 0 15,-2-2 0-15,-5-9 0 16</inkml:trace>
  <inkml:trace contextRef="#ctx0" brushRef="#br0" timeOffset="177129.087">5792 10283 148 0,'0'0'3'0,"0"-3"0"16,0 1 5-16,0-2 1 16,0 1 1-1,2 2-2-15,-2-2-2 16,0 3-1-16,0 0 1 15,0 0 9-15,0 0 25 16,0 3 33-16,0 1 11 16,0 3 16-16,0 1 14 0,0-3 11 15,0 1 1 1,0-4-1-16,0-1-8 16,-2-1-24-16,2 0-37 0,-4 0-32 15,3 0-2-15,0 2 6 16,1 1 15-16,0-2 12 15,0 1 3-15,0-1 8 16,-1-1 12-16,0 0 14 16,-3 0 8-16,1-1-17 15,3 1-70-15,-2-6-146 16,-2-5-46-16,1 4-145 16,-2-2 0-16,2 5 0 15,-1 1 0-15</inkml:trace>
  <inkml:trace contextRef="#ctx0" brushRef="#br0" timeOffset="177199.8981">5756 10271 40 0,'0'0'-3'16,"0"0"-4"-16,4 0 0 16,-11 10 0-16,-2 5 0 15</inkml:trace>
  <inkml:trace contextRef="#ctx0" brushRef="#br0" timeOffset="184389.5989">1557 4043 176 0,'0'-8'3'16,"-4"-6"4"-16,-1-4 5 16,-5-1 10-16,2-5 6 15,-2 7 20-15,0 3 22 16,3 5 39-16,0-1 36 16,2 2 31-16,-6 1 36 15,7-2 12-15,-9 1 0 16,1 1-12-16,-5 4-12 0,-1 6-28 15,-6 5-28-15,-3 9-41 16,-2 7-35-16,0 4-33 16,-7 5-37-16,1 3-14 15,-8 2 4-15,-1 3 3 16,-6 4 10-16,1 6 5 16,0 2 11-16,3 1 2 15,8-1 0-15,8 0-2 16,12-8-1-16,8-2-5 15,5-2-7-15,9-1-2 16,5-4-3-16,1 5 0 16,0-1-1-16,5 6-2 15,0 2-2-15,2 2 4 16,-1 5-2-16,0 0 3 16,2-4-1-16,0 2 1 15,3-4 0-15,1-4 3 0,3 3 2 16,1-4 0-16,2 0 4 15,1 3-2-15,0 1 3 16,-2 2-1-16,0 3 4 16,0 5-2-16,-2 5 1 15,-1 1 1-15,0 0-1 16,0-2 16-16,0-3 5 16,-4-2 1-16,0-4 7 15,-4-2 5-15,-5-2 5 16,-7 1 6-16,-1 0 5 15,-7 9-2-15,-5 3 1 16,-9 7-14-16,-4 2 1 16,-6 5 6-16,-6 1-2 15,-7 8 0-15,-3-2-7 16,-5 11-4-16,-9 0-7 16,-5 6 2-16,-2-8-4 15,3-4 0-15,5-13-4 16,12-16-4-16,8-15-1 15,14-18 5-15,6-10 10 16,6-10 11-16,2-6 5 16,3-6-4-16,1-3-7 15,3-4-33-15,-3 0-19 16,4-5-21-16,1 0-9 16,0 1-11-16,0 0-10 15,0 5-15-15,0 1-1 16,0 4 0-16,0 3 5 15,0 2 26-15,1 1 14 16,5 1 17-16,3-2 2 16,2 1 1-16,11 1-2 15,1 3-1-15,4 0-4 16,1 8 9-16,-3 0 6 16,-3 6 8-16,-2 1 8 15,-3 4 6-15,-3-1 5 16,-2 4 5-16,0 0 3 15,-1 0 5-15,1 2 2 16,-1 3 0-16,-4-3 2 16,1 4 0-16,-4-1 12 15,0 6 0-15,-1 1-1 16,0 10 0-16,-3 3-3 16,0 4-2-16,3 3 2 15,0 0-10-15,2-5-3 16,-1-6-4-16,2-6-14 15,-2-4-7-15,0-6 1 16,-4 3 0-16,1-2 7 16,-1 8 0-16,0 5-2 15,3 3 5-15,2 6-2 16,3 10 7-16,3-2 5 16,1 0 3-16,-1 2 2 15,-3-3 0-15,-2-11 1 16,-4-6 3-16,-2-1 3 15,-2-6 6-15,-4-3 11 16,1 1-6-16,-4 2-4 16,1 4-4-16,3 6-5 15,-2 7-4-15,2 3-11 16,2 4-3-16,3-1-5 16,0-3-11-1,0-8-8-15,0-11 1 16,0-5-3-16,0-8-1 15,0-2 2-15,-3 7 0 16,-2 4 6-16,-3 11-3 16,-3 11 2-16,-3 12-2 15,0 3-3-15,3 4-4 16,2-13 4-16,1-2 0 16,3-12-4-16,5-7 1 15,-1-9 0-15,1 1 1 16,1-1 2-16,3-1 2 15,2 4 3-15,1 3-3 16,5 5-4-16,4-2-1 16,3 1-5-16,5-5-5 15,4-1-3-15,7-10-5 16,2-6 3-16,1-6-2 16,0-6 1-16,-3-6 6 15,-4-1 1-15,-12 0 4 16,-5 0 11-16,-7 0 8 15,-7 0 6-15,0 0 12 16,0 0 2-16,0 0 8 16,0 0 0-16,0 0-8 15,0 0-73-15,0 4-162 16,4 3-148-16,1-100-463 16,4 108 0-16,-5-9 0 15,2-21 0 1</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0-02-18T06:53:35.315"/>
    </inkml:context>
    <inkml:brush xml:id="br0">
      <inkml:brushProperty name="width" value="0.05292" units="cm"/>
      <inkml:brushProperty name="height" value="0.05292" units="cm"/>
      <inkml:brushProperty name="color" value="#FF0000"/>
    </inkml:brush>
  </inkml:definitions>
  <inkml:trace contextRef="#ctx0" brushRef="#br0">4608 7817 1464 0,'2'-3'-3'15,"-2"3"33"-15,0-1 34 0,0 1 42 16,0-2 29-16,0 4 31 16,0-4 28-16,0-1 26 15,0 2 24 1,0-3 18-16,0 1 12 0,0-1-28 15,0 4-38-15,0-1-43 16,0 1-26-16,0 0-38 16,0 0-27-16,0 0-28 15,0 0-25-15,0 0-21 16,0 0-19-16,0 0-32 16,0 0-45-1,0 0-102-15,2 0-123 16,-1-10-373-16,1-19 0 15,-4 29 0-15,2 0 0 16</inkml:trace>
  <inkml:trace contextRef="#ctx0" brushRef="#br0" timeOffset="884.6341">2969 7403 288 0,'0'-6'-4'16,"0"1"17"-16,0 2 44 15,2 3 22-15,-2 1 20 16,0 6 34-16,0 3 25 15,0-4 32-15,0-1 33 16,0-2 34-16,0-2 34 16,0 1 13-16,0-2-22 15,0 0-7-15,0 0-8 16,0 0-25-16,0 0-14 16,0-2-20-16,0 2-24 15,0-1-31-15,0 0-26 16,0-1-30-16,0 2-22 15,0-2-17-15,0 2-11 16,0 0-15-16,0 0-23 16,0 0-29-16,0 0-14 15,0 0-4-15,0 0-6 16,0 0 0-16,0 0-4 16,0 0-10-16,-3 0-21 15,2 0-29-15,0 2-60 16,1 0-130-16,5-14-388 15,-8 11 0-15,3-1 0 16,-1-3 0-16</inkml:trace>
  <inkml:trace contextRef="#ctx0" brushRef="#br0" timeOffset="5522.8547">2308 13617 1144 0,'1'-1'70'16,"-1"0"84"-16,0-3 59 16,0 2 48-16,1-3 47 15,-1-2 49-15,1 0 48 16,-1-1 35-16,0-1 28 16,1 1 26-16,-1 0-14 15,0 3-54-15,0 0-19 16,0 1-33-16,0 1-37 15,-1 3-77-15,-5 0-86 16,-4 0-41-16,-2 6-56 16,-9 5-33-16,-2 7-58 15,1 5-39 1,-7 13-50-16,4 0-23 16,-2 7-13-16,2 3 21 15,3 3 37-15,7-3 5 16,0-2 27-16,7-2 6 15,2-5-1-15,6-6 12 16,4-6 7-16,0-4 10 16,6 0 6-16,1-5 14 15,4 3 27-15,7 3 26 16,1 4 1-16,3-1 4 16,1 7 5-16,0 4 4 15,-4 6 12-15,-1 0 0 16,-5 7-6-16,-6 2-12 15,-3 1-32-15,-5 0-28 16,0 2-5-16,-4 2-2 16,-2-1-15-16,-1 0-10 15,-5 4-16-15,-3 0-16 16,-9 3-1-16,3 0 7 16,-4-4 8-16,-2-5-1 15,-2-5 7-15,4-7 2 16,-4-7 14-16,-1-1 0 15,2-7-4-15,0-4 0 16,0-1-5-16,-3-3-8 16,0 0-10-16,1-3-9 15,0-1-11-15,0 0-5 16,3 0-9-16,3-3 4 16,4 2 11-16,6-4 14 15,4-3 8 1,4 0 7-16,2-5 14 15,1 0 21-15,2-1 38 16,6 0 54-16,1-2 50 16,8-1 10-16,2 1 6 15,3 1 5-15,-2 4 6 16,1 7 7-16,-1 4-2 16,1 6-8-16,-4 2-34 15,0 3-49-15,-1 3-45 16,-2-3 3-16,-3 3 33 15,0-6 36-15,-1 1-5 16,-2-2-9-16,-2 4-2 16,-1 4-3-16,-1 4 7 15,0 5-3-15,-2 2 1 16,3 0-12-16,-2 1-38 16,1-6-42-16,-4-3 0 15,6 0 0-15,-5 0 0 16,0 0 0-16,4 5 0 15,-3 1 0-15,-2 2 0 16,0 0 0-16,2 4 0 16,-2-6 0-16,0 3 0 15,0-4 0 1,0 5 0-16,0-3 0 16,0 3 0-16,-2-4 0 15,2 8 0-15,-2-10 0 16,2 3 0-16,-3-6 0 15,3 0 0-15,0-4 0 16,0 1 0-16,0-3 0 16,0 6 0-16,3-2 0 15,-1 9 0-15,0-4 0 16,1 6 0-16,2-4 0 16,1 1 0-16,2-6 0 15,-1 2 0-15,3-9 0 16,-2 4 0-16,2-8 0 15,-3-3 0-15,0-3 0 16,-4-1 0-16,2-5 0 16,-1-2 0-16,-2 1 0 15,2-3 0-15,0-3 0 16,0 1 0-16,-4-1 0 16,4-2 0-16,-4-1 0 15,0 0 0-15,5 2 0 16,-5-2 0-16,2-2 0 15,-1 2 0-15,1 0 0 16,-4 0 0-16,4 0 0 16,-2 0 0-16,0 0 0 15,0 0 0-15,0 0 0 16,0 0 0-16,0 0 0 16,0 0 0-16,0 0 0 15,0 0 0-15,0 0 0 16,0 0 0-16,1 0 0 15,-1 0 0-15,0 0 0 16,0 0 0-16,0 0 0 16,0 0 0-16,0 0 0 0,0 0 0 15,0 0 0-15,0 0 0 16,0 0 0 0,0 0 0-16,0 0 0 15,0 0 0-15,0 0 0 16,0 0 0-16,0 0 0 0,0 0 0 15,0 0 0-15,0 0 0 16,0 0 0 0,0 0 0-16,0 0 0 15,0 0 0-15,0 0 0 16,0 0 0-16,0 0 0 16,0 0 0-16,0 0 0 15,0 0 0-15,0 0 0 0,0 0 0 16,0 0 0-1,0 0 0-15,0 0 0 0,0 0 0 16,0 0 0-16,0 0 0 16,0 0 0-1,0 0 0-15,0 0 0 0,0 0 0 16,0 0 0 0,0 0 0-16,0 0 0 0,0 0 0 15,0 0 0-15,0 0 0 16,0 0 0-16,0 0 0 15,0 0 0 1,0 0 0-16,0 0 0 0,0 0 0 16,0 0 0-16,0 0 0 15,0 0 0-15,0 0 0 16,0 0 0-16,0 0 0 16,0 0 0-16,0 0 0 15,0 0 0-15,0 0 0 16,0 0 0-16,0 0 0 15,0 0 0-15,0 0 0 16,0 0 0-16,0 0 0 16,-1 2 0-16,1-2 0 15,-2 0 0-15,4 0 0 16,-2 0 0-16,0 0 0 16,0 0 0-16,0 0 0 15,0 0 0-15,0 0 0 16,0 0 0-16,0 0 0 15,0 0 0-15,0 0 0 16,0 0 0-16,0 0 0 16,0 0 0-16,0 0 0 15,0 0 0-15,0 0 0 16,0 0 0-16,1 0 0 16,-1 0 0-16,0 1 0 15,0-1 0-15,2 0 0 16,-2 0 0-16,0 0 0 15,0 0 0-15,0 0 0 16,0 0 0-16,0 0 0 16,0 0 0-16,0 0 0 15,0 0 0-15,0 0 0 16,0 0 0-16,0 0 0 16,0 0 0-16,0 0 0 15,0 0 0-15,0 0 0 16,0 0 0-16,0 0 0 15,0 0 0-15,0 0 0 16,0 0 0-16,0 0 0 16,0 0 0-16,0 0 0 15,0 0 0-15,0 0 0 16,0 0 0-16,0 0 0 16,0 0 0-16,0 0 0 15,0 0 0-15,0 2 0 16,0-2 0-16,0 2 0 15,0 3 0-15,0-1 0 16,0 3 0-16,0-3 0 16,0 1 0-16,0-2 0 15,0-2 0-15,0-1 0 16,0 0 0-16,0 0 0 16,0 2 0-16,0 1 0 15,0-3 0-15,0 0 0 16,0 3 0-16,0-6 0 15,0 3 0-15,0 0 0 16,0 0 0-16,0 0 0 16,0 0 0-16,0 0 0 15,0 0 0-15,0 0 0 16,0 0 0-16,0 0 0 16,0 0 0-16,0 0 0 15,0 0 0-15,0 0 0 16,0 0 0-16,0 0 0 15,0 0 0-15,0 0 0 16,0 0 0-16,0 0 0 16,0 0 0-16,0 0 0 15,0 0 0-15,0 0 0 16,0 0 0-16,0 0 0 16,0 0 0-16,0 0 0 15,0 0 0-15,0 0 0 16,0 3-131-16,0 0-137 15,5 8-193-15,17 4-1005 16,-7 0 0-16,-2 2 0 0,2-8 0 16</inkml:trace>
  <inkml:trace contextRef="#ctx0" brushRef="#br0" timeOffset="10385.2338">2917 14009 1312 0,'0'4'67'0,"0"-2"58"15,0 2 58-15,0-2 49 16,0 1 23-16,0-4 33 16,0-1 29-16,0-4 18 15,0 4 15-15,0 1 9 16,0-2-54-16,0 2-44 15,0 0-40-15,0-2-28 16,0 1-7-16,0 0-10 16,0-1-12-16,0-1 23 15,0 2 2-15,0 0-3 16,0 0-5-16,0 1-18 16,0 1-19-16,0 0-12 15,1 3 17-15,9 5 13 16,5 8 18-16,5 11-18 15,6 12-14-15,3 9-5 16,0 14-9-16,0 3 6 16,-1 8-1-16,0-1-8 15,-3-2-32 1,-5-13-39-16,-3-11-32 0,-6-15-23 16,-2-13-5-16,2-11 0 15,3-14 0-15,7-13 0 16,11-20 0-16,6-17 0 15,13-20 0-15,4-13 0 16,13-10 0-16,6-1 0 16,6-3 0-1,-9 6 0-15,-4 7 0 16,-18 14 0-16,-13 10 0 16,-11 19 0-16,-17 14 0 15,-3 14 0-15,-4 9 0 16,-1 7 0-16,0 0 0 15,0 2 0-15,0 1 0 16,0 1 0-16,0-1 0 16,0 0 0-16,0-1 0 15,0 2 0-15,0 0 0 16,0 0 0-16,0-3 0 16,0 3 0-16,0 0 0 15,0 0 0-15,0 0 0 16,0 0 0-16,0-1 0 15,0 1 0-15,0-2 0 16,0 2 0-16,0 0 0 16,0 0 0-16,0 0 0 15,0 0 0-15,0 0 0 16,0 2-121 0,0 5-145-16,-1 5-185 15,8 11-1019-15,-14 5 0 16,-3-1 0-16,0-7 0 0</inkml:trace>
  <inkml:trace contextRef="#ctx0" brushRef="#br0" timeOffset="18573.9164">15905 13468 1552 0,'0'1'77'0,"0"1"86"15,0-2 28-15,0 0 15 16,0 1 21-16,0-2 17 16,0 1 24-16,0-2 43 15,0 0 31-15,0-3 20 16,0-1-60-16,0-3-75 15,3 1-25 1,0-3-12-16,3-3-22 16,6-2-17-16,6-3-25 0,8-9-43 15,9-2-31-15,5-4-20 16,2-2-20-16,-2 6-8 16,-8 2-6-1,-7 7-2-15,-9 8 1 16,-5 5-1-16,-3 4 0 15,2 4 3-15,5 4-1 16,4 3 0-16,5 3 2 16,6 1 0-16,-3 3 7 15,1-2 2-15,-3 3 1 16,-4-3 3-16,-3 2 4 16,-4-1 3-16,-5 6 9 15,-8 0 18-15,2 6 10 16,-3 4 20-16,-4 7 8 15,-3 0 29-15,1 3 27 16,-4-1 13-16,-4 2 32 16,3-4 13-16,-6 4 0 15,-1 1 2-15,-3 3-12 16,-1-1-15-16,-2 1-9 16,0-1-30-16,2-1-20 15,3-8-10-15,0 2-34 16,4-11-19-16,1 0-9 15,2-6-18-15,0 1 1 16,3-6-7-16,-1 4-3 16,1-5-3-16,1 4-5 15,-3-1-8 1,-3 11 0-16,-6 2 0 16,-2 7 0-16,-4 3 0 15,2 6 0-15,5-8 0 16,4 0 0-16,7-14 0 15,8-4 0-15,-2-9 0 16,4-3 0-16,-2-4-5 16,0 1-169-16,0 0-151 15,0 9-299-15,-4-5-788 16,-7 3 0-16,-4 3 0 16,-6 6 0-16</inkml:trace>
  <inkml:trace contextRef="#ctx0" brushRef="#br0" timeOffset="19457.7424">15762 14926 1388 0,'0'0'38'0,"0"2"110"16,0-2 35-16,0 2 34 15,0 0 31-15,0-2 17 16,0-4 29-16,0 2 24 16,0 2 17-1,0-3 16-15,0 0-30 16,0 0-102-16,0 1-33 16,0 0-31-16,0 2-31 0,0-1-17 15,0-1-26-15,0 2-21 16,0 0-18-16,0 0-16 15,0-1-8 1,0-1-6-16,0 2-2 16,-2 0-4-16,-1-1-3 15,-1 4 0-15,-4 0-5 16,0 4-1-16,2 2-2 16,5 2 1-16,0 2-4 15,2 0-1-15,3-1 3 16,3 1 1-16,0-4 1 15,2 2-1-15,6-2 3 16,-7 1-13-16,4-2-17 16,1 0-22-16,-2-1-17 15,4-3-17-15,5-4-16 16,3-5-1-16,0-14 1 16,3-3 0-16,-2-9 2 15,-7 3 32-15,-5 0 40 16,-6 7 38-16,-3 3 22 15,-6 7 19-15,-1 0 14 16,-2 2 3-16,1 2 3 16,1-1 3-16,-5 1 5 15,3 1-10-15,0-1-20 16,1 2-15-16,-3 1-7 16,-1-1-2-16,-6 3-3 15,2 2 0 1,-1 2-4-16,0-2-2 15,5 5-9-15,0-5-8 16,5 2-3-16,2 0-3 16,2 0-38-16,0 0-94 15,0 4-168-15,-6-12-573 16,-7 20 0-16,0 0 0 16,-8 1 0-16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DC0EC7-120E-464C-9B5F-CEFBF2B62932}" type="datetimeFigureOut">
              <a:rPr lang="zh-CN" altLang="en-US" smtClean="0"/>
              <a:pPr/>
              <a:t>2020/2/25</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C88695-62D5-49EB-B718-1E634CFAFDB1}" type="slidenum">
              <a:rPr lang="zh-CN" altLang="en-US" smtClean="0"/>
              <a:pPr/>
              <a:t>‹#›</a:t>
            </a:fld>
            <a:endParaRPr lang="zh-CN" altLang="en-US"/>
          </a:p>
        </p:txBody>
      </p:sp>
    </p:spTree>
    <p:extLst>
      <p:ext uri="{BB962C8B-B14F-4D97-AF65-F5344CB8AC3E}">
        <p14:creationId xmlns:p14="http://schemas.microsoft.com/office/powerpoint/2010/main" val="2863500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baike.baidu.com/view/1355.htm" TargetMode="External"/><Relationship Id="rId2" Type="http://schemas.openxmlformats.org/officeDocument/2006/relationships/slide" Target="../slides/slide50.xml"/><Relationship Id="rId1" Type="http://schemas.openxmlformats.org/officeDocument/2006/relationships/notesMaster" Target="../notesMasters/notesMaster1.xml"/><Relationship Id="rId6" Type="http://schemas.openxmlformats.org/officeDocument/2006/relationships/hyperlink" Target="http://baike.baidu.com/view/2358.htm" TargetMode="External"/><Relationship Id="rId5" Type="http://schemas.openxmlformats.org/officeDocument/2006/relationships/hyperlink" Target="http://baike.baidu.com/view/1125.htm" TargetMode="External"/><Relationship Id="rId4" Type="http://schemas.openxmlformats.org/officeDocument/2006/relationships/hyperlink" Target="http://baike.baidu.com/view/26651.htm"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en.wikipedia.org/wiki/IBM" TargetMode="External"/><Relationship Id="rId7" Type="http://schemas.openxmlformats.org/officeDocument/2006/relationships/hyperlink" Target="http://en.wikipedia.org/wiki/Gerrit_Blaauw"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en.wikipedia.org/wiki/Gene_Amdahl" TargetMode="External"/><Relationship Id="rId5" Type="http://schemas.openxmlformats.org/officeDocument/2006/relationships/hyperlink" Target="http://en.wikipedia.org/wiki/Fred_Brooks" TargetMode="External"/><Relationship Id="rId4" Type="http://schemas.openxmlformats.org/officeDocument/2006/relationships/hyperlink" Target="http://en.wikipedia.org/wiki/System/360" TargetMode="Externa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5"/>
          <p:cNvSpPr>
            <a:spLocks noGrp="1" noChangeArrowheads="1"/>
          </p:cNvSpPr>
          <p:nvPr>
            <p:ph type="sldNum" sz="quarter" idx="5"/>
          </p:nvPr>
        </p:nvSpPr>
        <p:spPr>
          <a:noFill/>
        </p:spPr>
        <p:txBody>
          <a:bodyPr/>
          <a:lstStyle/>
          <a:p>
            <a:fld id="{8695F213-02EE-4337-BBDE-4FB8EFC6809A}" type="slidenum">
              <a:rPr lang="zh-CN" altLang="en-US"/>
              <a:pPr/>
              <a:t>1</a:t>
            </a:fld>
            <a:endParaRPr lang="zh-CN" altLang="en-US"/>
          </a:p>
        </p:txBody>
      </p:sp>
      <p:sp>
        <p:nvSpPr>
          <p:cNvPr id="6147" name="Rectangle 2"/>
          <p:cNvSpPr>
            <a:spLocks noGrp="1" noRot="1" noChangeAspect="1" noChangeArrowheads="1" noTextEdit="1"/>
          </p:cNvSpPr>
          <p:nvPr>
            <p:ph type="sldImg" idx="4294967295"/>
          </p:nvPr>
        </p:nvSpPr>
        <p:spPr>
          <a:ln/>
        </p:spPr>
      </p:sp>
      <p:sp>
        <p:nvSpPr>
          <p:cNvPr id="6148" name="Rectangle 3"/>
          <p:cNvSpPr>
            <a:spLocks noGrp="1" noChangeArrowheads="1"/>
          </p:cNvSpPr>
          <p:nvPr>
            <p:ph type="body" idx="4294967295"/>
          </p:nvPr>
        </p:nvSpPr>
        <p:spPr>
          <a:noFill/>
          <a:ln/>
        </p:spPr>
        <p:txBody>
          <a:bodyPr/>
          <a:lstStyle/>
          <a:p>
            <a:endParaRPr lang="en-US" altLang="zh-CN" dirty="0" smtClean="0"/>
          </a:p>
        </p:txBody>
      </p:sp>
      <p:sp>
        <p:nvSpPr>
          <p:cNvPr id="6149" name="日期占位符 1"/>
          <p:cNvSpPr>
            <a:spLocks noGrp="1" noChangeArrowheads="1"/>
          </p:cNvSpPr>
          <p:nvPr>
            <p:ph type="dt" sz="quarter" idx="1"/>
          </p:nvPr>
        </p:nvSpPr>
        <p:spPr>
          <a:noFill/>
        </p:spPr>
        <p:txBody>
          <a:bodyPr/>
          <a:lstStyle/>
          <a:p>
            <a:fld id="{4350B46D-A530-4DF0-96B6-03CBA1428F21}" type="datetime1">
              <a:rPr lang="zh-CN" altLang="en-US" smtClean="0"/>
              <a:pPr/>
              <a:t>2020/2/25</a:t>
            </a:fld>
            <a:endParaRPr lang="zh-CN" altLang="en-US" smtClean="0"/>
          </a:p>
        </p:txBody>
      </p:sp>
      <p:sp>
        <p:nvSpPr>
          <p:cNvPr id="6150" name="页脚占位符 2"/>
          <p:cNvSpPr>
            <a:spLocks noGrp="1" noChangeArrowheads="1"/>
          </p:cNvSpPr>
          <p:nvPr>
            <p:ph type="ftr" sz="quarter" idx="4"/>
          </p:nvPr>
        </p:nvSpPr>
        <p:spPr>
          <a:noFill/>
        </p:spPr>
        <p:txBody>
          <a:bodyPr/>
          <a:lstStyle/>
          <a:p>
            <a:endParaRPr lang="en-US" altLang="zh-CN" smtClean="0"/>
          </a:p>
        </p:txBody>
      </p:sp>
    </p:spTree>
    <p:extLst>
      <p:ext uri="{BB962C8B-B14F-4D97-AF65-F5344CB8AC3E}">
        <p14:creationId xmlns:p14="http://schemas.microsoft.com/office/powerpoint/2010/main" val="1352184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ln/>
        </p:spPr>
      </p:sp>
      <p:sp>
        <p:nvSpPr>
          <p:cNvPr id="24579" name="备注占位符 2"/>
          <p:cNvSpPr>
            <a:spLocks noGrp="1"/>
          </p:cNvSpPr>
          <p:nvPr>
            <p:ph type="body" idx="1"/>
          </p:nvPr>
        </p:nvSpPr>
        <p:spPr>
          <a:noFill/>
          <a:ln/>
        </p:spPr>
        <p:txBody>
          <a:bodyPr>
            <a:prstTxWarp prst="textNoShape">
              <a:avLst/>
            </a:prstTxWarp>
          </a:bodyPr>
          <a:lstStyle/>
          <a:p>
            <a:endParaRPr lang="zh-CN" altLang="en-US" smtClean="0"/>
          </a:p>
        </p:txBody>
      </p:sp>
      <p:sp>
        <p:nvSpPr>
          <p:cNvPr id="24580" name="日期占位符 3"/>
          <p:cNvSpPr>
            <a:spLocks noGrp="1"/>
          </p:cNvSpPr>
          <p:nvPr>
            <p:ph type="dt" sz="quarter" idx="1"/>
          </p:nvPr>
        </p:nvSpPr>
        <p:spPr>
          <a:noFill/>
          <a:ln>
            <a:headEnd/>
            <a:tailEnd/>
          </a:ln>
        </p:spPr>
        <p:txBody>
          <a:bodyPr>
            <a:prstTxWarp prst="textNoShape">
              <a:avLst/>
            </a:prstTxWarp>
          </a:bodyPr>
          <a:lstStyle/>
          <a:p>
            <a:pPr defTabSz="911988"/>
            <a:fld id="{2DE8C140-C2A7-4838-9EB1-0AB62421E47E}" type="datetime1">
              <a:rPr lang="zh-CN" altLang="en-US" smtClean="0"/>
              <a:pPr defTabSz="911988"/>
              <a:t>2020/2/25</a:t>
            </a:fld>
            <a:endParaRPr lang="en-US" altLang="zh-CN" dirty="0" smtClean="0"/>
          </a:p>
        </p:txBody>
      </p:sp>
    </p:spTree>
    <p:extLst>
      <p:ext uri="{BB962C8B-B14F-4D97-AF65-F5344CB8AC3E}">
        <p14:creationId xmlns:p14="http://schemas.microsoft.com/office/powerpoint/2010/main" val="24491019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5"/>
          <p:cNvSpPr>
            <a:spLocks noGrp="1" noChangeArrowheads="1"/>
          </p:cNvSpPr>
          <p:nvPr>
            <p:ph type="sldNum" sz="quarter" idx="5"/>
          </p:nvPr>
        </p:nvSpPr>
        <p:spPr>
          <a:noFill/>
          <a:ln>
            <a:headEnd/>
            <a:tailEnd/>
          </a:ln>
        </p:spPr>
        <p:txBody>
          <a:bodyPr/>
          <a:lstStyle/>
          <a:p>
            <a:pPr defTabSz="913550"/>
            <a:fld id="{A1CDB0B5-6B0F-4465-804E-055C07FFA238}" type="slidenum">
              <a:rPr lang="zh-CN" altLang="en-US"/>
              <a:pPr defTabSz="913550"/>
              <a:t>13</a:t>
            </a:fld>
            <a:endParaRPr lang="zh-CN" altLang="en-US" dirty="0"/>
          </a:p>
        </p:txBody>
      </p:sp>
      <p:sp>
        <p:nvSpPr>
          <p:cNvPr id="26627" name="Rectangle 2"/>
          <p:cNvSpPr>
            <a:spLocks noGrp="1" noRot="1" noChangeAspect="1" noChangeArrowheads="1" noTextEdit="1"/>
          </p:cNvSpPr>
          <p:nvPr>
            <p:ph type="sldImg" idx="4294967295"/>
          </p:nvPr>
        </p:nvSpPr>
        <p:spPr>
          <a:ln/>
        </p:spPr>
      </p:sp>
      <p:sp>
        <p:nvSpPr>
          <p:cNvPr id="26628" name="Rectangle 3"/>
          <p:cNvSpPr>
            <a:spLocks noGrp="1" noChangeArrowheads="1"/>
          </p:cNvSpPr>
          <p:nvPr>
            <p:ph type="body" idx="4294967295"/>
          </p:nvPr>
        </p:nvSpPr>
        <p:spPr/>
        <p:txBody>
          <a:bodyPr>
            <a:prstTxWarp prst="textNoShape">
              <a:avLst/>
            </a:prstTxWarp>
          </a:bodyPr>
          <a:lstStyle/>
          <a:p>
            <a:endParaRPr lang="zh-CN" altLang="en-US" smtClean="0"/>
          </a:p>
        </p:txBody>
      </p:sp>
      <p:sp>
        <p:nvSpPr>
          <p:cNvPr id="26629"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188447E1-C310-4519-92CC-AF57C0725607}" type="datetime1">
              <a:rPr lang="zh-CN" altLang="en-US" smtClean="0"/>
              <a:pPr defTabSz="913550"/>
              <a:t>2020/2/25</a:t>
            </a:fld>
            <a:endParaRPr lang="zh-CN" altLang="en-US" dirty="0" smtClean="0"/>
          </a:p>
        </p:txBody>
      </p:sp>
      <p:sp>
        <p:nvSpPr>
          <p:cNvPr id="26630"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3180161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5"/>
          <p:cNvSpPr>
            <a:spLocks noGrp="1" noChangeArrowheads="1"/>
          </p:cNvSpPr>
          <p:nvPr>
            <p:ph type="sldNum" sz="quarter" idx="5"/>
          </p:nvPr>
        </p:nvSpPr>
        <p:spPr>
          <a:noFill/>
          <a:ln>
            <a:headEnd/>
            <a:tailEnd/>
          </a:ln>
        </p:spPr>
        <p:txBody>
          <a:bodyPr/>
          <a:lstStyle/>
          <a:p>
            <a:pPr defTabSz="913550"/>
            <a:fld id="{34B2D2B3-3D06-4560-A7C5-9CA2D4760277}" type="slidenum">
              <a:rPr lang="zh-CN" altLang="en-US"/>
              <a:pPr defTabSz="913550"/>
              <a:t>14</a:t>
            </a:fld>
            <a:endParaRPr lang="zh-CN" altLang="en-US" dirty="0"/>
          </a:p>
        </p:txBody>
      </p:sp>
      <p:sp>
        <p:nvSpPr>
          <p:cNvPr id="28675" name="Rectangle 2"/>
          <p:cNvSpPr>
            <a:spLocks noGrp="1" noChangeArrowheads="1"/>
          </p:cNvSpPr>
          <p:nvPr>
            <p:ph type="body" idx="4294967295"/>
          </p:nvPr>
        </p:nvSpPr>
        <p:spPr>
          <a:xfrm>
            <a:off x="514350" y="4342893"/>
            <a:ext cx="5911908" cy="4113001"/>
          </a:xfrm>
        </p:spPr>
        <p:txBody>
          <a:bodyPr lIns="90685" tIns="44547" rIns="90685" bIns="44547">
            <a:prstTxWarp prst="textNoShape">
              <a:avLst/>
            </a:prstTxWarp>
          </a:bodyPr>
          <a:lstStyle/>
          <a:p>
            <a:endParaRPr lang="zh-CN" altLang="en-US" smtClean="0"/>
          </a:p>
        </p:txBody>
      </p:sp>
      <p:sp>
        <p:nvSpPr>
          <p:cNvPr id="28676" name="Rectangle 3"/>
          <p:cNvSpPr>
            <a:spLocks noGrp="1" noRot="1" noChangeAspect="1" noChangeArrowheads="1" noTextEdit="1"/>
          </p:cNvSpPr>
          <p:nvPr>
            <p:ph type="sldImg" idx="4294967295"/>
          </p:nvPr>
        </p:nvSpPr>
        <p:spPr>
          <a:xfrm>
            <a:off x="1158875" y="587375"/>
            <a:ext cx="4552950" cy="3414713"/>
          </a:xfrm>
          <a:ln>
            <a:noFill/>
          </a:ln>
        </p:spPr>
      </p:sp>
      <p:sp>
        <p:nvSpPr>
          <p:cNvPr id="28677"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18CF09EB-7C56-49F1-B4BD-855FF11E4CDD}" type="datetime1">
              <a:rPr lang="zh-CN" altLang="en-US" smtClean="0"/>
              <a:pPr defTabSz="913550"/>
              <a:t>2020/2/25</a:t>
            </a:fld>
            <a:endParaRPr lang="zh-CN" altLang="en-US" dirty="0" smtClean="0"/>
          </a:p>
        </p:txBody>
      </p:sp>
      <p:sp>
        <p:nvSpPr>
          <p:cNvPr id="28678"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947070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p:cNvSpPr>
            <a:spLocks noGrp="1" noChangeArrowheads="1"/>
          </p:cNvSpPr>
          <p:nvPr>
            <p:ph type="sldNum" sz="quarter" idx="5"/>
          </p:nvPr>
        </p:nvSpPr>
        <p:spPr>
          <a:noFill/>
          <a:ln>
            <a:headEnd/>
            <a:tailEnd/>
          </a:ln>
        </p:spPr>
        <p:txBody>
          <a:bodyPr/>
          <a:lstStyle/>
          <a:p>
            <a:pPr defTabSz="913550"/>
            <a:fld id="{F7E2A593-203A-4FA7-8448-72B66CDDCAF9}" type="slidenum">
              <a:rPr lang="zh-CN" altLang="en-US"/>
              <a:pPr defTabSz="913550"/>
              <a:t>15</a:t>
            </a:fld>
            <a:endParaRPr lang="zh-CN" altLang="en-US" dirty="0"/>
          </a:p>
        </p:txBody>
      </p:sp>
      <p:sp>
        <p:nvSpPr>
          <p:cNvPr id="30723" name="Rectangle 2"/>
          <p:cNvSpPr>
            <a:spLocks noGrp="1" noChangeArrowheads="1"/>
          </p:cNvSpPr>
          <p:nvPr>
            <p:ph type="body" idx="4294967295"/>
          </p:nvPr>
        </p:nvSpPr>
        <p:spPr>
          <a:xfrm>
            <a:off x="514350" y="4342893"/>
            <a:ext cx="5911908" cy="4113001"/>
          </a:xfrm>
        </p:spPr>
        <p:txBody>
          <a:bodyPr lIns="90685" tIns="44547" rIns="90685" bIns="44547">
            <a:prstTxWarp prst="textNoShape">
              <a:avLst/>
            </a:prstTxWarp>
          </a:bodyPr>
          <a:lstStyle/>
          <a:p>
            <a:endParaRPr lang="en-US" altLang="zh-CN" smtClean="0"/>
          </a:p>
        </p:txBody>
      </p:sp>
      <p:sp>
        <p:nvSpPr>
          <p:cNvPr id="30724" name="Rectangle 3"/>
          <p:cNvSpPr>
            <a:spLocks noGrp="1" noRot="1" noChangeAspect="1" noChangeArrowheads="1" noTextEdit="1"/>
          </p:cNvSpPr>
          <p:nvPr>
            <p:ph type="sldImg" idx="4294967295"/>
          </p:nvPr>
        </p:nvSpPr>
        <p:spPr>
          <a:xfrm>
            <a:off x="1158875" y="587375"/>
            <a:ext cx="4552950" cy="3414713"/>
          </a:xfrm>
          <a:ln>
            <a:noFill/>
          </a:ln>
        </p:spPr>
      </p:sp>
      <p:sp>
        <p:nvSpPr>
          <p:cNvPr id="30725"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6CFB3287-1804-4AEF-AE1B-3416D9FD1228}" type="datetime1">
              <a:rPr lang="zh-CN" altLang="en-US" smtClean="0"/>
              <a:pPr defTabSz="913550"/>
              <a:t>2020/2/25</a:t>
            </a:fld>
            <a:endParaRPr lang="zh-CN" altLang="en-US" dirty="0" smtClean="0"/>
          </a:p>
        </p:txBody>
      </p:sp>
      <p:sp>
        <p:nvSpPr>
          <p:cNvPr id="30726"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7598314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5"/>
          <p:cNvSpPr>
            <a:spLocks noGrp="1" noChangeArrowheads="1"/>
          </p:cNvSpPr>
          <p:nvPr>
            <p:ph type="sldNum" sz="quarter" idx="5"/>
          </p:nvPr>
        </p:nvSpPr>
        <p:spPr>
          <a:noFill/>
          <a:ln>
            <a:headEnd/>
            <a:tailEnd/>
          </a:ln>
        </p:spPr>
        <p:txBody>
          <a:bodyPr/>
          <a:lstStyle/>
          <a:p>
            <a:pPr defTabSz="913550"/>
            <a:fld id="{909F7D4D-DB9D-413E-B5DE-45316AE32637}" type="slidenum">
              <a:rPr lang="zh-CN" altLang="en-US"/>
              <a:pPr defTabSz="913550"/>
              <a:t>16</a:t>
            </a:fld>
            <a:endParaRPr lang="zh-CN" altLang="en-US" dirty="0"/>
          </a:p>
        </p:txBody>
      </p:sp>
      <p:sp>
        <p:nvSpPr>
          <p:cNvPr id="32771" name="Rectangle 2"/>
          <p:cNvSpPr>
            <a:spLocks noGrp="1" noRot="1" noChangeAspect="1" noChangeArrowheads="1" noTextEdit="1"/>
          </p:cNvSpPr>
          <p:nvPr>
            <p:ph type="sldImg" idx="4294967295"/>
          </p:nvPr>
        </p:nvSpPr>
        <p:spPr>
          <a:ln/>
        </p:spPr>
      </p:sp>
      <p:sp>
        <p:nvSpPr>
          <p:cNvPr id="32772" name="Rectangle 3"/>
          <p:cNvSpPr>
            <a:spLocks noGrp="1" noChangeArrowheads="1"/>
          </p:cNvSpPr>
          <p:nvPr>
            <p:ph type="body" idx="4294967295"/>
          </p:nvPr>
        </p:nvSpPr>
        <p:spPr/>
        <p:txBody>
          <a:bodyPr>
            <a:prstTxWarp prst="textNoShape">
              <a:avLst/>
            </a:prstTxWarp>
          </a:bodyPr>
          <a:lstStyle/>
          <a:p>
            <a:r>
              <a:rPr lang="en-US" altLang="zh-CN" smtClean="0"/>
              <a:t>2014-2-19</a:t>
            </a:r>
            <a:endParaRPr lang="zh-CN" altLang="en-US" smtClean="0"/>
          </a:p>
        </p:txBody>
      </p:sp>
      <p:sp>
        <p:nvSpPr>
          <p:cNvPr id="32773"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2FE3B169-AC54-422E-A5FC-609DF6AA19C5}" type="datetime1">
              <a:rPr lang="zh-CN" altLang="en-US" smtClean="0"/>
              <a:pPr defTabSz="913550"/>
              <a:t>2020/2/25</a:t>
            </a:fld>
            <a:endParaRPr lang="zh-CN" altLang="en-US" dirty="0" smtClean="0"/>
          </a:p>
        </p:txBody>
      </p:sp>
      <p:sp>
        <p:nvSpPr>
          <p:cNvPr id="32774"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27815935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ChangeArrowheads="1" noTextEdit="1"/>
          </p:cNvSpPr>
          <p:nvPr>
            <p:ph type="sldImg" idx="4294967295"/>
          </p:nvPr>
        </p:nvSpPr>
        <p:spPr>
          <a:ln/>
        </p:spPr>
      </p:sp>
      <p:sp>
        <p:nvSpPr>
          <p:cNvPr id="34819" name="备注占位符 2"/>
          <p:cNvSpPr>
            <a:spLocks noGrp="1" noChangeArrowheads="1"/>
          </p:cNvSpPr>
          <p:nvPr>
            <p:ph type="body" idx="4294967295"/>
          </p:nvPr>
        </p:nvSpPr>
        <p:spPr/>
        <p:txBody>
          <a:bodyPr>
            <a:prstTxWarp prst="textNoShape">
              <a:avLst/>
            </a:prstTxWarp>
          </a:bodyPr>
          <a:lstStyle/>
          <a:p>
            <a:endParaRPr lang="zh-CN" altLang="en-US" smtClean="0"/>
          </a:p>
        </p:txBody>
      </p:sp>
      <p:sp>
        <p:nvSpPr>
          <p:cNvPr id="34820" name="日期占位符 3"/>
          <p:cNvSpPr>
            <a:spLocks noGrp="1" noChangeArrowheads="1"/>
          </p:cNvSpPr>
          <p:nvPr>
            <p:ph type="dt" sz="quarter" idx="1"/>
          </p:nvPr>
        </p:nvSpPr>
        <p:spPr>
          <a:noFill/>
          <a:ln>
            <a:headEnd/>
            <a:tailEnd/>
          </a:ln>
        </p:spPr>
        <p:txBody>
          <a:bodyPr>
            <a:prstTxWarp prst="textNoShape">
              <a:avLst/>
            </a:prstTxWarp>
          </a:bodyPr>
          <a:lstStyle/>
          <a:p>
            <a:pPr defTabSz="913550"/>
            <a:fld id="{AE5D4E5A-0963-4829-B136-84B8DC80BCB0}" type="datetime1">
              <a:rPr lang="zh-CN" altLang="en-US" smtClean="0"/>
              <a:pPr defTabSz="913550"/>
              <a:t>2020/2/25</a:t>
            </a:fld>
            <a:endParaRPr lang="zh-CN" altLang="en-US" dirty="0" smtClean="0"/>
          </a:p>
        </p:txBody>
      </p:sp>
      <p:sp>
        <p:nvSpPr>
          <p:cNvPr id="34821" name="页脚占位符 4"/>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
        <p:nvSpPr>
          <p:cNvPr id="34822" name="灯片编号占位符 5"/>
          <p:cNvSpPr>
            <a:spLocks noGrp="1" noChangeArrowheads="1"/>
          </p:cNvSpPr>
          <p:nvPr>
            <p:ph type="sldNum" sz="quarter" idx="5"/>
          </p:nvPr>
        </p:nvSpPr>
        <p:spPr>
          <a:noFill/>
          <a:ln>
            <a:headEnd/>
            <a:tailEnd/>
          </a:ln>
        </p:spPr>
        <p:txBody>
          <a:bodyPr/>
          <a:lstStyle/>
          <a:p>
            <a:pPr defTabSz="913550"/>
            <a:fld id="{EC3C46BD-F469-42DA-9208-9F45AC1D3BA9}" type="slidenum">
              <a:rPr lang="zh-CN" altLang="en-US"/>
              <a:pPr defTabSz="913550"/>
              <a:t>17</a:t>
            </a:fld>
            <a:endParaRPr lang="zh-CN" altLang="en-US" dirty="0"/>
          </a:p>
        </p:txBody>
      </p:sp>
    </p:spTree>
    <p:extLst>
      <p:ext uri="{BB962C8B-B14F-4D97-AF65-F5344CB8AC3E}">
        <p14:creationId xmlns:p14="http://schemas.microsoft.com/office/powerpoint/2010/main" val="26525316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5"/>
          <p:cNvSpPr>
            <a:spLocks noGrp="1" noChangeArrowheads="1"/>
          </p:cNvSpPr>
          <p:nvPr>
            <p:ph type="sldNum" sz="quarter" idx="5"/>
          </p:nvPr>
        </p:nvSpPr>
        <p:spPr>
          <a:noFill/>
          <a:ln>
            <a:headEnd/>
            <a:tailEnd/>
          </a:ln>
        </p:spPr>
        <p:txBody>
          <a:bodyPr/>
          <a:lstStyle/>
          <a:p>
            <a:pPr defTabSz="913550"/>
            <a:fld id="{781BC5DD-B317-4EA2-94C9-34F3E5907B0E}" type="slidenum">
              <a:rPr lang="zh-CN" altLang="en-US"/>
              <a:pPr defTabSz="913550"/>
              <a:t>19</a:t>
            </a:fld>
            <a:endParaRPr lang="zh-CN" altLang="en-US" dirty="0"/>
          </a:p>
        </p:txBody>
      </p:sp>
      <p:sp>
        <p:nvSpPr>
          <p:cNvPr id="37891" name="Rectangle 2"/>
          <p:cNvSpPr>
            <a:spLocks noGrp="1" noRot="1" noChangeAspect="1" noChangeArrowheads="1" noTextEdit="1"/>
          </p:cNvSpPr>
          <p:nvPr>
            <p:ph type="sldImg" idx="4294967295"/>
          </p:nvPr>
        </p:nvSpPr>
        <p:spPr>
          <a:ln/>
        </p:spPr>
      </p:sp>
      <p:sp>
        <p:nvSpPr>
          <p:cNvPr id="37892" name="Rectangle 3"/>
          <p:cNvSpPr>
            <a:spLocks noGrp="1" noChangeArrowheads="1"/>
          </p:cNvSpPr>
          <p:nvPr>
            <p:ph type="body" idx="4294967295"/>
          </p:nvPr>
        </p:nvSpPr>
        <p:spPr/>
        <p:txBody>
          <a:bodyPr>
            <a:prstTxWarp prst="textNoShape">
              <a:avLst/>
            </a:prstTxWarp>
          </a:bodyPr>
          <a:lstStyle/>
          <a:p>
            <a:endParaRPr lang="zh-CN" altLang="en-US" smtClean="0"/>
          </a:p>
        </p:txBody>
      </p:sp>
      <p:sp>
        <p:nvSpPr>
          <p:cNvPr id="37893"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D785E42E-2264-45CD-A37F-5280E7A8E9A2}" type="datetime1">
              <a:rPr lang="zh-CN" altLang="en-US" smtClean="0"/>
              <a:pPr defTabSz="913550"/>
              <a:t>2020/2/25</a:t>
            </a:fld>
            <a:endParaRPr lang="zh-CN" altLang="en-US" dirty="0" smtClean="0"/>
          </a:p>
        </p:txBody>
      </p:sp>
      <p:sp>
        <p:nvSpPr>
          <p:cNvPr id="37894"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36109665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5"/>
          <p:cNvSpPr>
            <a:spLocks noGrp="1" noChangeArrowheads="1"/>
          </p:cNvSpPr>
          <p:nvPr>
            <p:ph type="sldNum" sz="quarter" idx="5"/>
          </p:nvPr>
        </p:nvSpPr>
        <p:spPr>
          <a:noFill/>
          <a:ln>
            <a:headEnd/>
            <a:tailEnd/>
          </a:ln>
        </p:spPr>
        <p:txBody>
          <a:bodyPr/>
          <a:lstStyle/>
          <a:p>
            <a:pPr defTabSz="913550"/>
            <a:fld id="{2E16694D-40D7-41BE-A836-1E591EC72162}" type="slidenum">
              <a:rPr lang="zh-CN" altLang="en-US"/>
              <a:pPr defTabSz="913550"/>
              <a:t>20</a:t>
            </a:fld>
            <a:endParaRPr lang="zh-CN" altLang="en-US" dirty="0"/>
          </a:p>
        </p:txBody>
      </p:sp>
      <p:sp>
        <p:nvSpPr>
          <p:cNvPr id="39939" name="Rectangle 2"/>
          <p:cNvSpPr>
            <a:spLocks noGrp="1" noChangeArrowheads="1"/>
          </p:cNvSpPr>
          <p:nvPr>
            <p:ph type="body" idx="4294967295"/>
          </p:nvPr>
        </p:nvSpPr>
        <p:spPr>
          <a:xfrm>
            <a:off x="914920" y="4342892"/>
            <a:ext cx="5028161" cy="4114565"/>
          </a:xfrm>
        </p:spPr>
        <p:txBody>
          <a:bodyPr lIns="90482" tIns="44447" rIns="90482" bIns="44447">
            <a:prstTxWarp prst="textNoShape">
              <a:avLst/>
            </a:prstTxWarp>
          </a:bodyPr>
          <a:lstStyle/>
          <a:p>
            <a:endParaRPr lang="en-US" altLang="zh-CN" smtClean="0"/>
          </a:p>
        </p:txBody>
      </p:sp>
      <p:sp>
        <p:nvSpPr>
          <p:cNvPr id="39940" name="Rectangle 3"/>
          <p:cNvSpPr>
            <a:spLocks noGrp="1" noRot="1" noChangeAspect="1" noChangeArrowheads="1" noTextEdit="1"/>
          </p:cNvSpPr>
          <p:nvPr>
            <p:ph type="sldImg" idx="4294967295"/>
          </p:nvPr>
        </p:nvSpPr>
        <p:spPr>
          <a:xfrm>
            <a:off x="1143000" y="685800"/>
            <a:ext cx="4572000" cy="3429000"/>
          </a:xfrm>
          <a:ln>
            <a:prstDash val="solid"/>
          </a:ln>
        </p:spPr>
      </p:sp>
      <p:sp>
        <p:nvSpPr>
          <p:cNvPr id="39941"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7BC8AAAC-F53A-43DE-BB72-59453053269D}" type="datetime1">
              <a:rPr lang="zh-CN" altLang="en-US" smtClean="0"/>
              <a:pPr defTabSz="913550"/>
              <a:t>2020/2/25</a:t>
            </a:fld>
            <a:endParaRPr lang="zh-CN" altLang="en-US" dirty="0" smtClean="0"/>
          </a:p>
        </p:txBody>
      </p:sp>
      <p:sp>
        <p:nvSpPr>
          <p:cNvPr id="39942"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924417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5"/>
          <p:cNvSpPr>
            <a:spLocks noGrp="1" noChangeArrowheads="1"/>
          </p:cNvSpPr>
          <p:nvPr>
            <p:ph type="sldNum" sz="quarter" idx="5"/>
          </p:nvPr>
        </p:nvSpPr>
        <p:spPr>
          <a:noFill/>
          <a:ln>
            <a:headEnd/>
            <a:tailEnd/>
          </a:ln>
        </p:spPr>
        <p:txBody>
          <a:bodyPr/>
          <a:lstStyle/>
          <a:p>
            <a:pPr defTabSz="913550"/>
            <a:fld id="{6BFE0C37-9343-47A8-B223-3A90F122E666}" type="slidenum">
              <a:rPr lang="zh-CN" altLang="en-US"/>
              <a:pPr defTabSz="913550"/>
              <a:t>21</a:t>
            </a:fld>
            <a:endParaRPr lang="zh-CN" altLang="en-US" dirty="0"/>
          </a:p>
        </p:txBody>
      </p:sp>
      <p:sp>
        <p:nvSpPr>
          <p:cNvPr id="41987" name="Rectangle 2"/>
          <p:cNvSpPr>
            <a:spLocks noGrp="1" noRot="1" noChangeAspect="1" noChangeArrowheads="1" noTextEdit="1"/>
          </p:cNvSpPr>
          <p:nvPr>
            <p:ph type="sldImg" idx="4294967295"/>
          </p:nvPr>
        </p:nvSpPr>
        <p:spPr>
          <a:ln/>
        </p:spPr>
      </p:sp>
      <p:sp>
        <p:nvSpPr>
          <p:cNvPr id="41988" name="Rectangle 3"/>
          <p:cNvSpPr>
            <a:spLocks noGrp="1" noChangeArrowheads="1"/>
          </p:cNvSpPr>
          <p:nvPr>
            <p:ph type="body" idx="4294967295"/>
          </p:nvPr>
        </p:nvSpPr>
        <p:spPr/>
        <p:txBody>
          <a:bodyPr>
            <a:prstTxWarp prst="textNoShape">
              <a:avLst/>
            </a:prstTxWarp>
          </a:bodyPr>
          <a:lstStyle/>
          <a:p>
            <a:endParaRPr lang="en-US" altLang="zh-CN" smtClean="0"/>
          </a:p>
        </p:txBody>
      </p:sp>
      <p:sp>
        <p:nvSpPr>
          <p:cNvPr id="41989"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657A0101-8C3E-48B2-96EB-D09F723238BB}" type="datetime1">
              <a:rPr lang="zh-CN" altLang="en-US" smtClean="0"/>
              <a:pPr defTabSz="913550"/>
              <a:t>2020/2/25</a:t>
            </a:fld>
            <a:endParaRPr lang="zh-CN" altLang="en-US" dirty="0" smtClean="0"/>
          </a:p>
        </p:txBody>
      </p:sp>
      <p:sp>
        <p:nvSpPr>
          <p:cNvPr id="41990"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12294900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body" idx="4294967295"/>
          </p:nvPr>
        </p:nvSpPr>
        <p:spPr>
          <a:xfrm>
            <a:off x="1315489" y="4493025"/>
            <a:ext cx="4477963" cy="4256878"/>
          </a:xfrm>
        </p:spPr>
        <p:txBody>
          <a:bodyPr lIns="95688" tIns="47004" rIns="95688" bIns="47004">
            <a:prstTxWarp prst="textNoShape">
              <a:avLst/>
            </a:prstTxWarp>
          </a:bodyPr>
          <a:lstStyle/>
          <a:p>
            <a:endParaRPr lang="en-US" altLang="zh-CN" smtClean="0"/>
          </a:p>
        </p:txBody>
      </p:sp>
      <p:sp>
        <p:nvSpPr>
          <p:cNvPr id="44035" name="Rectangle 3"/>
          <p:cNvSpPr>
            <a:spLocks noGrp="1" noRot="1" noChangeAspect="1" noChangeArrowheads="1" noTextEdit="1"/>
          </p:cNvSpPr>
          <p:nvPr>
            <p:ph type="sldImg" idx="4294967295"/>
          </p:nvPr>
        </p:nvSpPr>
        <p:spPr>
          <a:xfrm>
            <a:off x="1227138" y="708025"/>
            <a:ext cx="4730750" cy="3548063"/>
          </a:xfrm>
          <a:ln/>
        </p:spPr>
      </p:sp>
      <p:sp>
        <p:nvSpPr>
          <p:cNvPr id="44036"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68416C18-B68A-4D20-9975-9E264BE9037D}" type="datetime1">
              <a:rPr lang="zh-CN" altLang="en-US" smtClean="0"/>
              <a:pPr defTabSz="913550"/>
              <a:t>2020/2/25</a:t>
            </a:fld>
            <a:endParaRPr lang="zh-CN" altLang="en-US" dirty="0" smtClean="0"/>
          </a:p>
        </p:txBody>
      </p:sp>
      <p:sp>
        <p:nvSpPr>
          <p:cNvPr id="44037"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2450163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ChangeArrowheads="1" noTextEdit="1"/>
          </p:cNvSpPr>
          <p:nvPr>
            <p:ph type="sldImg" idx="4294967295"/>
          </p:nvPr>
        </p:nvSpPr>
        <p:spPr>
          <a:ln/>
        </p:spPr>
      </p:sp>
      <p:sp>
        <p:nvSpPr>
          <p:cNvPr id="7171" name="备注占位符 2"/>
          <p:cNvSpPr>
            <a:spLocks noGrp="1" noChangeArrowheads="1"/>
          </p:cNvSpPr>
          <p:nvPr>
            <p:ph type="body" idx="4294967295"/>
          </p:nvPr>
        </p:nvSpPr>
        <p:spPr/>
        <p:txBody>
          <a:bodyPr>
            <a:prstTxWarp prst="textNoShape">
              <a:avLst/>
            </a:prstTxWarp>
          </a:bodyPr>
          <a:lstStyle/>
          <a:p>
            <a:endParaRPr lang="zh-CN" altLang="en-US" smtClean="0"/>
          </a:p>
        </p:txBody>
      </p:sp>
      <p:sp>
        <p:nvSpPr>
          <p:cNvPr id="7172" name="日期占位符 3"/>
          <p:cNvSpPr>
            <a:spLocks noGrp="1" noChangeArrowheads="1"/>
          </p:cNvSpPr>
          <p:nvPr>
            <p:ph type="dt" sz="quarter" idx="1"/>
          </p:nvPr>
        </p:nvSpPr>
        <p:spPr>
          <a:noFill/>
          <a:ln>
            <a:headEnd/>
            <a:tailEnd/>
          </a:ln>
        </p:spPr>
        <p:txBody>
          <a:bodyPr>
            <a:prstTxWarp prst="textNoShape">
              <a:avLst/>
            </a:prstTxWarp>
          </a:bodyPr>
          <a:lstStyle/>
          <a:p>
            <a:pPr defTabSz="913550"/>
            <a:fld id="{00EC7F8B-D0C4-47F9-9C40-E566DFE91D0C}" type="datetime1">
              <a:rPr lang="zh-CN" altLang="en-US" smtClean="0"/>
              <a:pPr defTabSz="913550"/>
              <a:t>2020/2/25</a:t>
            </a:fld>
            <a:endParaRPr lang="zh-CN" altLang="en-US" dirty="0" smtClean="0"/>
          </a:p>
        </p:txBody>
      </p:sp>
      <p:sp>
        <p:nvSpPr>
          <p:cNvPr id="7173" name="页脚占位符 4"/>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
        <p:nvSpPr>
          <p:cNvPr id="7174" name="灯片编号占位符 5"/>
          <p:cNvSpPr>
            <a:spLocks noGrp="1" noChangeArrowheads="1"/>
          </p:cNvSpPr>
          <p:nvPr>
            <p:ph type="sldNum" sz="quarter" idx="5"/>
          </p:nvPr>
        </p:nvSpPr>
        <p:spPr>
          <a:noFill/>
          <a:ln>
            <a:headEnd/>
            <a:tailEnd/>
          </a:ln>
        </p:spPr>
        <p:txBody>
          <a:bodyPr/>
          <a:lstStyle/>
          <a:p>
            <a:pPr defTabSz="913550"/>
            <a:fld id="{5FC96E30-200D-4B11-827F-5AA6F7FCD091}" type="slidenum">
              <a:rPr lang="zh-CN" altLang="en-US"/>
              <a:pPr defTabSz="913550"/>
              <a:t>2</a:t>
            </a:fld>
            <a:endParaRPr lang="zh-CN" altLang="en-US" dirty="0"/>
          </a:p>
        </p:txBody>
      </p:sp>
    </p:spTree>
    <p:extLst>
      <p:ext uri="{BB962C8B-B14F-4D97-AF65-F5344CB8AC3E}">
        <p14:creationId xmlns:p14="http://schemas.microsoft.com/office/powerpoint/2010/main" val="3288980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p:cNvSpPr>
            <a:spLocks noGrp="1" noChangeArrowheads="1"/>
          </p:cNvSpPr>
          <p:nvPr>
            <p:ph type="sldNum" sz="quarter" idx="5"/>
          </p:nvPr>
        </p:nvSpPr>
        <p:spPr>
          <a:noFill/>
          <a:ln>
            <a:headEnd/>
            <a:tailEnd/>
          </a:ln>
        </p:spPr>
        <p:txBody>
          <a:bodyPr/>
          <a:lstStyle/>
          <a:p>
            <a:pPr defTabSz="913550"/>
            <a:fld id="{A9D10625-57FF-4029-BCD5-F480964C4D9A}" type="slidenum">
              <a:rPr lang="zh-CN" altLang="en-US"/>
              <a:pPr defTabSz="913550"/>
              <a:t>24</a:t>
            </a:fld>
            <a:endParaRPr lang="zh-CN" altLang="en-US" dirty="0"/>
          </a:p>
        </p:txBody>
      </p:sp>
      <p:sp>
        <p:nvSpPr>
          <p:cNvPr id="47107" name="Rectangle 2"/>
          <p:cNvSpPr>
            <a:spLocks noGrp="1" noRot="1" noChangeAspect="1" noChangeArrowheads="1" noTextEdit="1"/>
          </p:cNvSpPr>
          <p:nvPr>
            <p:ph type="sldImg" idx="4294967295"/>
          </p:nvPr>
        </p:nvSpPr>
        <p:spPr>
          <a:ln/>
        </p:spPr>
      </p:sp>
      <p:sp>
        <p:nvSpPr>
          <p:cNvPr id="47108" name="Rectangle 3"/>
          <p:cNvSpPr>
            <a:spLocks noGrp="1" noChangeArrowheads="1"/>
          </p:cNvSpPr>
          <p:nvPr>
            <p:ph type="body" idx="4294967295"/>
          </p:nvPr>
        </p:nvSpPr>
        <p:spPr/>
        <p:txBody>
          <a:bodyPr>
            <a:prstTxWarp prst="textNoShape">
              <a:avLst/>
            </a:prstTxWarp>
          </a:bodyPr>
          <a:lstStyle/>
          <a:p>
            <a:endParaRPr lang="zh-CN" altLang="en-US" smtClean="0"/>
          </a:p>
        </p:txBody>
      </p:sp>
      <p:sp>
        <p:nvSpPr>
          <p:cNvPr id="47109"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9DFB1940-086A-41A4-9392-0F1101AD8BE1}" type="datetime1">
              <a:rPr lang="zh-CN" altLang="en-US" smtClean="0"/>
              <a:pPr defTabSz="913550"/>
              <a:t>2020/2/25</a:t>
            </a:fld>
            <a:endParaRPr lang="zh-CN" altLang="en-US" dirty="0" smtClean="0"/>
          </a:p>
        </p:txBody>
      </p:sp>
      <p:sp>
        <p:nvSpPr>
          <p:cNvPr id="47110"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26821612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5"/>
          <p:cNvSpPr>
            <a:spLocks noGrp="1" noChangeArrowheads="1"/>
          </p:cNvSpPr>
          <p:nvPr>
            <p:ph type="sldNum" sz="quarter" idx="5"/>
          </p:nvPr>
        </p:nvSpPr>
        <p:spPr>
          <a:noFill/>
          <a:ln>
            <a:headEnd/>
            <a:tailEnd/>
          </a:ln>
        </p:spPr>
        <p:txBody>
          <a:bodyPr/>
          <a:lstStyle/>
          <a:p>
            <a:pPr defTabSz="913550"/>
            <a:fld id="{AB40C909-DD7C-4B7C-82CC-3C3CE45A5A74}" type="slidenum">
              <a:rPr lang="zh-CN" altLang="en-US"/>
              <a:pPr defTabSz="913550"/>
              <a:t>25</a:t>
            </a:fld>
            <a:endParaRPr lang="zh-CN" altLang="en-US" dirty="0"/>
          </a:p>
        </p:txBody>
      </p:sp>
      <p:sp>
        <p:nvSpPr>
          <p:cNvPr id="49155" name="Rectangle 2"/>
          <p:cNvSpPr>
            <a:spLocks noGrp="1" noRot="1" noChangeAspect="1" noChangeArrowheads="1" noTextEdit="1"/>
          </p:cNvSpPr>
          <p:nvPr>
            <p:ph type="sldImg" idx="4294967295"/>
          </p:nvPr>
        </p:nvSpPr>
        <p:spPr>
          <a:ln/>
        </p:spPr>
      </p:sp>
      <p:sp>
        <p:nvSpPr>
          <p:cNvPr id="49156" name="Rectangle 3"/>
          <p:cNvSpPr>
            <a:spLocks noGrp="1" noChangeArrowheads="1"/>
          </p:cNvSpPr>
          <p:nvPr>
            <p:ph type="body" idx="4294967295"/>
          </p:nvPr>
        </p:nvSpPr>
        <p:spPr/>
        <p:txBody>
          <a:bodyPr>
            <a:prstTxWarp prst="textNoShape">
              <a:avLst/>
            </a:prstTxWarp>
          </a:bodyPr>
          <a:lstStyle/>
          <a:p>
            <a:endParaRPr lang="zh-CN" altLang="en-US" smtClean="0"/>
          </a:p>
        </p:txBody>
      </p:sp>
      <p:sp>
        <p:nvSpPr>
          <p:cNvPr id="49157"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D8584D2B-11C9-4D19-9368-829AED9BECE8}" type="datetime1">
              <a:rPr lang="zh-CN" altLang="en-US" smtClean="0"/>
              <a:pPr defTabSz="913550"/>
              <a:t>2020/2/25</a:t>
            </a:fld>
            <a:endParaRPr lang="zh-CN" altLang="en-US" dirty="0" smtClean="0"/>
          </a:p>
        </p:txBody>
      </p:sp>
      <p:sp>
        <p:nvSpPr>
          <p:cNvPr id="49158"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1977421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idx="4294967295"/>
          </p:nvPr>
        </p:nvSpPr>
        <p:spPr>
          <a:ln/>
        </p:spPr>
      </p:sp>
      <p:sp>
        <p:nvSpPr>
          <p:cNvPr id="54275" name="Rectangle 3"/>
          <p:cNvSpPr>
            <a:spLocks noGrp="1" noChangeArrowheads="1"/>
          </p:cNvSpPr>
          <p:nvPr>
            <p:ph type="body" idx="4294967295"/>
          </p:nvPr>
        </p:nvSpPr>
        <p:spPr/>
        <p:txBody>
          <a:bodyPr>
            <a:prstTxWarp prst="textNoShape">
              <a:avLst/>
            </a:prstTxWarp>
          </a:bodyPr>
          <a:lstStyle/>
          <a:p>
            <a:endParaRPr lang="en-US" altLang="zh-CN" dirty="0" smtClean="0"/>
          </a:p>
        </p:txBody>
      </p:sp>
      <p:sp>
        <p:nvSpPr>
          <p:cNvPr id="54276"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27A044C2-7E9A-4224-9E61-689B78335D8D}" type="datetime1">
              <a:rPr lang="zh-CN" altLang="en-US" smtClean="0"/>
              <a:pPr defTabSz="913550"/>
              <a:t>2020/2/25</a:t>
            </a:fld>
            <a:endParaRPr lang="zh-CN" altLang="en-US" dirty="0" smtClean="0"/>
          </a:p>
        </p:txBody>
      </p:sp>
      <p:sp>
        <p:nvSpPr>
          <p:cNvPr id="54277"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7006228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5"/>
          <p:cNvSpPr>
            <a:spLocks noGrp="1" noChangeArrowheads="1"/>
          </p:cNvSpPr>
          <p:nvPr>
            <p:ph type="sldNum" sz="quarter" idx="5"/>
          </p:nvPr>
        </p:nvSpPr>
        <p:spPr>
          <a:noFill/>
          <a:ln>
            <a:headEnd/>
            <a:tailEnd/>
          </a:ln>
        </p:spPr>
        <p:txBody>
          <a:bodyPr/>
          <a:lstStyle/>
          <a:p>
            <a:pPr defTabSz="913550"/>
            <a:fld id="{B9B4677A-2953-488B-B28F-FF18BEA1CE74}" type="slidenum">
              <a:rPr lang="zh-CN" altLang="en-US"/>
              <a:pPr defTabSz="913550"/>
              <a:t>28</a:t>
            </a:fld>
            <a:endParaRPr lang="zh-CN" altLang="en-US" dirty="0"/>
          </a:p>
        </p:txBody>
      </p:sp>
      <p:sp>
        <p:nvSpPr>
          <p:cNvPr id="56323" name="Rectangle 2"/>
          <p:cNvSpPr>
            <a:spLocks noGrp="1" noRot="1" noChangeAspect="1" noChangeArrowheads="1" noTextEdit="1"/>
          </p:cNvSpPr>
          <p:nvPr>
            <p:ph type="sldImg" idx="4294967295"/>
          </p:nvPr>
        </p:nvSpPr>
        <p:spPr>
          <a:xfrm>
            <a:off x="1143000" y="685800"/>
            <a:ext cx="4572000" cy="3430588"/>
          </a:xfrm>
          <a:ln/>
        </p:spPr>
      </p:sp>
      <p:sp>
        <p:nvSpPr>
          <p:cNvPr id="56324" name="Rectangle 3"/>
          <p:cNvSpPr>
            <a:spLocks noGrp="1" noChangeArrowheads="1"/>
          </p:cNvSpPr>
          <p:nvPr>
            <p:ph type="body" idx="4294967295"/>
          </p:nvPr>
        </p:nvSpPr>
        <p:spPr>
          <a:xfrm>
            <a:off x="685800" y="4344456"/>
            <a:ext cx="5486400" cy="4113001"/>
          </a:xfrm>
        </p:spPr>
        <p:txBody>
          <a:bodyPr>
            <a:prstTxWarp prst="textNoShape">
              <a:avLst/>
            </a:prstTxWarp>
          </a:bodyPr>
          <a:lstStyle/>
          <a:p>
            <a:endParaRPr lang="en-US" altLang="zh-CN" smtClean="0"/>
          </a:p>
        </p:txBody>
      </p:sp>
      <p:sp>
        <p:nvSpPr>
          <p:cNvPr id="56325"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90CF9745-E2FC-493F-A982-4A8A692A9239}" type="datetime1">
              <a:rPr lang="zh-CN" altLang="en-US" smtClean="0"/>
              <a:pPr defTabSz="913550"/>
              <a:t>2020/2/25</a:t>
            </a:fld>
            <a:endParaRPr lang="zh-CN" altLang="en-US" dirty="0" smtClean="0"/>
          </a:p>
        </p:txBody>
      </p:sp>
      <p:sp>
        <p:nvSpPr>
          <p:cNvPr id="56326"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2816827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ChangeArrowheads="1" noTextEdit="1"/>
          </p:cNvSpPr>
          <p:nvPr>
            <p:ph type="sldImg" idx="4294967295"/>
          </p:nvPr>
        </p:nvSpPr>
        <p:spPr>
          <a:ln/>
        </p:spPr>
      </p:sp>
      <p:sp>
        <p:nvSpPr>
          <p:cNvPr id="58371" name="备注占位符 2"/>
          <p:cNvSpPr>
            <a:spLocks noGrp="1" noChangeArrowheads="1"/>
          </p:cNvSpPr>
          <p:nvPr>
            <p:ph type="body" idx="4294967295"/>
          </p:nvPr>
        </p:nvSpPr>
        <p:spPr/>
        <p:txBody>
          <a:bodyPr>
            <a:prstTxWarp prst="textNoShape">
              <a:avLst/>
            </a:prstTxWarp>
          </a:bodyPr>
          <a:lstStyle/>
          <a:p>
            <a:r>
              <a:rPr lang="en-US" altLang="zh-CN" smtClean="0"/>
              <a:t>ISCA</a:t>
            </a:r>
            <a:r>
              <a:rPr lang="zh-CN" altLang="en-US" smtClean="0"/>
              <a:t>， </a:t>
            </a:r>
            <a:r>
              <a:rPr lang="en-US" altLang="zh-CN" smtClean="0"/>
              <a:t>HPCA</a:t>
            </a:r>
            <a:r>
              <a:rPr lang="zh-CN" altLang="en-US" smtClean="0"/>
              <a:t>，</a:t>
            </a:r>
            <a:r>
              <a:rPr lang="en-US" altLang="zh-CN" smtClean="0"/>
              <a:t>MICRO</a:t>
            </a:r>
            <a:r>
              <a:rPr lang="zh-CN" altLang="en-US" smtClean="0"/>
              <a:t>，</a:t>
            </a:r>
            <a:r>
              <a:rPr lang="en-US" altLang="zh-CN" smtClean="0"/>
              <a:t>ASPLOS</a:t>
            </a:r>
            <a:r>
              <a:rPr lang="zh-CN" altLang="en-US" smtClean="0"/>
              <a:t>，</a:t>
            </a:r>
            <a:r>
              <a:rPr lang="en-US" altLang="zh-CN" smtClean="0"/>
              <a:t>FAST</a:t>
            </a:r>
            <a:endParaRPr lang="zh-CN" altLang="en-US" smtClean="0"/>
          </a:p>
        </p:txBody>
      </p:sp>
      <p:sp>
        <p:nvSpPr>
          <p:cNvPr id="58372" name="日期占位符 3"/>
          <p:cNvSpPr>
            <a:spLocks noGrp="1" noChangeArrowheads="1"/>
          </p:cNvSpPr>
          <p:nvPr>
            <p:ph type="dt" sz="quarter" idx="1"/>
          </p:nvPr>
        </p:nvSpPr>
        <p:spPr>
          <a:noFill/>
          <a:ln>
            <a:headEnd/>
            <a:tailEnd/>
          </a:ln>
        </p:spPr>
        <p:txBody>
          <a:bodyPr>
            <a:prstTxWarp prst="textNoShape">
              <a:avLst/>
            </a:prstTxWarp>
          </a:bodyPr>
          <a:lstStyle/>
          <a:p>
            <a:pPr defTabSz="913550"/>
            <a:fld id="{74D22B1C-6521-46C7-BF94-013801A949CD}" type="datetime1">
              <a:rPr lang="zh-CN" altLang="en-US" smtClean="0"/>
              <a:pPr defTabSz="913550"/>
              <a:t>2020/2/25</a:t>
            </a:fld>
            <a:endParaRPr lang="zh-CN" altLang="en-US" dirty="0" smtClean="0"/>
          </a:p>
        </p:txBody>
      </p:sp>
      <p:sp>
        <p:nvSpPr>
          <p:cNvPr id="58373" name="页脚占位符 4"/>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
        <p:nvSpPr>
          <p:cNvPr id="58374" name="灯片编号占位符 5"/>
          <p:cNvSpPr>
            <a:spLocks noGrp="1" noChangeArrowheads="1"/>
          </p:cNvSpPr>
          <p:nvPr>
            <p:ph type="sldNum" sz="quarter" idx="5"/>
          </p:nvPr>
        </p:nvSpPr>
        <p:spPr>
          <a:noFill/>
          <a:ln>
            <a:headEnd/>
            <a:tailEnd/>
          </a:ln>
        </p:spPr>
        <p:txBody>
          <a:bodyPr/>
          <a:lstStyle/>
          <a:p>
            <a:pPr defTabSz="913550"/>
            <a:fld id="{AAB5C1A7-F625-42CC-AA36-0074268A1B89}" type="slidenum">
              <a:rPr lang="zh-CN" altLang="en-US"/>
              <a:pPr defTabSz="913550"/>
              <a:t>29</a:t>
            </a:fld>
            <a:endParaRPr lang="zh-CN" altLang="en-US" dirty="0"/>
          </a:p>
        </p:txBody>
      </p:sp>
    </p:spTree>
    <p:extLst>
      <p:ext uri="{BB962C8B-B14F-4D97-AF65-F5344CB8AC3E}">
        <p14:creationId xmlns:p14="http://schemas.microsoft.com/office/powerpoint/2010/main" val="17391063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IBM System/360 adopts the same ISA for a series of low-end</a:t>
            </a:r>
            <a:r>
              <a:rPr lang="en-US" altLang="zh-CN" baseline="0" dirty="0" smtClean="0"/>
              <a:t> to high-end machines, which is a big event at that time.</a:t>
            </a:r>
            <a:endParaRPr lang="zh-CN" altLang="en-US" dirty="0"/>
          </a:p>
        </p:txBody>
      </p:sp>
      <p:sp>
        <p:nvSpPr>
          <p:cNvPr id="4" name="灯片编号占位符 3"/>
          <p:cNvSpPr>
            <a:spLocks noGrp="1"/>
          </p:cNvSpPr>
          <p:nvPr>
            <p:ph type="sldNum" sz="quarter" idx="10"/>
          </p:nvPr>
        </p:nvSpPr>
        <p:spPr/>
        <p:txBody>
          <a:bodyPr/>
          <a:lstStyle/>
          <a:p>
            <a:fld id="{41C88695-62D5-49EB-B718-1E634CFAFDB1}" type="slidenum">
              <a:rPr lang="zh-CN" altLang="en-US" smtClean="0"/>
              <a:pPr/>
              <a:t>31</a:t>
            </a:fld>
            <a:endParaRPr lang="zh-CN" altLang="en-US"/>
          </a:p>
        </p:txBody>
      </p:sp>
    </p:spTree>
    <p:extLst>
      <p:ext uri="{BB962C8B-B14F-4D97-AF65-F5344CB8AC3E}">
        <p14:creationId xmlns:p14="http://schemas.microsoft.com/office/powerpoint/2010/main" val="5799976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88695-62D5-49EB-B718-1E634CFAFDB1}" type="slidenum">
              <a:rPr lang="zh-CN" altLang="en-US" smtClean="0"/>
              <a:pPr/>
              <a:t>33</a:t>
            </a:fld>
            <a:endParaRPr lang="zh-CN" altLang="en-US"/>
          </a:p>
        </p:txBody>
      </p:sp>
    </p:spTree>
    <p:extLst>
      <p:ext uri="{BB962C8B-B14F-4D97-AF65-F5344CB8AC3E}">
        <p14:creationId xmlns:p14="http://schemas.microsoft.com/office/powerpoint/2010/main" val="22906783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88695-62D5-49EB-B718-1E634CFAFDB1}" type="slidenum">
              <a:rPr lang="zh-CN" altLang="en-US" smtClean="0"/>
              <a:pPr/>
              <a:t>34</a:t>
            </a:fld>
            <a:endParaRPr lang="zh-CN" altLang="en-US"/>
          </a:p>
        </p:txBody>
      </p:sp>
    </p:spTree>
    <p:extLst>
      <p:ext uri="{BB962C8B-B14F-4D97-AF65-F5344CB8AC3E}">
        <p14:creationId xmlns:p14="http://schemas.microsoft.com/office/powerpoint/2010/main" val="5782805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Alto uses a </a:t>
            </a:r>
            <a:r>
              <a:rPr lang="en-US" altLang="zh-CN" dirty="0" err="1" smtClean="0"/>
              <a:t>microcoded</a:t>
            </a:r>
            <a:r>
              <a:rPr lang="en-US" altLang="zh-CN" dirty="0" smtClean="0"/>
              <a:t> design, but unlike many computers, the microcode engine is not hidden from the programmer in a layered design. he Alto has a bit-slice arithmetic logic unit (ALU) based on the Texas Instruments' 74181 chip, a ROM control store with a writable control store extension and has 128 (expandable to 512) kB of main memory organized in 16-bit words.</a:t>
            </a:r>
            <a:endParaRPr lang="zh-CN" altLang="en-US" dirty="0"/>
          </a:p>
        </p:txBody>
      </p:sp>
      <p:sp>
        <p:nvSpPr>
          <p:cNvPr id="4" name="灯片编号占位符 3"/>
          <p:cNvSpPr>
            <a:spLocks noGrp="1"/>
          </p:cNvSpPr>
          <p:nvPr>
            <p:ph type="sldNum" sz="quarter" idx="10"/>
          </p:nvPr>
        </p:nvSpPr>
        <p:spPr/>
        <p:txBody>
          <a:bodyPr/>
          <a:lstStyle/>
          <a:p>
            <a:fld id="{41C88695-62D5-49EB-B718-1E634CFAFDB1}" type="slidenum">
              <a:rPr lang="zh-CN" altLang="en-US" smtClean="0"/>
              <a:pPr/>
              <a:t>35</a:t>
            </a:fld>
            <a:endParaRPr lang="zh-CN" altLang="en-US"/>
          </a:p>
        </p:txBody>
      </p:sp>
    </p:spTree>
    <p:extLst>
      <p:ext uri="{BB962C8B-B14F-4D97-AF65-F5344CB8AC3E}">
        <p14:creationId xmlns:p14="http://schemas.microsoft.com/office/powerpoint/2010/main" val="7078415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MOS = Metal Oxide</a:t>
            </a:r>
            <a:r>
              <a:rPr lang="en-US" altLang="zh-CN" baseline="0" dirty="0" smtClean="0"/>
              <a:t> Semiconductor</a:t>
            </a:r>
            <a:endParaRPr lang="zh-CN" altLang="en-US" dirty="0"/>
          </a:p>
        </p:txBody>
      </p:sp>
      <p:sp>
        <p:nvSpPr>
          <p:cNvPr id="4" name="灯片编号占位符 3"/>
          <p:cNvSpPr>
            <a:spLocks noGrp="1"/>
          </p:cNvSpPr>
          <p:nvPr>
            <p:ph type="sldNum" sz="quarter" idx="10"/>
          </p:nvPr>
        </p:nvSpPr>
        <p:spPr/>
        <p:txBody>
          <a:bodyPr/>
          <a:lstStyle/>
          <a:p>
            <a:fld id="{41C88695-62D5-49EB-B718-1E634CFAFDB1}" type="slidenum">
              <a:rPr lang="zh-CN" altLang="en-US" smtClean="0"/>
              <a:pPr/>
              <a:t>36</a:t>
            </a:fld>
            <a:endParaRPr lang="zh-CN" altLang="en-US"/>
          </a:p>
        </p:txBody>
      </p:sp>
    </p:spTree>
    <p:extLst>
      <p:ext uri="{BB962C8B-B14F-4D97-AF65-F5344CB8AC3E}">
        <p14:creationId xmlns:p14="http://schemas.microsoft.com/office/powerpoint/2010/main" val="3894080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5"/>
          <p:cNvSpPr>
            <a:spLocks noGrp="1" noChangeArrowheads="1"/>
          </p:cNvSpPr>
          <p:nvPr>
            <p:ph type="sldNum" sz="quarter" idx="5"/>
          </p:nvPr>
        </p:nvSpPr>
        <p:spPr>
          <a:noFill/>
          <a:ln>
            <a:headEnd/>
            <a:tailEnd/>
          </a:ln>
        </p:spPr>
        <p:txBody>
          <a:bodyPr/>
          <a:lstStyle/>
          <a:p>
            <a:pPr defTabSz="913550"/>
            <a:fld id="{B3C076A9-9F17-47A0-8BCA-BC4F11D9EFBE}" type="slidenum">
              <a:rPr lang="zh-CN" altLang="en-US"/>
              <a:pPr defTabSz="913550"/>
              <a:t>4</a:t>
            </a:fld>
            <a:endParaRPr lang="zh-CN" altLang="en-US" dirty="0"/>
          </a:p>
        </p:txBody>
      </p:sp>
      <p:sp>
        <p:nvSpPr>
          <p:cNvPr id="10243" name="Rectangle 2"/>
          <p:cNvSpPr>
            <a:spLocks noGrp="1" noRot="1" noChangeAspect="1" noChangeArrowheads="1" noTextEdit="1"/>
          </p:cNvSpPr>
          <p:nvPr>
            <p:ph type="sldImg" idx="4294967295"/>
          </p:nvPr>
        </p:nvSpPr>
        <p:spPr>
          <a:ln/>
        </p:spPr>
      </p:sp>
      <p:sp>
        <p:nvSpPr>
          <p:cNvPr id="10244" name="Rectangle 3"/>
          <p:cNvSpPr>
            <a:spLocks noGrp="1" noChangeArrowheads="1"/>
          </p:cNvSpPr>
          <p:nvPr>
            <p:ph type="body" idx="4294967295"/>
          </p:nvPr>
        </p:nvSpPr>
        <p:spPr/>
        <p:txBody>
          <a:bodyPr>
            <a:prstTxWarp prst="textNoShape">
              <a:avLst/>
            </a:prstTxWarp>
          </a:bodyPr>
          <a:lstStyle/>
          <a:p>
            <a:endParaRPr lang="zh-CN" altLang="en-US" smtClean="0"/>
          </a:p>
        </p:txBody>
      </p:sp>
      <p:sp>
        <p:nvSpPr>
          <p:cNvPr id="10245"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4190B7E0-8DBD-499C-BDE2-6B034E9983F4}" type="datetime1">
              <a:rPr lang="zh-CN" altLang="en-US" smtClean="0"/>
              <a:pPr defTabSz="913550"/>
              <a:t>2020/2/25</a:t>
            </a:fld>
            <a:endParaRPr lang="zh-CN" altLang="en-US" dirty="0" smtClean="0"/>
          </a:p>
        </p:txBody>
      </p:sp>
      <p:sp>
        <p:nvSpPr>
          <p:cNvPr id="10246"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39313106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5"/>
          <p:cNvSpPr>
            <a:spLocks noGrp="1" noChangeArrowheads="1"/>
          </p:cNvSpPr>
          <p:nvPr>
            <p:ph type="sldNum" sz="quarter" idx="5"/>
          </p:nvPr>
        </p:nvSpPr>
        <p:spPr>
          <a:noFill/>
          <a:ln>
            <a:headEnd/>
            <a:tailEnd/>
          </a:ln>
        </p:spPr>
        <p:txBody>
          <a:bodyPr/>
          <a:lstStyle/>
          <a:p>
            <a:pPr defTabSz="913550"/>
            <a:fld id="{34B2D2B3-3D06-4560-A7C5-9CA2D4760277}" type="slidenum">
              <a:rPr lang="zh-CN" altLang="en-US"/>
              <a:pPr defTabSz="913550"/>
              <a:t>47</a:t>
            </a:fld>
            <a:endParaRPr lang="zh-CN" altLang="en-US" dirty="0"/>
          </a:p>
        </p:txBody>
      </p:sp>
      <p:sp>
        <p:nvSpPr>
          <p:cNvPr id="28675" name="Rectangle 2"/>
          <p:cNvSpPr>
            <a:spLocks noGrp="1" noChangeArrowheads="1"/>
          </p:cNvSpPr>
          <p:nvPr>
            <p:ph type="body" idx="4294967295"/>
          </p:nvPr>
        </p:nvSpPr>
        <p:spPr>
          <a:xfrm>
            <a:off x="514350" y="4342893"/>
            <a:ext cx="5911908" cy="4113001"/>
          </a:xfrm>
        </p:spPr>
        <p:txBody>
          <a:bodyPr lIns="90685" tIns="44547" rIns="90685" bIns="44547">
            <a:prstTxWarp prst="textNoShape">
              <a:avLst/>
            </a:prstTxWarp>
          </a:bodyPr>
          <a:lstStyle/>
          <a:p>
            <a:endParaRPr lang="zh-CN" altLang="en-US" smtClean="0"/>
          </a:p>
        </p:txBody>
      </p:sp>
      <p:sp>
        <p:nvSpPr>
          <p:cNvPr id="28676" name="Rectangle 3"/>
          <p:cNvSpPr>
            <a:spLocks noGrp="1" noRot="1" noChangeAspect="1" noChangeArrowheads="1" noTextEdit="1"/>
          </p:cNvSpPr>
          <p:nvPr>
            <p:ph type="sldImg" idx="4294967295"/>
          </p:nvPr>
        </p:nvSpPr>
        <p:spPr>
          <a:xfrm>
            <a:off x="1158875" y="587375"/>
            <a:ext cx="4552950" cy="3414713"/>
          </a:xfrm>
          <a:ln>
            <a:noFill/>
          </a:ln>
        </p:spPr>
      </p:sp>
      <p:sp>
        <p:nvSpPr>
          <p:cNvPr id="28677"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18CF09EB-7C56-49F1-B4BD-855FF11E4CDD}" type="datetime1">
              <a:rPr lang="zh-CN" altLang="en-US" smtClean="0"/>
              <a:pPr defTabSz="913550"/>
              <a:t>2020/2/25</a:t>
            </a:fld>
            <a:endParaRPr lang="zh-CN" altLang="en-US" dirty="0" smtClean="0"/>
          </a:p>
        </p:txBody>
      </p:sp>
      <p:sp>
        <p:nvSpPr>
          <p:cNvPr id="28678"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30313931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88695-62D5-49EB-B718-1E634CFAFDB1}" type="slidenum">
              <a:rPr lang="zh-CN" altLang="en-US" smtClean="0"/>
              <a:pPr/>
              <a:t>48</a:t>
            </a:fld>
            <a:endParaRPr lang="zh-CN" altLang="en-US"/>
          </a:p>
        </p:txBody>
      </p:sp>
    </p:spTree>
    <p:extLst>
      <p:ext uri="{BB962C8B-B14F-4D97-AF65-F5344CB8AC3E}">
        <p14:creationId xmlns:p14="http://schemas.microsoft.com/office/powerpoint/2010/main" val="42358144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88695-62D5-49EB-B718-1E634CFAFDB1}" type="slidenum">
              <a:rPr lang="zh-CN" altLang="en-US" smtClean="0"/>
              <a:pPr/>
              <a:t>49</a:t>
            </a:fld>
            <a:endParaRPr lang="zh-CN" altLang="en-US"/>
          </a:p>
        </p:txBody>
      </p:sp>
    </p:spTree>
    <p:extLst>
      <p:ext uri="{BB962C8B-B14F-4D97-AF65-F5344CB8AC3E}">
        <p14:creationId xmlns:p14="http://schemas.microsoft.com/office/powerpoint/2010/main" val="38802928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ChangeArrowheads="1" noTextEdit="1"/>
          </p:cNvSpPr>
          <p:nvPr>
            <p:ph type="sldImg" idx="4294967295"/>
          </p:nvPr>
        </p:nvSpPr>
        <p:spPr>
          <a:ln/>
        </p:spPr>
      </p:sp>
      <p:sp>
        <p:nvSpPr>
          <p:cNvPr id="75779" name="备注占位符 2"/>
          <p:cNvSpPr>
            <a:spLocks noGrp="1" noChangeArrowheads="1"/>
          </p:cNvSpPr>
          <p:nvPr>
            <p:ph type="body" idx="4294967295"/>
          </p:nvPr>
        </p:nvSpPr>
        <p:spPr>
          <a:noFill/>
          <a:ln/>
        </p:spPr>
        <p:txBody>
          <a:bodyPr>
            <a:prstTxWarp prst="textNoShape">
              <a:avLst/>
            </a:prstTxWarp>
          </a:bodyPr>
          <a:lstStyle/>
          <a:p>
            <a:r>
              <a:rPr lang="en-US" altLang="zh-CN" dirty="0" smtClean="0"/>
              <a:t>http://baike.baidu.com/view/17904.htm?fromId=968563</a:t>
            </a:r>
          </a:p>
          <a:p>
            <a:endParaRPr lang="en-US" altLang="zh-CN" dirty="0" smtClean="0"/>
          </a:p>
          <a:p>
            <a:r>
              <a:rPr lang="en-US" altLang="zh-CN" dirty="0" smtClean="0"/>
              <a:t>1</a:t>
            </a:r>
            <a:r>
              <a:rPr lang="zh-CN" altLang="en-US" dirty="0" smtClean="0"/>
              <a:t>．</a:t>
            </a:r>
            <a:r>
              <a:rPr lang="zh-CN" altLang="en-US" u="sng" dirty="0" smtClean="0">
                <a:hlinkClick r:id="rId3"/>
              </a:rPr>
              <a:t>集成电路</a:t>
            </a:r>
            <a:r>
              <a:rPr lang="zh-CN" altLang="en-US" u="sng" dirty="0" smtClean="0">
                <a:hlinkClick r:id="rId4"/>
              </a:rPr>
              <a:t>芯片</a:t>
            </a:r>
            <a:r>
              <a:rPr lang="zh-CN" altLang="en-US" dirty="0" smtClean="0"/>
              <a:t>上所集成的电路的数目，每隔</a:t>
            </a:r>
            <a:r>
              <a:rPr lang="en-US" altLang="zh-CN" dirty="0" smtClean="0"/>
              <a:t>18</a:t>
            </a:r>
            <a:r>
              <a:rPr lang="zh-CN" altLang="en-US" dirty="0" smtClean="0"/>
              <a:t>个月就翻一番。</a:t>
            </a:r>
          </a:p>
          <a:p>
            <a:r>
              <a:rPr lang="en-US" altLang="zh-CN" dirty="0" smtClean="0"/>
              <a:t>2</a:t>
            </a:r>
            <a:r>
              <a:rPr lang="zh-CN" altLang="en-US" dirty="0" smtClean="0"/>
              <a:t>．</a:t>
            </a:r>
            <a:r>
              <a:rPr lang="zh-CN" altLang="en-US" u="sng" dirty="0" smtClean="0">
                <a:hlinkClick r:id="rId5"/>
              </a:rPr>
              <a:t>微处理器</a:t>
            </a:r>
            <a:r>
              <a:rPr lang="zh-CN" altLang="en-US" dirty="0" smtClean="0"/>
              <a:t>的性能每隔</a:t>
            </a:r>
            <a:r>
              <a:rPr lang="en-US" altLang="zh-CN" dirty="0" smtClean="0"/>
              <a:t>18</a:t>
            </a:r>
            <a:r>
              <a:rPr lang="zh-CN" altLang="en-US" dirty="0" smtClean="0"/>
              <a:t>个月提高一倍，或价格下降一半。</a:t>
            </a:r>
          </a:p>
          <a:p>
            <a:r>
              <a:rPr lang="en-US" altLang="zh-CN" dirty="0" smtClean="0"/>
              <a:t>3</a:t>
            </a:r>
            <a:r>
              <a:rPr lang="zh-CN" altLang="en-US" dirty="0" smtClean="0"/>
              <a:t>．用一个美元所能买到的</a:t>
            </a:r>
            <a:r>
              <a:rPr lang="zh-CN" altLang="en-US" u="sng" dirty="0" smtClean="0">
                <a:hlinkClick r:id="rId6"/>
              </a:rPr>
              <a:t>电脑</a:t>
            </a:r>
            <a:r>
              <a:rPr lang="zh-CN" altLang="en-US" dirty="0" smtClean="0"/>
              <a:t>性能，每隔</a:t>
            </a:r>
            <a:r>
              <a:rPr lang="en-US" altLang="zh-CN" dirty="0" smtClean="0"/>
              <a:t>18</a:t>
            </a:r>
            <a:r>
              <a:rPr lang="zh-CN" altLang="en-US" dirty="0" smtClean="0"/>
              <a:t>个月翻两番。</a:t>
            </a:r>
            <a:endParaRPr lang="en-US" altLang="zh-CN" dirty="0" smtClean="0"/>
          </a:p>
          <a:p>
            <a:endParaRPr lang="en-US" altLang="zh-CN" dirty="0" smtClean="0"/>
          </a:p>
          <a:p>
            <a:r>
              <a:rPr lang="en-US" altLang="zh-CN" dirty="0" smtClean="0"/>
              <a:t>Co-founder of Intel</a:t>
            </a:r>
            <a:endParaRPr lang="zh-CN" altLang="en-US" dirty="0" smtClean="0"/>
          </a:p>
          <a:p>
            <a:endParaRPr lang="zh-CN" altLang="en-US" dirty="0" smtClean="0"/>
          </a:p>
        </p:txBody>
      </p:sp>
      <p:sp>
        <p:nvSpPr>
          <p:cNvPr id="75780" name="灯片编号占位符 3"/>
          <p:cNvSpPr>
            <a:spLocks noGrp="1" noChangeArrowheads="1"/>
          </p:cNvSpPr>
          <p:nvPr>
            <p:ph type="sldNum" sz="quarter" idx="5"/>
          </p:nvPr>
        </p:nvSpPr>
        <p:spPr>
          <a:noFill/>
          <a:ln>
            <a:headEnd/>
            <a:tailEnd/>
          </a:ln>
        </p:spPr>
        <p:txBody>
          <a:bodyPr/>
          <a:lstStyle/>
          <a:p>
            <a:pPr defTabSz="913550"/>
            <a:fld id="{FF17D0D1-350C-4F36-A1AF-3F6BA5790C1D}" type="slidenum">
              <a:rPr lang="zh-CN" altLang="en-US"/>
              <a:pPr defTabSz="913550"/>
              <a:t>50</a:t>
            </a:fld>
            <a:endParaRPr lang="zh-CN" altLang="en-US" dirty="0"/>
          </a:p>
        </p:txBody>
      </p:sp>
    </p:spTree>
    <p:extLst>
      <p:ext uri="{BB962C8B-B14F-4D97-AF65-F5344CB8AC3E}">
        <p14:creationId xmlns:p14="http://schemas.microsoft.com/office/powerpoint/2010/main" val="19752789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ChangeArrowheads="1" noTextEdit="1"/>
          </p:cNvSpPr>
          <p:nvPr>
            <p:ph type="sldImg" idx="4294967295"/>
          </p:nvPr>
        </p:nvSpPr>
        <p:spPr>
          <a:ln/>
        </p:spPr>
      </p:sp>
      <p:sp>
        <p:nvSpPr>
          <p:cNvPr id="84995" name="备注占位符 2"/>
          <p:cNvSpPr>
            <a:spLocks noGrp="1" noChangeArrowheads="1"/>
          </p:cNvSpPr>
          <p:nvPr>
            <p:ph type="body" idx="4294967295"/>
          </p:nvPr>
        </p:nvSpPr>
        <p:spPr>
          <a:noFill/>
          <a:ln/>
        </p:spPr>
        <p:txBody>
          <a:bodyPr>
            <a:prstTxWarp prst="textNoShape">
              <a:avLst/>
            </a:prstTxWarp>
          </a:bodyPr>
          <a:lstStyle/>
          <a:p>
            <a:r>
              <a:rPr lang="en-US" altLang="zh-CN" dirty="0" smtClean="0"/>
              <a:t>03/04-Lecture 1 </a:t>
            </a:r>
            <a:endParaRPr lang="zh-CN" altLang="en-US" dirty="0" smtClean="0"/>
          </a:p>
        </p:txBody>
      </p:sp>
      <p:sp>
        <p:nvSpPr>
          <p:cNvPr id="84996" name="日期占位符 3"/>
          <p:cNvSpPr>
            <a:spLocks noGrp="1" noChangeArrowheads="1"/>
          </p:cNvSpPr>
          <p:nvPr>
            <p:ph type="dt" sz="quarter" idx="1"/>
          </p:nvPr>
        </p:nvSpPr>
        <p:spPr>
          <a:noFill/>
          <a:ln>
            <a:headEnd/>
            <a:tailEnd/>
          </a:ln>
        </p:spPr>
        <p:txBody>
          <a:bodyPr>
            <a:prstTxWarp prst="textNoShape">
              <a:avLst/>
            </a:prstTxWarp>
          </a:bodyPr>
          <a:lstStyle/>
          <a:p>
            <a:pPr defTabSz="913550"/>
            <a:fld id="{D32BCB8C-C72C-4880-826D-945D7AC17485}" type="datetime1">
              <a:rPr lang="zh-CN" altLang="en-US" smtClean="0"/>
              <a:pPr defTabSz="913550"/>
              <a:t>2020/2/25</a:t>
            </a:fld>
            <a:endParaRPr lang="zh-CN" altLang="en-US" dirty="0" smtClean="0"/>
          </a:p>
        </p:txBody>
      </p:sp>
      <p:sp>
        <p:nvSpPr>
          <p:cNvPr id="84997" name="页脚占位符 4"/>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
        <p:nvSpPr>
          <p:cNvPr id="84998" name="灯片编号占位符 5"/>
          <p:cNvSpPr>
            <a:spLocks noGrp="1" noChangeArrowheads="1"/>
          </p:cNvSpPr>
          <p:nvPr>
            <p:ph type="sldNum" sz="quarter" idx="5"/>
          </p:nvPr>
        </p:nvSpPr>
        <p:spPr>
          <a:noFill/>
          <a:ln>
            <a:headEnd/>
            <a:tailEnd/>
          </a:ln>
        </p:spPr>
        <p:txBody>
          <a:bodyPr/>
          <a:lstStyle/>
          <a:p>
            <a:pPr defTabSz="913550"/>
            <a:fld id="{9EBFFDEA-AFFB-42BC-8AC1-B67E4DF6CCC0}" type="slidenum">
              <a:rPr lang="zh-CN" altLang="en-US"/>
              <a:pPr defTabSz="913550"/>
              <a:t>51</a:t>
            </a:fld>
            <a:endParaRPr lang="zh-CN" altLang="en-US" dirty="0"/>
          </a:p>
        </p:txBody>
      </p:sp>
    </p:spTree>
    <p:extLst>
      <p:ext uri="{BB962C8B-B14F-4D97-AF65-F5344CB8AC3E}">
        <p14:creationId xmlns:p14="http://schemas.microsoft.com/office/powerpoint/2010/main" val="26116927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body" idx="4294967295"/>
          </p:nvPr>
        </p:nvSpPr>
        <p:spPr>
          <a:xfrm>
            <a:off x="506557" y="4277210"/>
            <a:ext cx="5802803" cy="4055137"/>
          </a:xfrm>
          <a:noFill/>
          <a:ln/>
        </p:spPr>
        <p:txBody>
          <a:bodyPr lIns="89000" tIns="43720" rIns="89000" bIns="43720">
            <a:prstTxWarp prst="textNoShape">
              <a:avLst/>
            </a:prstTxWarp>
          </a:bodyPr>
          <a:lstStyle/>
          <a:p>
            <a:endParaRPr lang="en-US" altLang="zh-CN" dirty="0" smtClean="0"/>
          </a:p>
        </p:txBody>
      </p:sp>
      <p:sp>
        <p:nvSpPr>
          <p:cNvPr id="77827" name="Rectangle 3"/>
          <p:cNvSpPr>
            <a:spLocks noGrp="1" noRot="1" noChangeAspect="1" noChangeArrowheads="1" noTextEdit="1"/>
          </p:cNvSpPr>
          <p:nvPr>
            <p:ph type="sldImg" idx="4294967295"/>
          </p:nvPr>
        </p:nvSpPr>
        <p:spPr>
          <a:xfrm>
            <a:off x="1130300" y="577850"/>
            <a:ext cx="4486275" cy="3365500"/>
          </a:xfrm>
          <a:ln/>
        </p:spPr>
      </p:sp>
    </p:spTree>
    <p:extLst>
      <p:ext uri="{BB962C8B-B14F-4D97-AF65-F5344CB8AC3E}">
        <p14:creationId xmlns:p14="http://schemas.microsoft.com/office/powerpoint/2010/main" val="4565896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ChangeArrowheads="1" noTextEdit="1"/>
          </p:cNvSpPr>
          <p:nvPr>
            <p:ph type="sldImg" idx="4294967295"/>
          </p:nvPr>
        </p:nvSpPr>
        <p:spPr>
          <a:ln/>
        </p:spPr>
      </p:sp>
      <p:sp>
        <p:nvSpPr>
          <p:cNvPr id="84995" name="备注占位符 2"/>
          <p:cNvSpPr>
            <a:spLocks noGrp="1" noChangeArrowheads="1"/>
          </p:cNvSpPr>
          <p:nvPr>
            <p:ph type="body" idx="4294967295"/>
          </p:nvPr>
        </p:nvSpPr>
        <p:spPr>
          <a:noFill/>
          <a:ln/>
        </p:spPr>
        <p:txBody>
          <a:bodyPr>
            <a:prstTxWarp prst="textNoShape">
              <a:avLst/>
            </a:prstTxWarp>
          </a:bodyPr>
          <a:lstStyle/>
          <a:p>
            <a:r>
              <a:rPr lang="en-US" altLang="zh-CN" dirty="0" smtClean="0"/>
              <a:t>03/04-Lecture 1 </a:t>
            </a:r>
            <a:endParaRPr lang="zh-CN" altLang="en-US" dirty="0" smtClean="0"/>
          </a:p>
        </p:txBody>
      </p:sp>
      <p:sp>
        <p:nvSpPr>
          <p:cNvPr id="84996" name="日期占位符 3"/>
          <p:cNvSpPr>
            <a:spLocks noGrp="1" noChangeArrowheads="1"/>
          </p:cNvSpPr>
          <p:nvPr>
            <p:ph type="dt" sz="quarter" idx="1"/>
          </p:nvPr>
        </p:nvSpPr>
        <p:spPr>
          <a:noFill/>
          <a:ln>
            <a:headEnd/>
            <a:tailEnd/>
          </a:ln>
        </p:spPr>
        <p:txBody>
          <a:bodyPr>
            <a:prstTxWarp prst="textNoShape">
              <a:avLst/>
            </a:prstTxWarp>
          </a:bodyPr>
          <a:lstStyle/>
          <a:p>
            <a:pPr defTabSz="913550"/>
            <a:fld id="{D32BCB8C-C72C-4880-826D-945D7AC17485}" type="datetime1">
              <a:rPr lang="zh-CN" altLang="en-US" smtClean="0"/>
              <a:pPr defTabSz="913550"/>
              <a:t>2020/2/25</a:t>
            </a:fld>
            <a:endParaRPr lang="zh-CN" altLang="en-US" dirty="0" smtClean="0"/>
          </a:p>
        </p:txBody>
      </p:sp>
      <p:sp>
        <p:nvSpPr>
          <p:cNvPr id="84997" name="页脚占位符 4"/>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
        <p:nvSpPr>
          <p:cNvPr id="84998" name="灯片编号占位符 5"/>
          <p:cNvSpPr>
            <a:spLocks noGrp="1" noChangeArrowheads="1"/>
          </p:cNvSpPr>
          <p:nvPr>
            <p:ph type="sldNum" sz="quarter" idx="5"/>
          </p:nvPr>
        </p:nvSpPr>
        <p:spPr>
          <a:noFill/>
          <a:ln>
            <a:headEnd/>
            <a:tailEnd/>
          </a:ln>
        </p:spPr>
        <p:txBody>
          <a:bodyPr/>
          <a:lstStyle/>
          <a:p>
            <a:pPr defTabSz="913550"/>
            <a:fld id="{9EBFFDEA-AFFB-42BC-8AC1-B67E4DF6CCC0}" type="slidenum">
              <a:rPr lang="zh-CN" altLang="en-US"/>
              <a:pPr defTabSz="913550"/>
              <a:t>53</a:t>
            </a:fld>
            <a:endParaRPr lang="zh-CN" altLang="en-US" dirty="0"/>
          </a:p>
        </p:txBody>
      </p:sp>
    </p:spTree>
    <p:extLst>
      <p:ext uri="{BB962C8B-B14F-4D97-AF65-F5344CB8AC3E}">
        <p14:creationId xmlns:p14="http://schemas.microsoft.com/office/powerpoint/2010/main" val="18655317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ChangeArrowheads="1" noTextEdit="1"/>
          </p:cNvSpPr>
          <p:nvPr>
            <p:ph type="sldImg" idx="4294967295"/>
          </p:nvPr>
        </p:nvSpPr>
        <p:spPr>
          <a:ln/>
        </p:spPr>
      </p:sp>
      <p:sp>
        <p:nvSpPr>
          <p:cNvPr id="79875" name="Notes Placeholder 2"/>
          <p:cNvSpPr>
            <a:spLocks noGrp="1" noChangeArrowheads="1"/>
          </p:cNvSpPr>
          <p:nvPr>
            <p:ph type="body" idx="4294967295"/>
          </p:nvPr>
        </p:nvSpPr>
        <p:spPr>
          <a:noFill/>
          <a:ln/>
        </p:spPr>
        <p:txBody>
          <a:bodyPr>
            <a:prstTxWarp prst="textNoShape">
              <a:avLst/>
            </a:prstTxWarp>
          </a:bodyPr>
          <a:lstStyle/>
          <a:p>
            <a:r>
              <a:rPr lang="en-US" altLang="zh-CN" dirty="0" smtClean="0"/>
              <a:t>Capability computing vs. capacity computing</a:t>
            </a:r>
          </a:p>
        </p:txBody>
      </p:sp>
      <p:sp>
        <p:nvSpPr>
          <p:cNvPr id="79876" name="Slide Number Placeholder 3"/>
          <p:cNvSpPr>
            <a:spLocks noGrp="1" noChangeArrowheads="1"/>
          </p:cNvSpPr>
          <p:nvPr>
            <p:ph type="sldNum" sz="quarter" idx="5"/>
          </p:nvPr>
        </p:nvSpPr>
        <p:spPr>
          <a:noFill/>
          <a:ln>
            <a:headEnd/>
            <a:tailEnd/>
          </a:ln>
        </p:spPr>
        <p:txBody>
          <a:bodyPr/>
          <a:lstStyle/>
          <a:p>
            <a:pPr defTabSz="913550"/>
            <a:fld id="{EC9411CE-47FE-41B7-B15D-9E36F27B583B}" type="slidenum">
              <a:rPr lang="en-US" altLang="zh-CN"/>
              <a:pPr defTabSz="913550"/>
              <a:t>54</a:t>
            </a:fld>
            <a:endParaRPr lang="en-US" altLang="zh-CN" dirty="0"/>
          </a:p>
        </p:txBody>
      </p:sp>
    </p:spTree>
    <p:extLst>
      <p:ext uri="{BB962C8B-B14F-4D97-AF65-F5344CB8AC3E}">
        <p14:creationId xmlns:p14="http://schemas.microsoft.com/office/powerpoint/2010/main" val="6518749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ChangeArrowheads="1" noTextEdit="1"/>
          </p:cNvSpPr>
          <p:nvPr>
            <p:ph type="sldImg" idx="4294967295"/>
          </p:nvPr>
        </p:nvSpPr>
        <p:spPr>
          <a:ln/>
        </p:spPr>
      </p:sp>
      <p:sp>
        <p:nvSpPr>
          <p:cNvPr id="81923" name="备注占位符 2"/>
          <p:cNvSpPr>
            <a:spLocks noGrp="1" noChangeArrowheads="1"/>
          </p:cNvSpPr>
          <p:nvPr>
            <p:ph type="body" idx="4294967295"/>
          </p:nvPr>
        </p:nvSpPr>
        <p:spPr>
          <a:noFill/>
          <a:ln/>
        </p:spPr>
        <p:txBody>
          <a:bodyPr>
            <a:prstTxWarp prst="textNoShape">
              <a:avLst/>
            </a:prstTxWarp>
          </a:bodyPr>
          <a:lstStyle/>
          <a:p>
            <a:endParaRPr lang="zh-CN" altLang="en-US" dirty="0" smtClean="0"/>
          </a:p>
        </p:txBody>
      </p:sp>
      <p:sp>
        <p:nvSpPr>
          <p:cNvPr id="81924" name="日期占位符 3"/>
          <p:cNvSpPr>
            <a:spLocks noGrp="1" noChangeArrowheads="1"/>
          </p:cNvSpPr>
          <p:nvPr>
            <p:ph type="dt" sz="quarter" idx="1"/>
          </p:nvPr>
        </p:nvSpPr>
        <p:spPr>
          <a:noFill/>
          <a:ln>
            <a:headEnd/>
            <a:tailEnd/>
          </a:ln>
        </p:spPr>
        <p:txBody>
          <a:bodyPr>
            <a:prstTxWarp prst="textNoShape">
              <a:avLst/>
            </a:prstTxWarp>
          </a:bodyPr>
          <a:lstStyle/>
          <a:p>
            <a:pPr defTabSz="913550"/>
            <a:fld id="{03A8D833-53FF-43E7-BD85-3C25B5201095}" type="datetime1">
              <a:rPr lang="zh-CN" altLang="en-US" smtClean="0"/>
              <a:pPr defTabSz="913550"/>
              <a:t>2020/2/25</a:t>
            </a:fld>
            <a:endParaRPr lang="zh-CN" altLang="en-US" dirty="0" smtClean="0"/>
          </a:p>
        </p:txBody>
      </p:sp>
      <p:sp>
        <p:nvSpPr>
          <p:cNvPr id="81925" name="页脚占位符 4"/>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
        <p:nvSpPr>
          <p:cNvPr id="81926" name="灯片编号占位符 5"/>
          <p:cNvSpPr>
            <a:spLocks noGrp="1" noChangeArrowheads="1"/>
          </p:cNvSpPr>
          <p:nvPr>
            <p:ph type="sldNum" sz="quarter" idx="5"/>
          </p:nvPr>
        </p:nvSpPr>
        <p:spPr>
          <a:noFill/>
          <a:ln>
            <a:headEnd/>
            <a:tailEnd/>
          </a:ln>
        </p:spPr>
        <p:txBody>
          <a:bodyPr/>
          <a:lstStyle/>
          <a:p>
            <a:pPr defTabSz="913550"/>
            <a:fld id="{9CE3725A-147A-44FA-9215-10A3AA70F34C}" type="slidenum">
              <a:rPr lang="zh-CN" altLang="en-US"/>
              <a:pPr defTabSz="913550"/>
              <a:t>55</a:t>
            </a:fld>
            <a:endParaRPr lang="zh-CN" altLang="en-US" dirty="0"/>
          </a:p>
        </p:txBody>
      </p:sp>
    </p:spTree>
    <p:extLst>
      <p:ext uri="{BB962C8B-B14F-4D97-AF65-F5344CB8AC3E}">
        <p14:creationId xmlns:p14="http://schemas.microsoft.com/office/powerpoint/2010/main" val="29111205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88695-62D5-49EB-B718-1E634CFAFDB1}" type="slidenum">
              <a:rPr lang="zh-CN" altLang="en-US" smtClean="0"/>
              <a:pPr/>
              <a:t>56</a:t>
            </a:fld>
            <a:endParaRPr lang="zh-CN" altLang="en-US"/>
          </a:p>
        </p:txBody>
      </p:sp>
    </p:spTree>
    <p:extLst>
      <p:ext uri="{BB962C8B-B14F-4D97-AF65-F5344CB8AC3E}">
        <p14:creationId xmlns:p14="http://schemas.microsoft.com/office/powerpoint/2010/main" val="1620615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idx="4294967295"/>
          </p:nvPr>
        </p:nvSpPr>
        <p:spPr>
          <a:ln/>
        </p:spPr>
      </p:sp>
      <p:sp>
        <p:nvSpPr>
          <p:cNvPr id="13315" name="Rectangle 3"/>
          <p:cNvSpPr>
            <a:spLocks noGrp="1" noChangeArrowheads="1"/>
          </p:cNvSpPr>
          <p:nvPr>
            <p:ph type="body" idx="4294967295"/>
          </p:nvPr>
        </p:nvSpPr>
        <p:spPr/>
        <p:txBody>
          <a:bodyPr>
            <a:prstTxWarp prst="textNoShape">
              <a:avLst/>
            </a:prstTxWarp>
          </a:bodyPr>
          <a:lstStyle/>
          <a:p>
            <a:endParaRPr lang="en-US" altLang="zh-CN" smtClean="0"/>
          </a:p>
        </p:txBody>
      </p:sp>
    </p:spTree>
    <p:extLst>
      <p:ext uri="{BB962C8B-B14F-4D97-AF65-F5344CB8AC3E}">
        <p14:creationId xmlns:p14="http://schemas.microsoft.com/office/powerpoint/2010/main" val="38897445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ChangeArrowheads="1" noTextEdit="1"/>
          </p:cNvSpPr>
          <p:nvPr>
            <p:ph type="sldImg" idx="4294967295"/>
          </p:nvPr>
        </p:nvSpPr>
        <p:spPr>
          <a:ln/>
        </p:spPr>
      </p:sp>
      <p:sp>
        <p:nvSpPr>
          <p:cNvPr id="84995" name="备注占位符 2"/>
          <p:cNvSpPr>
            <a:spLocks noGrp="1" noChangeArrowheads="1"/>
          </p:cNvSpPr>
          <p:nvPr>
            <p:ph type="body" idx="4294967295"/>
          </p:nvPr>
        </p:nvSpPr>
        <p:spPr>
          <a:noFill/>
          <a:ln/>
        </p:spPr>
        <p:txBody>
          <a:bodyPr>
            <a:prstTxWarp prst="textNoShape">
              <a:avLst/>
            </a:prstTxWarp>
          </a:bodyPr>
          <a:lstStyle/>
          <a:p>
            <a:r>
              <a:rPr lang="en-US" altLang="zh-CN" dirty="0" smtClean="0"/>
              <a:t>03/04-Lecture 1 </a:t>
            </a:r>
            <a:endParaRPr lang="zh-CN" altLang="en-US" dirty="0" smtClean="0"/>
          </a:p>
        </p:txBody>
      </p:sp>
      <p:sp>
        <p:nvSpPr>
          <p:cNvPr id="84996" name="日期占位符 3"/>
          <p:cNvSpPr>
            <a:spLocks noGrp="1" noChangeArrowheads="1"/>
          </p:cNvSpPr>
          <p:nvPr>
            <p:ph type="dt" sz="quarter" idx="1"/>
          </p:nvPr>
        </p:nvSpPr>
        <p:spPr>
          <a:noFill/>
          <a:ln>
            <a:headEnd/>
            <a:tailEnd/>
          </a:ln>
        </p:spPr>
        <p:txBody>
          <a:bodyPr>
            <a:prstTxWarp prst="textNoShape">
              <a:avLst/>
            </a:prstTxWarp>
          </a:bodyPr>
          <a:lstStyle/>
          <a:p>
            <a:pPr defTabSz="913550"/>
            <a:fld id="{D32BCB8C-C72C-4880-826D-945D7AC17485}" type="datetime1">
              <a:rPr lang="zh-CN" altLang="en-US" smtClean="0"/>
              <a:pPr defTabSz="913550"/>
              <a:t>2020/2/25</a:t>
            </a:fld>
            <a:endParaRPr lang="zh-CN" altLang="en-US" dirty="0" smtClean="0"/>
          </a:p>
        </p:txBody>
      </p:sp>
      <p:sp>
        <p:nvSpPr>
          <p:cNvPr id="84997" name="页脚占位符 4"/>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
        <p:nvSpPr>
          <p:cNvPr id="84998" name="灯片编号占位符 5"/>
          <p:cNvSpPr>
            <a:spLocks noGrp="1" noChangeArrowheads="1"/>
          </p:cNvSpPr>
          <p:nvPr>
            <p:ph type="sldNum" sz="quarter" idx="5"/>
          </p:nvPr>
        </p:nvSpPr>
        <p:spPr>
          <a:noFill/>
          <a:ln>
            <a:headEnd/>
            <a:tailEnd/>
          </a:ln>
        </p:spPr>
        <p:txBody>
          <a:bodyPr/>
          <a:lstStyle/>
          <a:p>
            <a:pPr defTabSz="913550"/>
            <a:fld id="{9EBFFDEA-AFFB-42BC-8AC1-B67E4DF6CCC0}" type="slidenum">
              <a:rPr lang="zh-CN" altLang="en-US"/>
              <a:pPr defTabSz="913550"/>
              <a:t>57</a:t>
            </a:fld>
            <a:endParaRPr lang="zh-CN" altLang="en-US" dirty="0"/>
          </a:p>
        </p:txBody>
      </p:sp>
    </p:spTree>
    <p:extLst>
      <p:ext uri="{BB962C8B-B14F-4D97-AF65-F5344CB8AC3E}">
        <p14:creationId xmlns:p14="http://schemas.microsoft.com/office/powerpoint/2010/main" val="21320916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ChangeArrowheads="1" noTextEdit="1"/>
          </p:cNvSpPr>
          <p:nvPr>
            <p:ph type="sldImg" idx="4294967295"/>
          </p:nvPr>
        </p:nvSpPr>
        <p:spPr>
          <a:ln/>
        </p:spPr>
      </p:sp>
      <p:sp>
        <p:nvSpPr>
          <p:cNvPr id="84995" name="备注占位符 2"/>
          <p:cNvSpPr>
            <a:spLocks noGrp="1" noChangeArrowheads="1"/>
          </p:cNvSpPr>
          <p:nvPr>
            <p:ph type="body" idx="4294967295"/>
          </p:nvPr>
        </p:nvSpPr>
        <p:spPr>
          <a:noFill/>
          <a:ln/>
        </p:spPr>
        <p:txBody>
          <a:bodyPr>
            <a:prstTxWarp prst="textNoShape">
              <a:avLst/>
            </a:prstTxWarp>
          </a:bodyPr>
          <a:lstStyle/>
          <a:p>
            <a:r>
              <a:rPr lang="en-US" altLang="zh-CN" dirty="0" smtClean="0"/>
              <a:t>03/04-Lecture 1 </a:t>
            </a:r>
            <a:endParaRPr lang="zh-CN" altLang="en-US" dirty="0" smtClean="0"/>
          </a:p>
        </p:txBody>
      </p:sp>
      <p:sp>
        <p:nvSpPr>
          <p:cNvPr id="84996" name="日期占位符 3"/>
          <p:cNvSpPr>
            <a:spLocks noGrp="1" noChangeArrowheads="1"/>
          </p:cNvSpPr>
          <p:nvPr>
            <p:ph type="dt" sz="quarter" idx="1"/>
          </p:nvPr>
        </p:nvSpPr>
        <p:spPr>
          <a:noFill/>
          <a:ln>
            <a:headEnd/>
            <a:tailEnd/>
          </a:ln>
        </p:spPr>
        <p:txBody>
          <a:bodyPr>
            <a:prstTxWarp prst="textNoShape">
              <a:avLst/>
            </a:prstTxWarp>
          </a:bodyPr>
          <a:lstStyle/>
          <a:p>
            <a:pPr defTabSz="913550"/>
            <a:fld id="{D32BCB8C-C72C-4880-826D-945D7AC17485}" type="datetime1">
              <a:rPr lang="zh-CN" altLang="en-US" smtClean="0"/>
              <a:pPr defTabSz="913550"/>
              <a:t>2020/2/25</a:t>
            </a:fld>
            <a:endParaRPr lang="zh-CN" altLang="en-US" dirty="0" smtClean="0"/>
          </a:p>
        </p:txBody>
      </p:sp>
      <p:sp>
        <p:nvSpPr>
          <p:cNvPr id="84997" name="页脚占位符 4"/>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
        <p:nvSpPr>
          <p:cNvPr id="84998" name="灯片编号占位符 5"/>
          <p:cNvSpPr>
            <a:spLocks noGrp="1" noChangeArrowheads="1"/>
          </p:cNvSpPr>
          <p:nvPr>
            <p:ph type="sldNum" sz="quarter" idx="5"/>
          </p:nvPr>
        </p:nvSpPr>
        <p:spPr>
          <a:noFill/>
          <a:ln>
            <a:headEnd/>
            <a:tailEnd/>
          </a:ln>
        </p:spPr>
        <p:txBody>
          <a:bodyPr/>
          <a:lstStyle/>
          <a:p>
            <a:pPr defTabSz="913550"/>
            <a:fld id="{9EBFFDEA-AFFB-42BC-8AC1-B67E4DF6CCC0}" type="slidenum">
              <a:rPr lang="zh-CN" altLang="en-US"/>
              <a:pPr defTabSz="913550"/>
              <a:t>58</a:t>
            </a:fld>
            <a:endParaRPr lang="zh-CN" altLang="en-US" dirty="0"/>
          </a:p>
        </p:txBody>
      </p:sp>
    </p:spTree>
    <p:extLst>
      <p:ext uri="{BB962C8B-B14F-4D97-AF65-F5344CB8AC3E}">
        <p14:creationId xmlns:p14="http://schemas.microsoft.com/office/powerpoint/2010/main" val="8632721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ChangeArrowheads="1" noTextEdit="1"/>
          </p:cNvSpPr>
          <p:nvPr>
            <p:ph type="sldImg" idx="4294967295"/>
          </p:nvPr>
        </p:nvSpPr>
        <p:spPr>
          <a:ln/>
        </p:spPr>
      </p:sp>
      <p:sp>
        <p:nvSpPr>
          <p:cNvPr id="84995" name="备注占位符 2"/>
          <p:cNvSpPr>
            <a:spLocks noGrp="1" noChangeArrowheads="1"/>
          </p:cNvSpPr>
          <p:nvPr>
            <p:ph type="body" idx="4294967295"/>
          </p:nvPr>
        </p:nvSpPr>
        <p:spPr>
          <a:noFill/>
          <a:ln/>
        </p:spPr>
        <p:txBody>
          <a:bodyPr>
            <a:prstTxWarp prst="textNoShape">
              <a:avLst/>
            </a:prstTxWarp>
          </a:bodyPr>
          <a:lstStyle/>
          <a:p>
            <a:r>
              <a:rPr lang="en-US" altLang="zh-CN" dirty="0" smtClean="0"/>
              <a:t>03/04-Lecture 1 </a:t>
            </a:r>
            <a:endParaRPr lang="zh-CN" altLang="en-US" dirty="0" smtClean="0"/>
          </a:p>
        </p:txBody>
      </p:sp>
      <p:sp>
        <p:nvSpPr>
          <p:cNvPr id="84996" name="日期占位符 3"/>
          <p:cNvSpPr>
            <a:spLocks noGrp="1" noChangeArrowheads="1"/>
          </p:cNvSpPr>
          <p:nvPr>
            <p:ph type="dt" sz="quarter" idx="1"/>
          </p:nvPr>
        </p:nvSpPr>
        <p:spPr>
          <a:noFill/>
          <a:ln>
            <a:headEnd/>
            <a:tailEnd/>
          </a:ln>
        </p:spPr>
        <p:txBody>
          <a:bodyPr>
            <a:prstTxWarp prst="textNoShape">
              <a:avLst/>
            </a:prstTxWarp>
          </a:bodyPr>
          <a:lstStyle/>
          <a:p>
            <a:pPr defTabSz="913550"/>
            <a:fld id="{D32BCB8C-C72C-4880-826D-945D7AC17485}" type="datetime1">
              <a:rPr lang="zh-CN" altLang="en-US" smtClean="0"/>
              <a:pPr defTabSz="913550"/>
              <a:t>2020/2/25</a:t>
            </a:fld>
            <a:endParaRPr lang="zh-CN" altLang="en-US" dirty="0" smtClean="0"/>
          </a:p>
        </p:txBody>
      </p:sp>
      <p:sp>
        <p:nvSpPr>
          <p:cNvPr id="84997" name="页脚占位符 4"/>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
        <p:nvSpPr>
          <p:cNvPr id="84998" name="灯片编号占位符 5"/>
          <p:cNvSpPr>
            <a:spLocks noGrp="1" noChangeArrowheads="1"/>
          </p:cNvSpPr>
          <p:nvPr>
            <p:ph type="sldNum" sz="quarter" idx="5"/>
          </p:nvPr>
        </p:nvSpPr>
        <p:spPr>
          <a:noFill/>
          <a:ln>
            <a:headEnd/>
            <a:tailEnd/>
          </a:ln>
        </p:spPr>
        <p:txBody>
          <a:bodyPr/>
          <a:lstStyle/>
          <a:p>
            <a:pPr defTabSz="913550"/>
            <a:fld id="{9EBFFDEA-AFFB-42BC-8AC1-B67E4DF6CCC0}" type="slidenum">
              <a:rPr lang="zh-CN" altLang="en-US"/>
              <a:pPr defTabSz="913550"/>
              <a:t>59</a:t>
            </a:fld>
            <a:endParaRPr lang="zh-CN" altLang="en-US" dirty="0"/>
          </a:p>
        </p:txBody>
      </p:sp>
    </p:spTree>
    <p:extLst>
      <p:ext uri="{BB962C8B-B14F-4D97-AF65-F5344CB8AC3E}">
        <p14:creationId xmlns:p14="http://schemas.microsoft.com/office/powerpoint/2010/main" val="25771098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3"/>
          <p:cNvSpPr>
            <a:spLocks noGrp="1" noChangeArrowheads="1"/>
          </p:cNvSpPr>
          <p:nvPr>
            <p:ph type="dt" sz="quarter" idx="1"/>
          </p:nvPr>
        </p:nvSpPr>
        <p:spPr>
          <a:noFill/>
          <a:ln>
            <a:headEnd/>
            <a:tailEnd/>
          </a:ln>
        </p:spPr>
        <p:txBody>
          <a:bodyPr>
            <a:prstTxWarp prst="textNoShape">
              <a:avLst/>
            </a:prstTxWarp>
          </a:bodyPr>
          <a:lstStyle/>
          <a:p>
            <a:pPr defTabSz="913550"/>
            <a:fld id="{361B3420-D3B4-4FEF-91A5-AFE43883FE33}" type="datetime1">
              <a:rPr lang="zh-CN" altLang="en-US" smtClean="0"/>
              <a:pPr defTabSz="913550"/>
              <a:t>2020/2/25</a:t>
            </a:fld>
            <a:endParaRPr lang="zh-CN" altLang="en-US" dirty="0" smtClean="0"/>
          </a:p>
        </p:txBody>
      </p:sp>
      <p:sp>
        <p:nvSpPr>
          <p:cNvPr id="93187" name="Rectangle 6"/>
          <p:cNvSpPr>
            <a:spLocks noGrp="1" noChangeArrowheads="1"/>
          </p:cNvSpPr>
          <p:nvPr>
            <p:ph type="ftr" sz="quarter" idx="4"/>
          </p:nvPr>
        </p:nvSpPr>
        <p:spPr>
          <a:noFill/>
          <a:ln>
            <a:headEnd/>
            <a:tailEnd/>
          </a:ln>
        </p:spPr>
        <p:txBody>
          <a:bodyPr>
            <a:prstTxWarp prst="textNoShape">
              <a:avLst/>
            </a:prstTxWarp>
          </a:bodyPr>
          <a:lstStyle/>
          <a:p>
            <a:pPr defTabSz="913550"/>
            <a:r>
              <a:rPr lang="en-US" altLang="zh-CN" dirty="0" smtClean="0"/>
              <a:t>Chapter 2 — Instructions: Language of the Computer</a:t>
            </a:r>
          </a:p>
        </p:txBody>
      </p:sp>
      <p:sp>
        <p:nvSpPr>
          <p:cNvPr id="93188" name="Rectangle 7"/>
          <p:cNvSpPr>
            <a:spLocks noGrp="1" noChangeArrowheads="1"/>
          </p:cNvSpPr>
          <p:nvPr>
            <p:ph type="sldNum" sz="quarter" idx="5"/>
          </p:nvPr>
        </p:nvSpPr>
        <p:spPr>
          <a:noFill/>
          <a:ln>
            <a:headEnd/>
            <a:tailEnd/>
          </a:ln>
        </p:spPr>
        <p:txBody>
          <a:bodyPr/>
          <a:lstStyle/>
          <a:p>
            <a:pPr defTabSz="913550"/>
            <a:fld id="{EB3F96CE-EAFE-4D80-9FCC-49112769A7E6}" type="slidenum">
              <a:rPr lang="en-US" altLang="zh-CN"/>
              <a:pPr defTabSz="913550"/>
              <a:t>61</a:t>
            </a:fld>
            <a:endParaRPr lang="en-US" altLang="zh-CN" dirty="0"/>
          </a:p>
        </p:txBody>
      </p:sp>
      <p:sp>
        <p:nvSpPr>
          <p:cNvPr id="93189" name="Rectangle 2"/>
          <p:cNvSpPr>
            <a:spLocks noGrp="1" noRot="1" noChangeAspect="1" noChangeArrowheads="1" noTextEdit="1"/>
          </p:cNvSpPr>
          <p:nvPr>
            <p:ph type="sldImg" idx="4294967295"/>
          </p:nvPr>
        </p:nvSpPr>
        <p:spPr>
          <a:ln/>
        </p:spPr>
      </p:sp>
      <p:sp>
        <p:nvSpPr>
          <p:cNvPr id="93190" name="Rectangle 3"/>
          <p:cNvSpPr>
            <a:spLocks noGrp="1" noChangeArrowheads="1"/>
          </p:cNvSpPr>
          <p:nvPr>
            <p:ph type="body" idx="4294967295"/>
          </p:nvPr>
        </p:nvSpPr>
        <p:spPr>
          <a:noFill/>
          <a:ln/>
        </p:spPr>
        <p:txBody>
          <a:bodyPr>
            <a:prstTxWarp prst="textNoShape">
              <a:avLst/>
            </a:prstTxWarp>
          </a:bodyPr>
          <a:lstStyle/>
          <a:p>
            <a:endParaRPr lang="en-AU" altLang="zh-CN" dirty="0" smtClean="0"/>
          </a:p>
        </p:txBody>
      </p:sp>
    </p:spTree>
    <p:extLst>
      <p:ext uri="{BB962C8B-B14F-4D97-AF65-F5344CB8AC3E}">
        <p14:creationId xmlns:p14="http://schemas.microsoft.com/office/powerpoint/2010/main" val="36912044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95234" name="Rectangle 6"/>
          <p:cNvSpPr>
            <a:spLocks noGrp="1" noChangeArrowheads="1"/>
          </p:cNvSpPr>
          <p:nvPr>
            <p:ph type="sldNum" sz="quarter" idx="5"/>
          </p:nvPr>
        </p:nvSpPr>
        <p:spPr>
          <a:noFill/>
          <a:ln>
            <a:headEnd/>
            <a:tailEnd/>
          </a:ln>
        </p:spPr>
        <p:txBody>
          <a:bodyPr/>
          <a:lstStyle/>
          <a:p>
            <a:pPr defTabSz="913550">
              <a:tabLst>
                <a:tab pos="441940" algn="l"/>
                <a:tab pos="883879" algn="l"/>
                <a:tab pos="1325819" algn="l"/>
                <a:tab pos="1767758" algn="l"/>
                <a:tab pos="2209698" algn="l"/>
                <a:tab pos="2651637" algn="l"/>
                <a:tab pos="3093577" algn="l"/>
              </a:tabLst>
            </a:pPr>
            <a:fld id="{8464A8C2-DF65-4E35-BE04-CDA0FF54F318}" type="slidenum">
              <a:rPr lang="en-US" altLang="en-US">
                <a:solidFill>
                  <a:srgbClr val="000000"/>
                </a:solidFill>
                <a:ea typeface="微软雅黑" pitchFamily="34" charset="-122"/>
              </a:rPr>
              <a:pPr defTabSz="913550">
                <a:tabLst>
                  <a:tab pos="441940" algn="l"/>
                  <a:tab pos="883879" algn="l"/>
                  <a:tab pos="1325819" algn="l"/>
                  <a:tab pos="1767758" algn="l"/>
                  <a:tab pos="2209698" algn="l"/>
                  <a:tab pos="2651637" algn="l"/>
                  <a:tab pos="3093577" algn="l"/>
                </a:tabLst>
              </a:pPr>
              <a:t>62</a:t>
            </a:fld>
            <a:endParaRPr lang="en-US" altLang="en-US" dirty="0">
              <a:solidFill>
                <a:srgbClr val="000000"/>
              </a:solidFill>
              <a:ea typeface="微软雅黑" pitchFamily="34" charset="-122"/>
            </a:endParaRPr>
          </a:p>
        </p:txBody>
      </p:sp>
      <p:sp>
        <p:nvSpPr>
          <p:cNvPr id="95235" name="Rectangle 1"/>
          <p:cNvSpPr>
            <a:spLocks noGrp="1" noRot="1" noChangeAspect="1" noChangeArrowheads="1" noTextEdit="1"/>
          </p:cNvSpPr>
          <p:nvPr>
            <p:ph type="sldImg" idx="4294967295"/>
          </p:nvPr>
        </p:nvSpPr>
        <p:spPr>
          <a:xfrm>
            <a:off x="1077913" y="800100"/>
            <a:ext cx="5264150" cy="3949700"/>
          </a:xfrm>
          <a:solidFill>
            <a:srgbClr val="FFFFFF"/>
          </a:solidFill>
          <a:ln/>
        </p:spPr>
      </p:sp>
      <p:sp>
        <p:nvSpPr>
          <p:cNvPr id="95236" name="Rectangle 2"/>
          <p:cNvSpPr>
            <a:spLocks noGrp="1" noChangeArrowheads="1"/>
          </p:cNvSpPr>
          <p:nvPr>
            <p:ph type="body" idx="4294967295"/>
          </p:nvPr>
        </p:nvSpPr>
        <p:spPr>
          <a:xfrm>
            <a:off x="741911" y="5002849"/>
            <a:ext cx="5938405" cy="4740116"/>
          </a:xfrm>
          <a:noFill/>
          <a:ln/>
        </p:spPr>
        <p:txBody>
          <a:bodyPr wrap="none" anchor="ctr">
            <a:prstTxWarp prst="textNoShape">
              <a:avLst/>
            </a:prstTxWarp>
          </a:bodyPr>
          <a:lstStyle/>
          <a:p>
            <a:endParaRPr lang="en-US" altLang="en-US" dirty="0" smtClean="0">
              <a:latin typeface="Times New Roman" pitchFamily="18" charset="0"/>
            </a:endParaRPr>
          </a:p>
        </p:txBody>
      </p:sp>
    </p:spTree>
    <p:extLst>
      <p:ext uri="{BB962C8B-B14F-4D97-AF65-F5344CB8AC3E}">
        <p14:creationId xmlns:p14="http://schemas.microsoft.com/office/powerpoint/2010/main" val="14236810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ChangeArrowheads="1" noTextEdit="1"/>
          </p:cNvSpPr>
          <p:nvPr>
            <p:ph type="sldImg" idx="4294967295"/>
          </p:nvPr>
        </p:nvSpPr>
        <p:spPr>
          <a:ln/>
        </p:spPr>
      </p:sp>
      <p:sp>
        <p:nvSpPr>
          <p:cNvPr id="97283" name="备注占位符 2"/>
          <p:cNvSpPr>
            <a:spLocks noGrp="1" noChangeArrowheads="1"/>
          </p:cNvSpPr>
          <p:nvPr>
            <p:ph type="body" idx="4294967295"/>
          </p:nvPr>
        </p:nvSpPr>
        <p:spPr>
          <a:noFill/>
          <a:ln/>
        </p:spPr>
        <p:txBody>
          <a:bodyPr>
            <a:prstTxWarp prst="textNoShape">
              <a:avLst/>
            </a:prstTxWarp>
          </a:bodyPr>
          <a:lstStyle/>
          <a:p>
            <a:endParaRPr lang="zh-CN" altLang="en-US" dirty="0" smtClean="0"/>
          </a:p>
        </p:txBody>
      </p:sp>
      <p:sp>
        <p:nvSpPr>
          <p:cNvPr id="97284" name="日期占位符 3"/>
          <p:cNvSpPr>
            <a:spLocks noGrp="1" noChangeArrowheads="1"/>
          </p:cNvSpPr>
          <p:nvPr>
            <p:ph type="dt" sz="quarter" idx="1"/>
          </p:nvPr>
        </p:nvSpPr>
        <p:spPr>
          <a:noFill/>
          <a:ln>
            <a:headEnd/>
            <a:tailEnd/>
          </a:ln>
        </p:spPr>
        <p:txBody>
          <a:bodyPr>
            <a:prstTxWarp prst="textNoShape">
              <a:avLst/>
            </a:prstTxWarp>
          </a:bodyPr>
          <a:lstStyle/>
          <a:p>
            <a:pPr defTabSz="913550"/>
            <a:fld id="{F975A7E6-CC4C-480D-955C-7A83A0FC4A2B}" type="datetime1">
              <a:rPr lang="zh-CN" altLang="en-US" smtClean="0"/>
              <a:pPr defTabSz="913550"/>
              <a:t>2020/2/25</a:t>
            </a:fld>
            <a:endParaRPr lang="zh-CN" altLang="en-US" dirty="0" smtClean="0"/>
          </a:p>
        </p:txBody>
      </p:sp>
      <p:sp>
        <p:nvSpPr>
          <p:cNvPr id="97285" name="页脚占位符 4"/>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
        <p:nvSpPr>
          <p:cNvPr id="97286" name="灯片编号占位符 5"/>
          <p:cNvSpPr>
            <a:spLocks noGrp="1" noChangeArrowheads="1"/>
          </p:cNvSpPr>
          <p:nvPr>
            <p:ph type="sldNum" sz="quarter" idx="5"/>
          </p:nvPr>
        </p:nvSpPr>
        <p:spPr>
          <a:noFill/>
          <a:ln>
            <a:headEnd/>
            <a:tailEnd/>
          </a:ln>
        </p:spPr>
        <p:txBody>
          <a:bodyPr/>
          <a:lstStyle/>
          <a:p>
            <a:pPr defTabSz="913550"/>
            <a:fld id="{F909050C-696E-47DD-8CDD-BDC411D3E8E2}" type="slidenum">
              <a:rPr lang="zh-CN" altLang="en-US"/>
              <a:pPr defTabSz="913550"/>
              <a:t>63</a:t>
            </a:fld>
            <a:endParaRPr lang="zh-CN" altLang="en-US" dirty="0"/>
          </a:p>
        </p:txBody>
      </p:sp>
    </p:spTree>
    <p:extLst>
      <p:ext uri="{BB962C8B-B14F-4D97-AF65-F5344CB8AC3E}">
        <p14:creationId xmlns:p14="http://schemas.microsoft.com/office/powerpoint/2010/main" val="23823965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ChangeArrowheads="1" noTextEdit="1"/>
          </p:cNvSpPr>
          <p:nvPr>
            <p:ph type="sldImg" idx="4294967295"/>
          </p:nvPr>
        </p:nvSpPr>
        <p:spPr>
          <a:ln/>
        </p:spPr>
      </p:sp>
      <p:sp>
        <p:nvSpPr>
          <p:cNvPr id="97283" name="备注占位符 2"/>
          <p:cNvSpPr>
            <a:spLocks noGrp="1" noChangeArrowheads="1"/>
          </p:cNvSpPr>
          <p:nvPr>
            <p:ph type="body" idx="4294967295"/>
          </p:nvPr>
        </p:nvSpPr>
        <p:spPr>
          <a:noFill/>
          <a:ln/>
        </p:spPr>
        <p:txBody>
          <a:bodyPr>
            <a:prstTxWarp prst="textNoShape">
              <a:avLst/>
            </a:prstTxWarp>
          </a:bodyPr>
          <a:lstStyle/>
          <a:p>
            <a:endParaRPr lang="zh-CN" altLang="en-US" dirty="0" smtClean="0"/>
          </a:p>
        </p:txBody>
      </p:sp>
      <p:sp>
        <p:nvSpPr>
          <p:cNvPr id="97284" name="日期占位符 3"/>
          <p:cNvSpPr>
            <a:spLocks noGrp="1" noChangeArrowheads="1"/>
          </p:cNvSpPr>
          <p:nvPr>
            <p:ph type="dt" sz="quarter" idx="1"/>
          </p:nvPr>
        </p:nvSpPr>
        <p:spPr>
          <a:noFill/>
          <a:ln>
            <a:headEnd/>
            <a:tailEnd/>
          </a:ln>
        </p:spPr>
        <p:txBody>
          <a:bodyPr>
            <a:prstTxWarp prst="textNoShape">
              <a:avLst/>
            </a:prstTxWarp>
          </a:bodyPr>
          <a:lstStyle/>
          <a:p>
            <a:pPr defTabSz="913550"/>
            <a:fld id="{F975A7E6-CC4C-480D-955C-7A83A0FC4A2B}" type="datetime1">
              <a:rPr lang="zh-CN" altLang="en-US" smtClean="0"/>
              <a:pPr defTabSz="913550"/>
              <a:t>2020/2/25</a:t>
            </a:fld>
            <a:endParaRPr lang="zh-CN" altLang="en-US" dirty="0" smtClean="0"/>
          </a:p>
        </p:txBody>
      </p:sp>
      <p:sp>
        <p:nvSpPr>
          <p:cNvPr id="97285" name="页脚占位符 4"/>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
        <p:nvSpPr>
          <p:cNvPr id="97286" name="灯片编号占位符 5"/>
          <p:cNvSpPr>
            <a:spLocks noGrp="1" noChangeArrowheads="1"/>
          </p:cNvSpPr>
          <p:nvPr>
            <p:ph type="sldNum" sz="quarter" idx="5"/>
          </p:nvPr>
        </p:nvSpPr>
        <p:spPr>
          <a:noFill/>
          <a:ln>
            <a:headEnd/>
            <a:tailEnd/>
          </a:ln>
        </p:spPr>
        <p:txBody>
          <a:bodyPr/>
          <a:lstStyle/>
          <a:p>
            <a:pPr defTabSz="913550"/>
            <a:fld id="{F909050C-696E-47DD-8CDD-BDC411D3E8E2}" type="slidenum">
              <a:rPr lang="zh-CN" altLang="en-US"/>
              <a:pPr defTabSz="913550"/>
              <a:t>64</a:t>
            </a:fld>
            <a:endParaRPr lang="zh-CN" altLang="en-US" dirty="0"/>
          </a:p>
        </p:txBody>
      </p:sp>
    </p:spTree>
    <p:extLst>
      <p:ext uri="{BB962C8B-B14F-4D97-AF65-F5344CB8AC3E}">
        <p14:creationId xmlns:p14="http://schemas.microsoft.com/office/powerpoint/2010/main" val="14468473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1"/>
          <p:cNvSpPr>
            <a:spLocks noGrp="1" noChangeArrowheads="1"/>
          </p:cNvSpPr>
          <p:nvPr>
            <p:ph type="sldNum"/>
          </p:nvPr>
        </p:nvSpPr>
        <p:spPr>
          <a:ln/>
        </p:spPr>
        <p:txBody>
          <a:bodyPr/>
          <a:lstStyle/>
          <a:p>
            <a:fld id="{7865E7C9-BE37-8149-BD89-DAB2A5E40AA8}" type="slidenum">
              <a:rPr lang="en-US"/>
              <a:pPr/>
              <a:t>65</a:t>
            </a:fld>
            <a:endParaRPr lang="en-US"/>
          </a:p>
        </p:txBody>
      </p:sp>
      <p:sp>
        <p:nvSpPr>
          <p:cNvPr id="46081" name="Text Box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46082"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r>
              <a:rPr lang="en-US" dirty="0" smtClean="0"/>
              <a:t>A</a:t>
            </a:r>
            <a:r>
              <a:rPr lang="en-US" baseline="0" dirty="0" smtClean="0"/>
              <a:t> new class of computers emerges every 10 years. In current years, embedded </a:t>
            </a:r>
            <a:r>
              <a:rPr lang="en-US" baseline="0" dirty="0" err="1" smtClean="0"/>
              <a:t>IoT</a:t>
            </a:r>
            <a:r>
              <a:rPr lang="en-US" baseline="0" dirty="0" smtClean="0"/>
              <a:t> devices are increasingly deployed.</a:t>
            </a:r>
            <a:endParaRPr lang="en-US" dirty="0"/>
          </a:p>
        </p:txBody>
      </p:sp>
    </p:spTree>
    <p:extLst>
      <p:ext uri="{BB962C8B-B14F-4D97-AF65-F5344CB8AC3E}">
        <p14:creationId xmlns:p14="http://schemas.microsoft.com/office/powerpoint/2010/main" val="9815093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99330" name="Rectangle 6"/>
          <p:cNvSpPr>
            <a:spLocks noGrp="1" noChangeArrowheads="1"/>
          </p:cNvSpPr>
          <p:nvPr>
            <p:ph type="sldNum" sz="quarter" idx="5"/>
          </p:nvPr>
        </p:nvSpPr>
        <p:spPr>
          <a:noFill/>
          <a:ln>
            <a:headEnd/>
            <a:tailEnd/>
          </a:ln>
        </p:spPr>
        <p:txBody>
          <a:bodyPr/>
          <a:lstStyle/>
          <a:p>
            <a:pPr defTabSz="913550">
              <a:tabLst>
                <a:tab pos="441940" algn="l"/>
                <a:tab pos="883879" algn="l"/>
                <a:tab pos="1325819" algn="l"/>
                <a:tab pos="1767758" algn="l"/>
                <a:tab pos="2209698" algn="l"/>
                <a:tab pos="2651637" algn="l"/>
                <a:tab pos="3093577" algn="l"/>
              </a:tabLst>
            </a:pPr>
            <a:fld id="{81D35879-F4A2-4EC5-A208-37196A3BFD79}" type="slidenum">
              <a:rPr lang="en-US" altLang="en-US">
                <a:solidFill>
                  <a:srgbClr val="000000"/>
                </a:solidFill>
                <a:ea typeface="微软雅黑" pitchFamily="34" charset="-122"/>
              </a:rPr>
              <a:pPr defTabSz="913550">
                <a:tabLst>
                  <a:tab pos="441940" algn="l"/>
                  <a:tab pos="883879" algn="l"/>
                  <a:tab pos="1325819" algn="l"/>
                  <a:tab pos="1767758" algn="l"/>
                  <a:tab pos="2209698" algn="l"/>
                  <a:tab pos="2651637" algn="l"/>
                  <a:tab pos="3093577" algn="l"/>
                </a:tabLst>
              </a:pPr>
              <a:t>66</a:t>
            </a:fld>
            <a:endParaRPr lang="en-US" altLang="en-US" dirty="0">
              <a:solidFill>
                <a:srgbClr val="000000"/>
              </a:solidFill>
              <a:ea typeface="微软雅黑" pitchFamily="34" charset="-122"/>
            </a:endParaRPr>
          </a:p>
        </p:txBody>
      </p:sp>
      <p:sp>
        <p:nvSpPr>
          <p:cNvPr id="99331" name="Rectangle 1"/>
          <p:cNvSpPr>
            <a:spLocks noGrp="1" noRot="1" noChangeAspect="1" noChangeArrowheads="1" noTextEdit="1"/>
          </p:cNvSpPr>
          <p:nvPr>
            <p:ph type="sldImg" idx="4294967295"/>
          </p:nvPr>
        </p:nvSpPr>
        <p:spPr>
          <a:xfrm>
            <a:off x="1077913" y="800100"/>
            <a:ext cx="5264150" cy="3949700"/>
          </a:xfrm>
          <a:solidFill>
            <a:srgbClr val="FFFFFF"/>
          </a:solidFill>
          <a:ln/>
        </p:spPr>
      </p:sp>
      <p:sp>
        <p:nvSpPr>
          <p:cNvPr id="99332" name="Rectangle 2"/>
          <p:cNvSpPr>
            <a:spLocks noGrp="1" noChangeArrowheads="1"/>
          </p:cNvSpPr>
          <p:nvPr>
            <p:ph type="body" idx="4294967295"/>
          </p:nvPr>
        </p:nvSpPr>
        <p:spPr>
          <a:xfrm>
            <a:off x="741911" y="5002849"/>
            <a:ext cx="5938405" cy="4740116"/>
          </a:xfrm>
          <a:noFill/>
          <a:ln/>
        </p:spPr>
        <p:txBody>
          <a:bodyPr wrap="none" anchor="ctr">
            <a:prstTxWarp prst="textNoShape">
              <a:avLst/>
            </a:prstTxWarp>
          </a:bodyPr>
          <a:lstStyle/>
          <a:p>
            <a:endParaRPr lang="en-US" altLang="en-US" dirty="0" smtClean="0">
              <a:latin typeface="Times New Roman" pitchFamily="18" charset="0"/>
            </a:endParaRPr>
          </a:p>
        </p:txBody>
      </p:sp>
    </p:spTree>
    <p:extLst>
      <p:ext uri="{BB962C8B-B14F-4D97-AF65-F5344CB8AC3E}">
        <p14:creationId xmlns:p14="http://schemas.microsoft.com/office/powerpoint/2010/main" val="39634636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p:cNvSpPr>
            <a:spLocks noGrp="1" noRot="1" noChangeAspect="1" noChangeArrowheads="1" noTextEdit="1"/>
          </p:cNvSpPr>
          <p:nvPr>
            <p:ph type="sldImg" idx="4294967295"/>
          </p:nvPr>
        </p:nvSpPr>
        <p:spPr>
          <a:ln/>
        </p:spPr>
      </p:sp>
      <p:sp>
        <p:nvSpPr>
          <p:cNvPr id="101379" name="备注占位符 2"/>
          <p:cNvSpPr>
            <a:spLocks noGrp="1" noChangeArrowheads="1"/>
          </p:cNvSpPr>
          <p:nvPr>
            <p:ph type="body" idx="4294967295"/>
          </p:nvPr>
        </p:nvSpPr>
        <p:spPr>
          <a:noFill/>
          <a:ln/>
        </p:spPr>
        <p:txBody>
          <a:bodyPr>
            <a:prstTxWarp prst="textNoShape">
              <a:avLst/>
            </a:prstTxWarp>
          </a:bodyPr>
          <a:lstStyle/>
          <a:p>
            <a:endParaRPr lang="zh-CN" altLang="en-US" dirty="0" smtClean="0"/>
          </a:p>
        </p:txBody>
      </p:sp>
      <p:sp>
        <p:nvSpPr>
          <p:cNvPr id="101380" name="日期占位符 3"/>
          <p:cNvSpPr>
            <a:spLocks noGrp="1" noChangeArrowheads="1"/>
          </p:cNvSpPr>
          <p:nvPr>
            <p:ph type="dt" sz="quarter" idx="1"/>
          </p:nvPr>
        </p:nvSpPr>
        <p:spPr>
          <a:noFill/>
          <a:ln>
            <a:headEnd/>
            <a:tailEnd/>
          </a:ln>
        </p:spPr>
        <p:txBody>
          <a:bodyPr>
            <a:prstTxWarp prst="textNoShape">
              <a:avLst/>
            </a:prstTxWarp>
          </a:bodyPr>
          <a:lstStyle/>
          <a:p>
            <a:pPr defTabSz="913550"/>
            <a:fld id="{E6C9C56C-1839-48EC-93C6-727C1828EDB4}" type="datetime1">
              <a:rPr lang="zh-CN" altLang="en-US" smtClean="0"/>
              <a:pPr defTabSz="913550"/>
              <a:t>2020/2/25</a:t>
            </a:fld>
            <a:endParaRPr lang="zh-CN" altLang="en-US" dirty="0" smtClean="0"/>
          </a:p>
        </p:txBody>
      </p:sp>
      <p:sp>
        <p:nvSpPr>
          <p:cNvPr id="101381" name="页脚占位符 4"/>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
        <p:nvSpPr>
          <p:cNvPr id="101382" name="灯片编号占位符 5"/>
          <p:cNvSpPr>
            <a:spLocks noGrp="1" noChangeArrowheads="1"/>
          </p:cNvSpPr>
          <p:nvPr>
            <p:ph type="sldNum" sz="quarter" idx="5"/>
          </p:nvPr>
        </p:nvSpPr>
        <p:spPr>
          <a:noFill/>
          <a:ln>
            <a:headEnd/>
            <a:tailEnd/>
          </a:ln>
        </p:spPr>
        <p:txBody>
          <a:bodyPr/>
          <a:lstStyle/>
          <a:p>
            <a:pPr defTabSz="913550"/>
            <a:fld id="{A0621030-39C5-4E55-8F90-374B7CDE7B51}" type="slidenum">
              <a:rPr lang="zh-CN" altLang="en-US"/>
              <a:pPr defTabSz="913550"/>
              <a:t>68</a:t>
            </a:fld>
            <a:endParaRPr lang="zh-CN" altLang="en-US" dirty="0"/>
          </a:p>
        </p:txBody>
      </p:sp>
    </p:spTree>
    <p:extLst>
      <p:ext uri="{BB962C8B-B14F-4D97-AF65-F5344CB8AC3E}">
        <p14:creationId xmlns:p14="http://schemas.microsoft.com/office/powerpoint/2010/main" val="552608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5"/>
          <p:cNvSpPr>
            <a:spLocks noGrp="1" noChangeArrowheads="1"/>
          </p:cNvSpPr>
          <p:nvPr>
            <p:ph type="sldNum" sz="quarter" idx="5"/>
          </p:nvPr>
        </p:nvSpPr>
        <p:spPr>
          <a:noFill/>
          <a:ln>
            <a:headEnd/>
            <a:tailEnd/>
          </a:ln>
        </p:spPr>
        <p:txBody>
          <a:bodyPr/>
          <a:lstStyle/>
          <a:p>
            <a:pPr defTabSz="913550"/>
            <a:fld id="{981031E0-8C3E-4B68-A06E-EBB81FA46B42}" type="slidenum">
              <a:rPr lang="zh-CN" altLang="en-US"/>
              <a:pPr defTabSz="913550"/>
              <a:t>7</a:t>
            </a:fld>
            <a:endParaRPr lang="zh-CN" altLang="en-US" dirty="0"/>
          </a:p>
        </p:txBody>
      </p:sp>
      <p:sp>
        <p:nvSpPr>
          <p:cNvPr id="15363" name="Rectangle 2"/>
          <p:cNvSpPr>
            <a:spLocks noGrp="1" noRot="1" noChangeAspect="1" noChangeArrowheads="1" noTextEdit="1"/>
          </p:cNvSpPr>
          <p:nvPr>
            <p:ph type="sldImg" idx="4294967295"/>
          </p:nvPr>
        </p:nvSpPr>
        <p:spPr>
          <a:xfrm>
            <a:off x="1401763" y="881063"/>
            <a:ext cx="4056062" cy="3043237"/>
          </a:xfrm>
          <a:ln/>
        </p:spPr>
      </p:sp>
      <p:sp>
        <p:nvSpPr>
          <p:cNvPr id="15364" name="Rectangle 3"/>
          <p:cNvSpPr>
            <a:spLocks noGrp="1" noChangeArrowheads="1"/>
          </p:cNvSpPr>
          <p:nvPr>
            <p:ph type="body" idx="4294967295"/>
          </p:nvPr>
        </p:nvSpPr>
        <p:spPr>
          <a:xfrm>
            <a:off x="913361" y="4342892"/>
            <a:ext cx="5031278" cy="4114565"/>
          </a:xfrm>
        </p:spPr>
        <p:txBody>
          <a:bodyPr>
            <a:prstTxWarp prst="textNoShape">
              <a:avLst/>
            </a:prstTxWarp>
          </a:bodyPr>
          <a:lstStyle/>
          <a:p>
            <a:endParaRPr lang="zh-CN" altLang="en-US" smtClean="0"/>
          </a:p>
        </p:txBody>
      </p:sp>
      <p:sp>
        <p:nvSpPr>
          <p:cNvPr id="15365"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ABD6C90A-E0F1-4077-9885-2473C19A04E0}" type="datetime1">
              <a:rPr lang="zh-CN" altLang="en-US" smtClean="0"/>
              <a:pPr defTabSz="913550"/>
              <a:t>2020/2/25</a:t>
            </a:fld>
            <a:endParaRPr lang="zh-CN" altLang="en-US" dirty="0" smtClean="0"/>
          </a:p>
        </p:txBody>
      </p:sp>
      <p:sp>
        <p:nvSpPr>
          <p:cNvPr id="15366"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7277352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5"/>
          <p:cNvSpPr>
            <a:spLocks noGrp="1" noChangeArrowheads="1"/>
          </p:cNvSpPr>
          <p:nvPr>
            <p:ph type="sldNum" sz="quarter" idx="5"/>
          </p:nvPr>
        </p:nvSpPr>
        <p:spPr>
          <a:noFill/>
          <a:ln>
            <a:headEnd/>
            <a:tailEnd/>
          </a:ln>
        </p:spPr>
        <p:txBody>
          <a:bodyPr/>
          <a:lstStyle/>
          <a:p>
            <a:pPr defTabSz="913550"/>
            <a:fld id="{72096CB5-43EC-4609-8DA5-21BE4FE27DD1}" type="slidenum">
              <a:rPr lang="zh-CN" altLang="en-US"/>
              <a:pPr defTabSz="913550"/>
              <a:t>74</a:t>
            </a:fld>
            <a:endParaRPr lang="zh-CN" altLang="en-US" dirty="0"/>
          </a:p>
        </p:txBody>
      </p:sp>
      <p:sp>
        <p:nvSpPr>
          <p:cNvPr id="107523" name="Rectangle 2"/>
          <p:cNvSpPr>
            <a:spLocks noGrp="1" noRot="1" noChangeAspect="1" noChangeArrowheads="1" noTextEdit="1"/>
          </p:cNvSpPr>
          <p:nvPr>
            <p:ph type="sldImg" idx="4294967295"/>
          </p:nvPr>
        </p:nvSpPr>
        <p:spPr>
          <a:ln/>
        </p:spPr>
      </p:sp>
      <p:sp>
        <p:nvSpPr>
          <p:cNvPr id="107524" name="Rectangle 3"/>
          <p:cNvSpPr>
            <a:spLocks noGrp="1" noChangeArrowheads="1"/>
          </p:cNvSpPr>
          <p:nvPr>
            <p:ph type="body" idx="4294967295"/>
          </p:nvPr>
        </p:nvSpPr>
        <p:spPr>
          <a:noFill/>
          <a:ln/>
        </p:spPr>
        <p:txBody>
          <a:bodyPr>
            <a:prstTxWarp prst="textNoShape">
              <a:avLst/>
            </a:prstTxWarp>
          </a:bodyPr>
          <a:lstStyle/>
          <a:p>
            <a:endParaRPr lang="zh-CN" altLang="en-US" smtClean="0"/>
          </a:p>
        </p:txBody>
      </p:sp>
      <p:sp>
        <p:nvSpPr>
          <p:cNvPr id="107525"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1BCA9147-26B2-4932-8B17-4EA29D981651}" type="datetime1">
              <a:rPr lang="zh-CN" altLang="en-US" smtClean="0"/>
              <a:pPr defTabSz="913550"/>
              <a:t>2020/2/25</a:t>
            </a:fld>
            <a:endParaRPr lang="zh-CN" altLang="en-US" dirty="0" smtClean="0"/>
          </a:p>
        </p:txBody>
      </p:sp>
      <p:sp>
        <p:nvSpPr>
          <p:cNvPr id="107526"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38797390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幻灯片图像占位符 1"/>
          <p:cNvSpPr>
            <a:spLocks noGrp="1" noRot="1" noChangeAspect="1" noChangeArrowheads="1" noTextEdit="1"/>
          </p:cNvSpPr>
          <p:nvPr>
            <p:ph type="sldImg" idx="4294967295"/>
          </p:nvPr>
        </p:nvSpPr>
        <p:spPr>
          <a:ln/>
        </p:spPr>
      </p:sp>
      <p:sp>
        <p:nvSpPr>
          <p:cNvPr id="180227" name="备注占位符 2"/>
          <p:cNvSpPr>
            <a:spLocks noGrp="1" noChangeArrowheads="1"/>
          </p:cNvSpPr>
          <p:nvPr>
            <p:ph type="body" idx="4294967295"/>
          </p:nvPr>
        </p:nvSpPr>
        <p:spPr/>
        <p:txBody>
          <a:bodyPr>
            <a:prstTxWarp prst="textNoShape">
              <a:avLst/>
            </a:prstTxWarp>
          </a:bodyPr>
          <a:lstStyle/>
          <a:p>
            <a:endParaRPr lang="zh-CN" altLang="en-US" smtClean="0"/>
          </a:p>
        </p:txBody>
      </p:sp>
      <p:sp>
        <p:nvSpPr>
          <p:cNvPr id="180228" name="灯片编号占位符 3"/>
          <p:cNvSpPr>
            <a:spLocks noGrp="1" noChangeArrowheads="1"/>
          </p:cNvSpPr>
          <p:nvPr>
            <p:ph type="sldNum" sz="quarter" idx="5"/>
          </p:nvPr>
        </p:nvSpPr>
        <p:spPr>
          <a:noFill/>
          <a:ln>
            <a:headEnd/>
            <a:tailEnd/>
          </a:ln>
        </p:spPr>
        <p:txBody>
          <a:bodyPr/>
          <a:lstStyle/>
          <a:p>
            <a:pPr defTabSz="913550"/>
            <a:fld id="{F2EB3785-8A54-4136-8DFC-9A34BCF8925A}" type="slidenum">
              <a:rPr lang="zh-CN" altLang="en-US"/>
              <a:pPr defTabSz="913550"/>
              <a:t>76</a:t>
            </a:fld>
            <a:endParaRPr lang="zh-CN" altLang="en-US" dirty="0"/>
          </a:p>
        </p:txBody>
      </p:sp>
    </p:spTree>
    <p:extLst>
      <p:ext uri="{BB962C8B-B14F-4D97-AF65-F5344CB8AC3E}">
        <p14:creationId xmlns:p14="http://schemas.microsoft.com/office/powerpoint/2010/main" val="30986859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5"/>
          <p:cNvSpPr>
            <a:spLocks noGrp="1" noChangeArrowheads="1"/>
          </p:cNvSpPr>
          <p:nvPr>
            <p:ph type="sldNum" sz="quarter" idx="5"/>
          </p:nvPr>
        </p:nvSpPr>
        <p:spPr>
          <a:noFill/>
          <a:ln>
            <a:headEnd/>
            <a:tailEnd/>
          </a:ln>
        </p:spPr>
        <p:txBody>
          <a:bodyPr/>
          <a:lstStyle/>
          <a:p>
            <a:pPr defTabSz="913550"/>
            <a:fld id="{72096CB5-43EC-4609-8DA5-21BE4FE27DD1}" type="slidenum">
              <a:rPr lang="zh-CN" altLang="en-US"/>
              <a:pPr defTabSz="913550"/>
              <a:t>77</a:t>
            </a:fld>
            <a:endParaRPr lang="zh-CN" altLang="en-US" dirty="0"/>
          </a:p>
        </p:txBody>
      </p:sp>
      <p:sp>
        <p:nvSpPr>
          <p:cNvPr id="107523" name="Rectangle 2"/>
          <p:cNvSpPr>
            <a:spLocks noGrp="1" noRot="1" noChangeAspect="1" noChangeArrowheads="1" noTextEdit="1"/>
          </p:cNvSpPr>
          <p:nvPr>
            <p:ph type="sldImg" idx="4294967295"/>
          </p:nvPr>
        </p:nvSpPr>
        <p:spPr>
          <a:ln/>
        </p:spPr>
      </p:sp>
      <p:sp>
        <p:nvSpPr>
          <p:cNvPr id="107524" name="Rectangle 3"/>
          <p:cNvSpPr>
            <a:spLocks noGrp="1" noChangeArrowheads="1"/>
          </p:cNvSpPr>
          <p:nvPr>
            <p:ph type="body" idx="4294967295"/>
          </p:nvPr>
        </p:nvSpPr>
        <p:spPr>
          <a:noFill/>
          <a:ln/>
        </p:spPr>
        <p:txBody>
          <a:bodyPr>
            <a:prstTxWarp prst="textNoShape">
              <a:avLst/>
            </a:prstTxWarp>
          </a:bodyPr>
          <a:lstStyle/>
          <a:p>
            <a:endParaRPr lang="zh-CN" altLang="en-US" smtClean="0"/>
          </a:p>
        </p:txBody>
      </p:sp>
      <p:sp>
        <p:nvSpPr>
          <p:cNvPr id="107525"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1BCA9147-26B2-4932-8B17-4EA29D981651}" type="datetime1">
              <a:rPr lang="zh-CN" altLang="en-US" smtClean="0"/>
              <a:pPr defTabSz="913550"/>
              <a:t>2020/2/25</a:t>
            </a:fld>
            <a:endParaRPr lang="zh-CN" altLang="en-US" dirty="0" smtClean="0"/>
          </a:p>
        </p:txBody>
      </p:sp>
      <p:sp>
        <p:nvSpPr>
          <p:cNvPr id="107526"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2241364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幻灯片图像占位符 1"/>
          <p:cNvSpPr>
            <a:spLocks noGrp="1" noRot="1" noChangeAspect="1" noChangeArrowheads="1" noTextEdit="1"/>
          </p:cNvSpPr>
          <p:nvPr>
            <p:ph type="sldImg" idx="4294967295"/>
          </p:nvPr>
        </p:nvSpPr>
        <p:spPr>
          <a:ln/>
        </p:spPr>
      </p:sp>
      <p:sp>
        <p:nvSpPr>
          <p:cNvPr id="185347" name="备注占位符 2"/>
          <p:cNvSpPr>
            <a:spLocks noGrp="1" noChangeArrowheads="1"/>
          </p:cNvSpPr>
          <p:nvPr>
            <p:ph type="body" idx="4294967295"/>
          </p:nvPr>
        </p:nvSpPr>
        <p:spPr/>
        <p:txBody>
          <a:bodyPr>
            <a:prstTxWarp prst="textNoShape">
              <a:avLst/>
            </a:prstTxWarp>
          </a:bodyPr>
          <a:lstStyle/>
          <a:p>
            <a:endParaRPr lang="zh-CN" altLang="en-US" smtClean="0"/>
          </a:p>
        </p:txBody>
      </p:sp>
      <p:sp>
        <p:nvSpPr>
          <p:cNvPr id="185348" name="日期占位符 3"/>
          <p:cNvSpPr>
            <a:spLocks noGrp="1" noChangeArrowheads="1"/>
          </p:cNvSpPr>
          <p:nvPr>
            <p:ph type="dt" sz="quarter" idx="1"/>
          </p:nvPr>
        </p:nvSpPr>
        <p:spPr>
          <a:noFill/>
          <a:ln>
            <a:headEnd/>
            <a:tailEnd/>
          </a:ln>
        </p:spPr>
        <p:txBody>
          <a:bodyPr>
            <a:prstTxWarp prst="textNoShape">
              <a:avLst/>
            </a:prstTxWarp>
          </a:bodyPr>
          <a:lstStyle/>
          <a:p>
            <a:pPr defTabSz="913550"/>
            <a:fld id="{90CFC03B-1841-4519-9704-D6B0443EF521}" type="datetime1">
              <a:rPr lang="zh-CN" altLang="en-US" smtClean="0"/>
              <a:pPr defTabSz="913550"/>
              <a:t>2020/2/25</a:t>
            </a:fld>
            <a:endParaRPr lang="zh-CN" altLang="en-US" dirty="0" smtClean="0"/>
          </a:p>
        </p:txBody>
      </p:sp>
      <p:sp>
        <p:nvSpPr>
          <p:cNvPr id="185349" name="页脚占位符 4"/>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
        <p:nvSpPr>
          <p:cNvPr id="185350" name="灯片编号占位符 5"/>
          <p:cNvSpPr>
            <a:spLocks noGrp="1" noChangeArrowheads="1"/>
          </p:cNvSpPr>
          <p:nvPr>
            <p:ph type="sldNum" sz="quarter" idx="5"/>
          </p:nvPr>
        </p:nvSpPr>
        <p:spPr>
          <a:noFill/>
          <a:ln>
            <a:headEnd/>
            <a:tailEnd/>
          </a:ln>
        </p:spPr>
        <p:txBody>
          <a:bodyPr/>
          <a:lstStyle/>
          <a:p>
            <a:pPr defTabSz="913550"/>
            <a:fld id="{78EBDCC2-2A69-4993-9280-EC07F94721F0}" type="slidenum">
              <a:rPr lang="zh-CN" altLang="en-US"/>
              <a:pPr defTabSz="913550"/>
              <a:t>79</a:t>
            </a:fld>
            <a:endParaRPr lang="zh-CN" altLang="en-US" dirty="0"/>
          </a:p>
        </p:txBody>
      </p:sp>
    </p:spTree>
    <p:extLst>
      <p:ext uri="{BB962C8B-B14F-4D97-AF65-F5344CB8AC3E}">
        <p14:creationId xmlns:p14="http://schemas.microsoft.com/office/powerpoint/2010/main" val="23385167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
        <p:nvSpPr>
          <p:cNvPr id="235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2F4E415-A2F5-4E5F-8C78-0817A3164821}" type="slidenum">
              <a:rPr lang="en-US" altLang="en-US" smtClean="0"/>
              <a:pPr>
                <a:spcBef>
                  <a:spcPct val="0"/>
                </a:spcBef>
              </a:pPr>
              <a:t>81</a:t>
            </a:fld>
            <a:endParaRPr lang="en-US" altLang="en-US" smtClean="0"/>
          </a:p>
        </p:txBody>
      </p:sp>
    </p:spTree>
    <p:extLst>
      <p:ext uri="{BB962C8B-B14F-4D97-AF65-F5344CB8AC3E}">
        <p14:creationId xmlns:p14="http://schemas.microsoft.com/office/powerpoint/2010/main" val="22447652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0466" name="Rectangle 6"/>
          <p:cNvSpPr>
            <a:spLocks noGrp="1" noChangeArrowheads="1"/>
          </p:cNvSpPr>
          <p:nvPr>
            <p:ph type="sldNum" sz="quarter" idx="5"/>
          </p:nvPr>
        </p:nvSpPr>
        <p:spPr>
          <a:noFill/>
          <a:ln>
            <a:round/>
            <a:headEnd/>
            <a:tailEnd/>
          </a:ln>
        </p:spPr>
        <p:txBody>
          <a:bodyPr/>
          <a:lstStyle/>
          <a:p>
            <a:pPr>
              <a:tabLst>
                <a:tab pos="441940" algn="l"/>
                <a:tab pos="883879" algn="l"/>
                <a:tab pos="1325819" algn="l"/>
                <a:tab pos="1767758" algn="l"/>
                <a:tab pos="2209698" algn="l"/>
                <a:tab pos="2651637" algn="l"/>
                <a:tab pos="3093577" algn="l"/>
              </a:tabLst>
            </a:pPr>
            <a:fld id="{4914D3F6-2949-404A-8848-67D2F5A694D4}" type="slidenum">
              <a:rPr lang="en-US" altLang="en-US">
                <a:solidFill>
                  <a:srgbClr val="000000"/>
                </a:solidFill>
                <a:ea typeface="微软雅黑" pitchFamily="34" charset="-122"/>
              </a:rPr>
              <a:pPr>
                <a:tabLst>
                  <a:tab pos="441940" algn="l"/>
                  <a:tab pos="883879" algn="l"/>
                  <a:tab pos="1325819" algn="l"/>
                  <a:tab pos="1767758" algn="l"/>
                  <a:tab pos="2209698" algn="l"/>
                  <a:tab pos="2651637" algn="l"/>
                  <a:tab pos="3093577" algn="l"/>
                </a:tabLst>
              </a:pPr>
              <a:t>82</a:t>
            </a:fld>
            <a:endParaRPr lang="en-US" altLang="en-US" dirty="0">
              <a:solidFill>
                <a:srgbClr val="000000"/>
              </a:solidFill>
              <a:ea typeface="微软雅黑" pitchFamily="34" charset="-122"/>
            </a:endParaRPr>
          </a:p>
        </p:txBody>
      </p:sp>
      <p:sp>
        <p:nvSpPr>
          <p:cNvPr id="190467" name="Rectangle 1"/>
          <p:cNvSpPr>
            <a:spLocks noGrp="1" noRot="1" noChangeAspect="1" noChangeArrowheads="1" noTextEdit="1"/>
          </p:cNvSpPr>
          <p:nvPr>
            <p:ph type="sldImg"/>
          </p:nvPr>
        </p:nvSpPr>
        <p:spPr>
          <a:xfrm>
            <a:off x="1077913" y="800100"/>
            <a:ext cx="5264150" cy="3949700"/>
          </a:xfrm>
          <a:solidFill>
            <a:srgbClr val="FFFFFF"/>
          </a:solidFill>
          <a:ln/>
        </p:spPr>
      </p:sp>
      <p:sp>
        <p:nvSpPr>
          <p:cNvPr id="190468" name="Rectangle 2"/>
          <p:cNvSpPr>
            <a:spLocks noGrp="1" noChangeArrowheads="1"/>
          </p:cNvSpPr>
          <p:nvPr>
            <p:ph type="body" idx="1"/>
          </p:nvPr>
        </p:nvSpPr>
        <p:spPr>
          <a:xfrm>
            <a:off x="741911" y="5002849"/>
            <a:ext cx="5938405" cy="4740116"/>
          </a:xfrm>
          <a:noFill/>
          <a:ln/>
        </p:spPr>
        <p:txBody>
          <a:bodyPr wrap="none" anchor="ctr">
            <a:prstTxWarp prst="textNoShape">
              <a:avLst/>
            </a:prstTxWarp>
          </a:bodyPr>
          <a:lstStyle/>
          <a:p>
            <a:endParaRPr lang="en-US" altLang="en-US" smtClean="0">
              <a:latin typeface="Times New Roman" pitchFamily="18" charset="0"/>
            </a:endParaRPr>
          </a:p>
        </p:txBody>
      </p:sp>
    </p:spTree>
    <p:extLst>
      <p:ext uri="{BB962C8B-B14F-4D97-AF65-F5344CB8AC3E}">
        <p14:creationId xmlns:p14="http://schemas.microsoft.com/office/powerpoint/2010/main" val="9959149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88695-62D5-49EB-B718-1E634CFAFDB1}" type="slidenum">
              <a:rPr lang="zh-CN" altLang="en-US" smtClean="0"/>
              <a:pPr/>
              <a:t>87</a:t>
            </a:fld>
            <a:endParaRPr lang="zh-CN" altLang="en-US"/>
          </a:p>
        </p:txBody>
      </p:sp>
    </p:spTree>
    <p:extLst>
      <p:ext uri="{BB962C8B-B14F-4D97-AF65-F5344CB8AC3E}">
        <p14:creationId xmlns:p14="http://schemas.microsoft.com/office/powerpoint/2010/main" val="26491175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88695-62D5-49EB-B718-1E634CFAFDB1}" type="slidenum">
              <a:rPr lang="zh-CN" altLang="en-US" smtClean="0"/>
              <a:pPr/>
              <a:t>88</a:t>
            </a:fld>
            <a:endParaRPr lang="zh-CN" altLang="en-US"/>
          </a:p>
        </p:txBody>
      </p:sp>
    </p:spTree>
    <p:extLst>
      <p:ext uri="{BB962C8B-B14F-4D97-AF65-F5344CB8AC3E}">
        <p14:creationId xmlns:p14="http://schemas.microsoft.com/office/powerpoint/2010/main" val="25717545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88695-62D5-49EB-B718-1E634CFAFDB1}" type="slidenum">
              <a:rPr lang="zh-CN" altLang="en-US" smtClean="0"/>
              <a:pPr/>
              <a:t>94</a:t>
            </a:fld>
            <a:endParaRPr lang="zh-CN" altLang="en-US"/>
          </a:p>
        </p:txBody>
      </p:sp>
    </p:spTree>
    <p:extLst>
      <p:ext uri="{BB962C8B-B14F-4D97-AF65-F5344CB8AC3E}">
        <p14:creationId xmlns:p14="http://schemas.microsoft.com/office/powerpoint/2010/main" val="35519281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88695-62D5-49EB-B718-1E634CFAFDB1}" type="slidenum">
              <a:rPr lang="zh-CN" altLang="en-US" smtClean="0"/>
              <a:pPr/>
              <a:t>95</a:t>
            </a:fld>
            <a:endParaRPr lang="zh-CN" altLang="en-US"/>
          </a:p>
        </p:txBody>
      </p:sp>
    </p:spTree>
    <p:extLst>
      <p:ext uri="{BB962C8B-B14F-4D97-AF65-F5344CB8AC3E}">
        <p14:creationId xmlns:p14="http://schemas.microsoft.com/office/powerpoint/2010/main" val="3822422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88695-62D5-49EB-B718-1E634CFAFDB1}" type="slidenum">
              <a:rPr lang="zh-CN" altLang="en-US" smtClean="0"/>
              <a:pPr/>
              <a:t>8</a:t>
            </a:fld>
            <a:endParaRPr lang="zh-CN" altLang="en-US"/>
          </a:p>
        </p:txBody>
      </p:sp>
    </p:spTree>
    <p:extLst>
      <p:ext uri="{BB962C8B-B14F-4D97-AF65-F5344CB8AC3E}">
        <p14:creationId xmlns:p14="http://schemas.microsoft.com/office/powerpoint/2010/main" val="18746761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88695-62D5-49EB-B718-1E634CFAFDB1}" type="slidenum">
              <a:rPr lang="zh-CN" altLang="en-US" smtClean="0"/>
              <a:pPr/>
              <a:t>96</a:t>
            </a:fld>
            <a:endParaRPr lang="zh-CN" altLang="en-US"/>
          </a:p>
        </p:txBody>
      </p:sp>
    </p:spTree>
    <p:extLst>
      <p:ext uri="{BB962C8B-B14F-4D97-AF65-F5344CB8AC3E}">
        <p14:creationId xmlns:p14="http://schemas.microsoft.com/office/powerpoint/2010/main" val="13825570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88695-62D5-49EB-B718-1E634CFAFDB1}" type="slidenum">
              <a:rPr lang="zh-CN" altLang="en-US" smtClean="0"/>
              <a:pPr/>
              <a:t>97</a:t>
            </a:fld>
            <a:endParaRPr lang="zh-CN" altLang="en-US"/>
          </a:p>
        </p:txBody>
      </p:sp>
    </p:spTree>
    <p:extLst>
      <p:ext uri="{BB962C8B-B14F-4D97-AF65-F5344CB8AC3E}">
        <p14:creationId xmlns:p14="http://schemas.microsoft.com/office/powerpoint/2010/main" val="20413810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88695-62D5-49EB-B718-1E634CFAFDB1}" type="slidenum">
              <a:rPr lang="zh-CN" altLang="en-US" smtClean="0"/>
              <a:pPr/>
              <a:t>98</a:t>
            </a:fld>
            <a:endParaRPr lang="zh-CN" altLang="en-US"/>
          </a:p>
        </p:txBody>
      </p:sp>
    </p:spTree>
    <p:extLst>
      <p:ext uri="{BB962C8B-B14F-4D97-AF65-F5344CB8AC3E}">
        <p14:creationId xmlns:p14="http://schemas.microsoft.com/office/powerpoint/2010/main" val="30303207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p:cNvSpPr>
            <a:spLocks noGrp="1" noRot="1" noChangeAspect="1" noChangeArrowheads="1" noTextEdit="1"/>
          </p:cNvSpPr>
          <p:nvPr>
            <p:ph type="sldImg" idx="4294967295"/>
          </p:nvPr>
        </p:nvSpPr>
        <p:spPr>
          <a:ln/>
        </p:spPr>
      </p:sp>
      <p:sp>
        <p:nvSpPr>
          <p:cNvPr id="119811" name="备注占位符 2"/>
          <p:cNvSpPr>
            <a:spLocks noGrp="1" noChangeArrowheads="1"/>
          </p:cNvSpPr>
          <p:nvPr>
            <p:ph type="body" idx="4294967295"/>
          </p:nvPr>
        </p:nvSpPr>
        <p:spPr/>
        <p:txBody>
          <a:bodyPr>
            <a:prstTxWarp prst="textNoShape">
              <a:avLst/>
            </a:prstTxWarp>
          </a:bodyPr>
          <a:lstStyle/>
          <a:p>
            <a:endParaRPr lang="zh-CN" altLang="en-US" smtClean="0"/>
          </a:p>
        </p:txBody>
      </p:sp>
      <p:sp>
        <p:nvSpPr>
          <p:cNvPr id="119812" name="灯片编号占位符 3"/>
          <p:cNvSpPr>
            <a:spLocks noGrp="1" noChangeArrowheads="1"/>
          </p:cNvSpPr>
          <p:nvPr>
            <p:ph type="sldNum" sz="quarter" idx="5"/>
          </p:nvPr>
        </p:nvSpPr>
        <p:spPr>
          <a:noFill/>
          <a:ln>
            <a:headEnd/>
            <a:tailEnd/>
          </a:ln>
        </p:spPr>
        <p:txBody>
          <a:bodyPr/>
          <a:lstStyle/>
          <a:p>
            <a:pPr defTabSz="913550"/>
            <a:fld id="{EAD4CB31-9DD5-49E8-8A76-D0C8508010A3}" type="slidenum">
              <a:rPr lang="zh-CN" altLang="en-US"/>
              <a:pPr defTabSz="913550"/>
              <a:t>99</a:t>
            </a:fld>
            <a:endParaRPr lang="zh-CN" altLang="en-US" dirty="0"/>
          </a:p>
        </p:txBody>
      </p:sp>
      <p:sp>
        <p:nvSpPr>
          <p:cNvPr id="119813"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E7D7355D-85F9-46EF-A575-A810FB5F0E5A}" type="datetime1">
              <a:rPr lang="zh-CN" altLang="en-US" smtClean="0"/>
              <a:pPr defTabSz="913550"/>
              <a:t>2020/2/25</a:t>
            </a:fld>
            <a:endParaRPr lang="zh-CN" altLang="en-US" dirty="0" smtClean="0"/>
          </a:p>
        </p:txBody>
      </p:sp>
      <p:sp>
        <p:nvSpPr>
          <p:cNvPr id="119814"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28939460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5"/>
          <p:cNvSpPr>
            <a:spLocks noGrp="1" noChangeArrowheads="1"/>
          </p:cNvSpPr>
          <p:nvPr>
            <p:ph type="sldNum" sz="quarter" idx="5"/>
          </p:nvPr>
        </p:nvSpPr>
        <p:spPr>
          <a:noFill/>
          <a:ln>
            <a:headEnd/>
            <a:tailEnd/>
          </a:ln>
        </p:spPr>
        <p:txBody>
          <a:bodyPr/>
          <a:lstStyle/>
          <a:p>
            <a:pPr defTabSz="913550"/>
            <a:fld id="{B980D84F-8A90-40AD-BBF1-6E2403C137AA}" type="slidenum">
              <a:rPr lang="zh-CN" altLang="en-US"/>
              <a:pPr defTabSz="913550"/>
              <a:t>100</a:t>
            </a:fld>
            <a:endParaRPr lang="zh-CN" altLang="en-US" dirty="0"/>
          </a:p>
        </p:txBody>
      </p:sp>
      <p:sp>
        <p:nvSpPr>
          <p:cNvPr id="125955" name="Rectangle 2"/>
          <p:cNvSpPr>
            <a:spLocks noGrp="1" noRot="1" noChangeAspect="1" noChangeArrowheads="1" noTextEdit="1"/>
          </p:cNvSpPr>
          <p:nvPr>
            <p:ph type="sldImg" idx="4294967295"/>
          </p:nvPr>
        </p:nvSpPr>
        <p:spPr>
          <a:ln/>
        </p:spPr>
      </p:sp>
      <p:sp>
        <p:nvSpPr>
          <p:cNvPr id="125956" name="Rectangle 3"/>
          <p:cNvSpPr>
            <a:spLocks noGrp="1" noChangeArrowheads="1"/>
          </p:cNvSpPr>
          <p:nvPr>
            <p:ph type="body" idx="4294967295"/>
          </p:nvPr>
        </p:nvSpPr>
        <p:spPr/>
        <p:txBody>
          <a:bodyPr>
            <a:prstTxWarp prst="textNoShape">
              <a:avLst/>
            </a:prstTxWarp>
          </a:bodyPr>
          <a:lstStyle/>
          <a:p>
            <a:endParaRPr lang="en-US" altLang="zh-CN" smtClean="0"/>
          </a:p>
        </p:txBody>
      </p:sp>
      <p:sp>
        <p:nvSpPr>
          <p:cNvPr id="125957"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20D741BB-9294-4102-A2D4-39D53C9BFF50}" type="datetime1">
              <a:rPr lang="zh-CN" altLang="en-US" smtClean="0"/>
              <a:pPr defTabSz="913550"/>
              <a:t>2020/2/25</a:t>
            </a:fld>
            <a:endParaRPr lang="zh-CN" altLang="en-US" dirty="0" smtClean="0"/>
          </a:p>
        </p:txBody>
      </p:sp>
      <p:sp>
        <p:nvSpPr>
          <p:cNvPr id="125958"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10291929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幻灯片图像占位符 1"/>
          <p:cNvSpPr>
            <a:spLocks noGrp="1" noRot="1" noChangeAspect="1" noChangeArrowheads="1" noTextEdit="1"/>
          </p:cNvSpPr>
          <p:nvPr>
            <p:ph type="sldImg" idx="4294967295"/>
          </p:nvPr>
        </p:nvSpPr>
        <p:spPr>
          <a:ln/>
        </p:spPr>
      </p:sp>
      <p:sp>
        <p:nvSpPr>
          <p:cNvPr id="128003" name="备注占位符 2"/>
          <p:cNvSpPr>
            <a:spLocks noGrp="1" noChangeArrowheads="1"/>
          </p:cNvSpPr>
          <p:nvPr>
            <p:ph type="body" idx="4294967295"/>
          </p:nvPr>
        </p:nvSpPr>
        <p:spPr/>
        <p:txBody>
          <a:bodyPr>
            <a:prstTxWarp prst="textNoShape">
              <a:avLst/>
            </a:prstTxWarp>
          </a:bodyPr>
          <a:lstStyle/>
          <a:p>
            <a:endParaRPr lang="zh-CN" altLang="en-US" dirty="0" smtClean="0"/>
          </a:p>
        </p:txBody>
      </p:sp>
      <p:sp>
        <p:nvSpPr>
          <p:cNvPr id="128004" name="日期占位符 3"/>
          <p:cNvSpPr>
            <a:spLocks noGrp="1" noChangeArrowheads="1"/>
          </p:cNvSpPr>
          <p:nvPr>
            <p:ph type="dt" sz="quarter" idx="1"/>
          </p:nvPr>
        </p:nvSpPr>
        <p:spPr>
          <a:noFill/>
          <a:ln>
            <a:headEnd/>
            <a:tailEnd/>
          </a:ln>
        </p:spPr>
        <p:txBody>
          <a:bodyPr>
            <a:prstTxWarp prst="textNoShape">
              <a:avLst/>
            </a:prstTxWarp>
          </a:bodyPr>
          <a:lstStyle/>
          <a:p>
            <a:pPr defTabSz="913550"/>
            <a:fld id="{F5FA6FDB-1D40-4C82-B683-9BE388EE29A2}" type="datetime1">
              <a:rPr lang="zh-CN" altLang="en-US" smtClean="0"/>
              <a:pPr defTabSz="913550"/>
              <a:t>2020/2/25</a:t>
            </a:fld>
            <a:endParaRPr lang="zh-CN" altLang="en-US" dirty="0" smtClean="0"/>
          </a:p>
        </p:txBody>
      </p:sp>
      <p:sp>
        <p:nvSpPr>
          <p:cNvPr id="128005" name="页脚占位符 4"/>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
        <p:nvSpPr>
          <p:cNvPr id="128006" name="灯片编号占位符 5"/>
          <p:cNvSpPr>
            <a:spLocks noGrp="1" noChangeArrowheads="1"/>
          </p:cNvSpPr>
          <p:nvPr>
            <p:ph type="sldNum" sz="quarter" idx="5"/>
          </p:nvPr>
        </p:nvSpPr>
        <p:spPr>
          <a:noFill/>
          <a:ln>
            <a:headEnd/>
            <a:tailEnd/>
          </a:ln>
        </p:spPr>
        <p:txBody>
          <a:bodyPr/>
          <a:lstStyle/>
          <a:p>
            <a:pPr defTabSz="913550"/>
            <a:fld id="{43DCC767-5161-47A1-BA37-ACEF9FA5FEF9}" type="slidenum">
              <a:rPr lang="zh-CN" altLang="en-US"/>
              <a:pPr defTabSz="913550"/>
              <a:t>101</a:t>
            </a:fld>
            <a:endParaRPr lang="zh-CN" altLang="en-US" dirty="0"/>
          </a:p>
        </p:txBody>
      </p:sp>
    </p:spTree>
    <p:extLst>
      <p:ext uri="{BB962C8B-B14F-4D97-AF65-F5344CB8AC3E}">
        <p14:creationId xmlns:p14="http://schemas.microsoft.com/office/powerpoint/2010/main" val="8204104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5"/>
          <p:cNvSpPr>
            <a:spLocks noGrp="1" noChangeArrowheads="1"/>
          </p:cNvSpPr>
          <p:nvPr>
            <p:ph type="sldNum" sz="quarter" idx="5"/>
          </p:nvPr>
        </p:nvSpPr>
        <p:spPr>
          <a:noFill/>
          <a:ln>
            <a:headEnd/>
            <a:tailEnd/>
          </a:ln>
        </p:spPr>
        <p:txBody>
          <a:bodyPr/>
          <a:lstStyle/>
          <a:p>
            <a:pPr defTabSz="913550"/>
            <a:fld id="{D399C53C-A580-4AAD-B252-5F210F03F805}" type="slidenum">
              <a:rPr lang="zh-CN" altLang="en-US"/>
              <a:pPr defTabSz="913550"/>
              <a:t>102</a:t>
            </a:fld>
            <a:endParaRPr lang="zh-CN" altLang="en-US" dirty="0"/>
          </a:p>
        </p:txBody>
      </p:sp>
      <p:sp>
        <p:nvSpPr>
          <p:cNvPr id="130051" name="Rectangle 2"/>
          <p:cNvSpPr>
            <a:spLocks noGrp="1" noChangeArrowheads="1"/>
          </p:cNvSpPr>
          <p:nvPr>
            <p:ph type="body" idx="4294967295"/>
          </p:nvPr>
        </p:nvSpPr>
        <p:spPr>
          <a:xfrm>
            <a:off x="512793" y="4341328"/>
            <a:ext cx="5913466" cy="4114566"/>
          </a:xfrm>
        </p:spPr>
        <p:txBody>
          <a:bodyPr lIns="92277" tIns="46138" rIns="92277" bIns="46138">
            <a:prstTxWarp prst="textNoShape">
              <a:avLst/>
            </a:prstTxWarp>
          </a:bodyPr>
          <a:lstStyle/>
          <a:p>
            <a:endParaRPr lang="zh-CN" altLang="en-US" dirty="0" smtClean="0"/>
          </a:p>
        </p:txBody>
      </p:sp>
      <p:sp>
        <p:nvSpPr>
          <p:cNvPr id="130052" name="Rectangle 3"/>
          <p:cNvSpPr>
            <a:spLocks noGrp="1" noRot="1" noChangeAspect="1" noChangeArrowheads="1" noTextEdit="1"/>
          </p:cNvSpPr>
          <p:nvPr>
            <p:ph type="sldImg" idx="4294967295"/>
          </p:nvPr>
        </p:nvSpPr>
        <p:spPr>
          <a:xfrm>
            <a:off x="1160463" y="588963"/>
            <a:ext cx="4549775" cy="3413125"/>
          </a:xfrm>
          <a:ln/>
        </p:spPr>
      </p:sp>
      <p:sp>
        <p:nvSpPr>
          <p:cNvPr id="130053"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0AD5F8A5-77CC-4AEB-8CD6-DEEEC4D0B616}" type="datetime1">
              <a:rPr lang="zh-CN" altLang="en-US" smtClean="0"/>
              <a:pPr defTabSz="913550"/>
              <a:t>2020/2/25</a:t>
            </a:fld>
            <a:endParaRPr lang="zh-CN" altLang="en-US" dirty="0" smtClean="0"/>
          </a:p>
        </p:txBody>
      </p:sp>
      <p:sp>
        <p:nvSpPr>
          <p:cNvPr id="130054"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27939712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5"/>
          <p:cNvSpPr>
            <a:spLocks noGrp="1" noChangeArrowheads="1"/>
          </p:cNvSpPr>
          <p:nvPr>
            <p:ph type="sldNum" sz="quarter" idx="5"/>
          </p:nvPr>
        </p:nvSpPr>
        <p:spPr>
          <a:noFill/>
          <a:ln>
            <a:headEnd/>
            <a:tailEnd/>
          </a:ln>
        </p:spPr>
        <p:txBody>
          <a:bodyPr/>
          <a:lstStyle/>
          <a:p>
            <a:pPr defTabSz="913550"/>
            <a:fld id="{F47BD435-F3E4-477A-BF61-F7DDC53B76B0}" type="slidenum">
              <a:rPr lang="zh-CN" altLang="en-US"/>
              <a:pPr defTabSz="913550"/>
              <a:t>103</a:t>
            </a:fld>
            <a:endParaRPr lang="zh-CN" altLang="en-US" dirty="0"/>
          </a:p>
        </p:txBody>
      </p:sp>
      <p:sp>
        <p:nvSpPr>
          <p:cNvPr id="132099" name="Rectangle 2"/>
          <p:cNvSpPr>
            <a:spLocks noGrp="1" noChangeArrowheads="1"/>
          </p:cNvSpPr>
          <p:nvPr>
            <p:ph type="body" idx="4294967295"/>
          </p:nvPr>
        </p:nvSpPr>
        <p:spPr>
          <a:xfrm>
            <a:off x="512793" y="4341328"/>
            <a:ext cx="5913466" cy="4114566"/>
          </a:xfrm>
        </p:spPr>
        <p:txBody>
          <a:bodyPr lIns="92277" tIns="46138" rIns="92277" bIns="46138">
            <a:prstTxWarp prst="textNoShape">
              <a:avLst/>
            </a:prstTxWarp>
          </a:bodyPr>
          <a:lstStyle/>
          <a:p>
            <a:endParaRPr lang="zh-CN" altLang="en-US" dirty="0" smtClean="0"/>
          </a:p>
        </p:txBody>
      </p:sp>
      <p:sp>
        <p:nvSpPr>
          <p:cNvPr id="132100" name="Rectangle 3"/>
          <p:cNvSpPr>
            <a:spLocks noGrp="1" noRot="1" noChangeAspect="1" noChangeArrowheads="1" noTextEdit="1"/>
          </p:cNvSpPr>
          <p:nvPr>
            <p:ph type="sldImg" idx="4294967295"/>
          </p:nvPr>
        </p:nvSpPr>
        <p:spPr>
          <a:xfrm>
            <a:off x="1160463" y="588963"/>
            <a:ext cx="4549775" cy="3413125"/>
          </a:xfrm>
          <a:ln/>
        </p:spPr>
      </p:sp>
      <p:sp>
        <p:nvSpPr>
          <p:cNvPr id="132101"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228AB03D-0F11-4A06-BFE0-DC46D7B675F2}" type="datetime1">
              <a:rPr lang="zh-CN" altLang="en-US" smtClean="0"/>
              <a:pPr defTabSz="913550"/>
              <a:t>2020/2/25</a:t>
            </a:fld>
            <a:endParaRPr lang="zh-CN" altLang="en-US" dirty="0" smtClean="0"/>
          </a:p>
        </p:txBody>
      </p:sp>
      <p:sp>
        <p:nvSpPr>
          <p:cNvPr id="132102"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4575464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88695-62D5-49EB-B718-1E634CFAFDB1}" type="slidenum">
              <a:rPr lang="zh-CN" altLang="en-US" smtClean="0"/>
              <a:pPr/>
              <a:t>104</a:t>
            </a:fld>
            <a:endParaRPr lang="zh-CN" altLang="en-US"/>
          </a:p>
        </p:txBody>
      </p:sp>
    </p:spTree>
    <p:extLst>
      <p:ext uri="{BB962C8B-B14F-4D97-AF65-F5344CB8AC3E}">
        <p14:creationId xmlns:p14="http://schemas.microsoft.com/office/powerpoint/2010/main" val="34671993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5"/>
          <p:cNvSpPr>
            <a:spLocks noGrp="1" noChangeArrowheads="1"/>
          </p:cNvSpPr>
          <p:nvPr>
            <p:ph type="sldNum" sz="quarter" idx="5"/>
          </p:nvPr>
        </p:nvSpPr>
        <p:spPr>
          <a:noFill/>
          <a:ln>
            <a:headEnd/>
            <a:tailEnd/>
          </a:ln>
        </p:spPr>
        <p:txBody>
          <a:bodyPr/>
          <a:lstStyle/>
          <a:p>
            <a:pPr defTabSz="913550"/>
            <a:fld id="{924585EF-2C66-4D6B-8192-5BC0BC8E6DC0}" type="slidenum">
              <a:rPr lang="zh-CN" altLang="en-US"/>
              <a:pPr defTabSz="913550"/>
              <a:t>106</a:t>
            </a:fld>
            <a:endParaRPr lang="zh-CN" altLang="en-US" dirty="0"/>
          </a:p>
        </p:txBody>
      </p:sp>
      <p:sp>
        <p:nvSpPr>
          <p:cNvPr id="136195" name="Rectangle 2"/>
          <p:cNvSpPr>
            <a:spLocks noGrp="1" noRot="1" noChangeAspect="1" noChangeArrowheads="1" noTextEdit="1"/>
          </p:cNvSpPr>
          <p:nvPr>
            <p:ph type="sldImg" idx="4294967295"/>
          </p:nvPr>
        </p:nvSpPr>
        <p:spPr>
          <a:ln/>
        </p:spPr>
      </p:sp>
      <p:sp>
        <p:nvSpPr>
          <p:cNvPr id="136196" name="Rectangle 3"/>
          <p:cNvSpPr>
            <a:spLocks noGrp="1" noChangeArrowheads="1"/>
          </p:cNvSpPr>
          <p:nvPr>
            <p:ph type="body" idx="4294967295"/>
          </p:nvPr>
        </p:nvSpPr>
        <p:spPr/>
        <p:txBody>
          <a:bodyPr>
            <a:prstTxWarp prst="textNoShape">
              <a:avLst/>
            </a:prstTxWarp>
          </a:bodyPr>
          <a:lstStyle/>
          <a:p>
            <a:endParaRPr lang="zh-CN" altLang="en-US" dirty="0" smtClean="0"/>
          </a:p>
        </p:txBody>
      </p:sp>
      <p:sp>
        <p:nvSpPr>
          <p:cNvPr id="136197"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98856F33-0375-4498-9D49-2CA5C7753CDE}" type="datetime1">
              <a:rPr lang="zh-CN" altLang="en-US" smtClean="0"/>
              <a:pPr defTabSz="913550"/>
              <a:t>2020/2/25</a:t>
            </a:fld>
            <a:endParaRPr lang="zh-CN" altLang="en-US" dirty="0" smtClean="0"/>
          </a:p>
        </p:txBody>
      </p:sp>
      <p:sp>
        <p:nvSpPr>
          <p:cNvPr id="136198"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1851113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5"/>
          <p:cNvSpPr>
            <a:spLocks noGrp="1" noChangeArrowheads="1"/>
          </p:cNvSpPr>
          <p:nvPr>
            <p:ph type="sldNum" sz="quarter" idx="5"/>
          </p:nvPr>
        </p:nvSpPr>
        <p:spPr>
          <a:noFill/>
          <a:ln>
            <a:headEnd/>
            <a:tailEnd/>
          </a:ln>
        </p:spPr>
        <p:txBody>
          <a:bodyPr/>
          <a:lstStyle/>
          <a:p>
            <a:pPr defTabSz="913550"/>
            <a:fld id="{51438FF4-6A0C-46F3-A4B9-8D1F0F30729D}" type="slidenum">
              <a:rPr lang="zh-CN" altLang="en-US"/>
              <a:pPr defTabSz="913550"/>
              <a:t>9</a:t>
            </a:fld>
            <a:endParaRPr lang="zh-CN" altLang="en-US" dirty="0"/>
          </a:p>
        </p:txBody>
      </p:sp>
      <p:sp>
        <p:nvSpPr>
          <p:cNvPr id="18435" name="Rectangle 2"/>
          <p:cNvSpPr>
            <a:spLocks noGrp="1" noRot="1" noChangeAspect="1" noChangeArrowheads="1" noTextEdit="1"/>
          </p:cNvSpPr>
          <p:nvPr>
            <p:ph type="sldImg" idx="4294967295"/>
          </p:nvPr>
        </p:nvSpPr>
        <p:spPr>
          <a:ln/>
        </p:spPr>
      </p:sp>
      <p:sp>
        <p:nvSpPr>
          <p:cNvPr id="18436" name="Rectangle 3"/>
          <p:cNvSpPr>
            <a:spLocks noGrp="1" noChangeArrowheads="1"/>
          </p:cNvSpPr>
          <p:nvPr>
            <p:ph type="body" idx="4294967295"/>
          </p:nvPr>
        </p:nvSpPr>
        <p:spPr/>
        <p:txBody>
          <a:bodyPr>
            <a:prstTxWarp prst="textNoShape">
              <a:avLst/>
            </a:prstTxWarp>
          </a:bodyPr>
          <a:lstStyle/>
          <a:p>
            <a:r>
              <a:rPr lang="en-US" altLang="zh-CN" smtClean="0"/>
              <a:t>Amdahl: IBM360</a:t>
            </a:r>
            <a:r>
              <a:rPr lang="zh-CN" altLang="en-US" smtClean="0"/>
              <a:t>系列机的主要设计者</a:t>
            </a:r>
            <a:endParaRPr lang="en-US" altLang="zh-CN" smtClean="0"/>
          </a:p>
          <a:p>
            <a:r>
              <a:rPr lang="en-US" altLang="zh-CN" smtClean="0"/>
              <a:t>Frederick P. Brooks, </a:t>
            </a:r>
            <a:r>
              <a:rPr lang="zh-CN" altLang="en-US" smtClean="0"/>
              <a:t>曾任万国商用机器公司（即</a:t>
            </a:r>
            <a:r>
              <a:rPr lang="en-US" altLang="zh-CN" smtClean="0"/>
              <a:t>IBM</a:t>
            </a:r>
            <a:r>
              <a:rPr lang="zh-CN" altLang="en-US" smtClean="0"/>
              <a:t>公司或国际商务用机器公司）系统部主任，主持开发过</a:t>
            </a:r>
            <a:r>
              <a:rPr lang="en-US" altLang="zh-CN" smtClean="0"/>
              <a:t>OS/360</a:t>
            </a:r>
            <a:r>
              <a:rPr lang="zh-CN" altLang="en-US" smtClean="0"/>
              <a:t>等大型电脑（计算机）用的操作系统软体。后来，</a:t>
            </a:r>
            <a:r>
              <a:rPr lang="en-US" altLang="zh-CN" smtClean="0"/>
              <a:t>Brooks</a:t>
            </a:r>
            <a:r>
              <a:rPr lang="zh-CN" altLang="en-US" smtClean="0"/>
              <a:t>离开</a:t>
            </a:r>
            <a:r>
              <a:rPr lang="en-US" altLang="zh-CN" smtClean="0"/>
              <a:t>IBM</a:t>
            </a:r>
            <a:r>
              <a:rPr lang="zh-CN" altLang="en-US" smtClean="0"/>
              <a:t>公司进大学任教，并著书立说。</a:t>
            </a:r>
            <a:endParaRPr lang="en-US" altLang="zh-CN" smtClean="0"/>
          </a:p>
          <a:p>
            <a:endParaRPr lang="en-US" altLang="zh-CN" smtClean="0"/>
          </a:p>
          <a:p>
            <a:r>
              <a:rPr lang="en-US" altLang="zh-CN" b="1" smtClean="0"/>
              <a:t>Gerrit Anne (Gerry) Blaauw</a:t>
            </a:r>
            <a:r>
              <a:rPr lang="en-US" altLang="zh-CN" smtClean="0"/>
              <a:t> (born July 17, 1924) is a Dutch computer scientist, known as one of the principal designers of the </a:t>
            </a:r>
            <a:r>
              <a:rPr lang="en-US" altLang="zh-CN" smtClean="0">
                <a:hlinkClick r:id="rId3" tooltip="IBM"/>
              </a:rPr>
              <a:t>IBM</a:t>
            </a:r>
            <a:r>
              <a:rPr lang="en-US" altLang="zh-CN" smtClean="0"/>
              <a:t> </a:t>
            </a:r>
            <a:r>
              <a:rPr lang="en-US" altLang="zh-CN" smtClean="0">
                <a:hlinkClick r:id="rId4" tooltip="System/360"/>
              </a:rPr>
              <a:t>System/360</a:t>
            </a:r>
            <a:r>
              <a:rPr lang="en-US" altLang="zh-CN" smtClean="0"/>
              <a:t> line of computers, together with </a:t>
            </a:r>
            <a:r>
              <a:rPr lang="en-US" altLang="zh-CN" smtClean="0">
                <a:hlinkClick r:id="rId5" tooltip="Fred Brooks"/>
              </a:rPr>
              <a:t>Fred Brooks</a:t>
            </a:r>
            <a:r>
              <a:rPr lang="en-US" altLang="zh-CN" smtClean="0"/>
              <a:t>, </a:t>
            </a:r>
            <a:r>
              <a:rPr lang="en-US" altLang="zh-CN" smtClean="0">
                <a:hlinkClick r:id="rId6" tooltip="Gene Amdahl"/>
              </a:rPr>
              <a:t>Gene Amdahl</a:t>
            </a:r>
            <a:r>
              <a:rPr lang="en-US" altLang="zh-CN" smtClean="0"/>
              <a:t>, and others.</a:t>
            </a:r>
            <a:r>
              <a:rPr lang="en-US" altLang="zh-CN" baseline="30000" smtClean="0">
                <a:hlinkClick r:id="rId7"/>
              </a:rPr>
              <a:t>[1]</a:t>
            </a:r>
            <a:endParaRPr lang="en-US" altLang="zh-CN" smtClean="0"/>
          </a:p>
          <a:p>
            <a:endParaRPr lang="zh-CN" altLang="en-US" smtClean="0"/>
          </a:p>
          <a:p>
            <a:endParaRPr lang="zh-CN" altLang="en-US" smtClean="0"/>
          </a:p>
        </p:txBody>
      </p:sp>
      <p:sp>
        <p:nvSpPr>
          <p:cNvPr id="18437"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702195DA-C1B8-4958-96B7-71CFF1626F5B}" type="datetime1">
              <a:rPr lang="zh-CN" altLang="en-US" smtClean="0"/>
              <a:pPr defTabSz="913550"/>
              <a:t>2020/2/25</a:t>
            </a:fld>
            <a:endParaRPr lang="zh-CN" altLang="en-US" dirty="0" smtClean="0"/>
          </a:p>
        </p:txBody>
      </p:sp>
      <p:sp>
        <p:nvSpPr>
          <p:cNvPr id="18438"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341428353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5"/>
          <p:cNvSpPr>
            <a:spLocks noGrp="1" noChangeArrowheads="1"/>
          </p:cNvSpPr>
          <p:nvPr>
            <p:ph type="sldNum" sz="quarter" idx="5"/>
          </p:nvPr>
        </p:nvSpPr>
        <p:spPr>
          <a:noFill/>
          <a:ln>
            <a:headEnd/>
            <a:tailEnd/>
          </a:ln>
        </p:spPr>
        <p:txBody>
          <a:bodyPr/>
          <a:lstStyle/>
          <a:p>
            <a:pPr defTabSz="913550"/>
            <a:fld id="{EAE349EC-925C-4B0D-B7D7-5A69FB7FA60D}" type="slidenum">
              <a:rPr lang="zh-CN" altLang="en-US"/>
              <a:pPr defTabSz="913550"/>
              <a:t>107</a:t>
            </a:fld>
            <a:endParaRPr lang="zh-CN" altLang="en-US" dirty="0"/>
          </a:p>
        </p:txBody>
      </p:sp>
      <p:sp>
        <p:nvSpPr>
          <p:cNvPr id="138243" name="Rectangle 2"/>
          <p:cNvSpPr>
            <a:spLocks noGrp="1" noRot="1" noChangeAspect="1" noChangeArrowheads="1" noTextEdit="1"/>
          </p:cNvSpPr>
          <p:nvPr>
            <p:ph type="sldImg" idx="4294967295"/>
          </p:nvPr>
        </p:nvSpPr>
        <p:spPr>
          <a:ln/>
        </p:spPr>
      </p:sp>
      <p:sp>
        <p:nvSpPr>
          <p:cNvPr id="138244" name="Rectangle 3"/>
          <p:cNvSpPr>
            <a:spLocks noGrp="1" noChangeArrowheads="1"/>
          </p:cNvSpPr>
          <p:nvPr>
            <p:ph type="body" idx="4294967295"/>
          </p:nvPr>
        </p:nvSpPr>
        <p:spPr/>
        <p:txBody>
          <a:bodyPr>
            <a:prstTxWarp prst="textNoShape">
              <a:avLst/>
            </a:prstTxWarp>
          </a:bodyPr>
          <a:lstStyle/>
          <a:p>
            <a:endParaRPr lang="zh-CN" altLang="en-US" smtClean="0"/>
          </a:p>
        </p:txBody>
      </p:sp>
      <p:sp>
        <p:nvSpPr>
          <p:cNvPr id="138245"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C935D77F-F8C2-44A0-9E38-E9C9A5B6B411}" type="datetime1">
              <a:rPr lang="zh-CN" altLang="en-US" smtClean="0"/>
              <a:pPr defTabSz="913550"/>
              <a:t>2020/2/25</a:t>
            </a:fld>
            <a:endParaRPr lang="zh-CN" altLang="en-US" dirty="0" smtClean="0"/>
          </a:p>
        </p:txBody>
      </p:sp>
      <p:sp>
        <p:nvSpPr>
          <p:cNvPr id="138246"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42808486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5"/>
          <p:cNvSpPr>
            <a:spLocks noGrp="1" noChangeArrowheads="1"/>
          </p:cNvSpPr>
          <p:nvPr>
            <p:ph type="sldNum" sz="quarter" idx="5"/>
          </p:nvPr>
        </p:nvSpPr>
        <p:spPr>
          <a:noFill/>
          <a:ln>
            <a:headEnd/>
            <a:tailEnd/>
          </a:ln>
        </p:spPr>
        <p:txBody>
          <a:bodyPr/>
          <a:lstStyle/>
          <a:p>
            <a:pPr defTabSz="913550"/>
            <a:fld id="{3C468314-DE61-4409-B3AB-941FDFBB598D}" type="slidenum">
              <a:rPr lang="zh-CN" altLang="en-US"/>
              <a:pPr defTabSz="913550"/>
              <a:t>110</a:t>
            </a:fld>
            <a:endParaRPr lang="zh-CN" altLang="en-US" dirty="0"/>
          </a:p>
        </p:txBody>
      </p:sp>
      <p:sp>
        <p:nvSpPr>
          <p:cNvPr id="142339" name="Rectangle 2"/>
          <p:cNvSpPr>
            <a:spLocks noGrp="1" noRot="1" noChangeAspect="1" noChangeArrowheads="1" noTextEdit="1"/>
          </p:cNvSpPr>
          <p:nvPr>
            <p:ph type="sldImg" idx="4294967295"/>
          </p:nvPr>
        </p:nvSpPr>
        <p:spPr>
          <a:ln/>
        </p:spPr>
      </p:sp>
      <p:sp>
        <p:nvSpPr>
          <p:cNvPr id="142340" name="Rectangle 3"/>
          <p:cNvSpPr>
            <a:spLocks noGrp="1" noChangeArrowheads="1"/>
          </p:cNvSpPr>
          <p:nvPr>
            <p:ph type="body" idx="4294967295"/>
          </p:nvPr>
        </p:nvSpPr>
        <p:spPr/>
        <p:txBody>
          <a:bodyPr>
            <a:prstTxWarp prst="textNoShape">
              <a:avLst/>
            </a:prstTxWarp>
          </a:bodyPr>
          <a:lstStyle/>
          <a:p>
            <a:endParaRPr lang="zh-CN" altLang="en-US" smtClean="0"/>
          </a:p>
        </p:txBody>
      </p:sp>
      <p:sp>
        <p:nvSpPr>
          <p:cNvPr id="142341"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E35341DB-34BB-4800-AD10-8AF74B291F66}" type="datetime1">
              <a:rPr lang="zh-CN" altLang="en-US" smtClean="0"/>
              <a:pPr defTabSz="913550"/>
              <a:t>2020/2/25</a:t>
            </a:fld>
            <a:endParaRPr lang="zh-CN" altLang="en-US" dirty="0" smtClean="0"/>
          </a:p>
        </p:txBody>
      </p:sp>
      <p:sp>
        <p:nvSpPr>
          <p:cNvPr id="142342"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412321339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
          <p:cNvSpPr>
            <a:spLocks noGrp="1" noRot="1" noChangeAspect="1" noChangeArrowheads="1" noTextEdit="1"/>
          </p:cNvSpPr>
          <p:nvPr>
            <p:ph type="sldImg" idx="4294967295"/>
          </p:nvPr>
        </p:nvSpPr>
        <p:spPr>
          <a:ln/>
        </p:spPr>
      </p:sp>
      <p:sp>
        <p:nvSpPr>
          <p:cNvPr id="146435" name="备注占位符 2"/>
          <p:cNvSpPr>
            <a:spLocks noGrp="1" noChangeArrowheads="1"/>
          </p:cNvSpPr>
          <p:nvPr>
            <p:ph type="body" idx="4294967295"/>
          </p:nvPr>
        </p:nvSpPr>
        <p:spPr/>
        <p:txBody>
          <a:bodyPr>
            <a:prstTxWarp prst="textNoShape">
              <a:avLst/>
            </a:prstTxWarp>
          </a:bodyPr>
          <a:lstStyle/>
          <a:p>
            <a:r>
              <a:rPr lang="en-US" altLang="zh-CN" dirty="0" smtClean="0"/>
              <a:t>03/06-Lecture 2 </a:t>
            </a:r>
            <a:endParaRPr lang="zh-CN" altLang="en-US" dirty="0" smtClean="0"/>
          </a:p>
        </p:txBody>
      </p:sp>
      <p:sp>
        <p:nvSpPr>
          <p:cNvPr id="146436" name="日期占位符 3"/>
          <p:cNvSpPr>
            <a:spLocks noGrp="1" noChangeArrowheads="1"/>
          </p:cNvSpPr>
          <p:nvPr>
            <p:ph type="dt" sz="quarter" idx="1"/>
          </p:nvPr>
        </p:nvSpPr>
        <p:spPr>
          <a:noFill/>
          <a:ln>
            <a:headEnd/>
            <a:tailEnd/>
          </a:ln>
        </p:spPr>
        <p:txBody>
          <a:bodyPr>
            <a:prstTxWarp prst="textNoShape">
              <a:avLst/>
            </a:prstTxWarp>
          </a:bodyPr>
          <a:lstStyle/>
          <a:p>
            <a:pPr defTabSz="913550"/>
            <a:fld id="{BCD4BBD2-7B96-4EBB-B45C-B864B75069E6}" type="datetime1">
              <a:rPr lang="zh-CN" altLang="en-US" smtClean="0"/>
              <a:pPr defTabSz="913550"/>
              <a:t>2020/2/25</a:t>
            </a:fld>
            <a:endParaRPr lang="zh-CN" altLang="en-US" dirty="0" smtClean="0"/>
          </a:p>
        </p:txBody>
      </p:sp>
      <p:sp>
        <p:nvSpPr>
          <p:cNvPr id="146437" name="页脚占位符 4"/>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
        <p:nvSpPr>
          <p:cNvPr id="146438" name="灯片编号占位符 5"/>
          <p:cNvSpPr>
            <a:spLocks noGrp="1" noChangeArrowheads="1"/>
          </p:cNvSpPr>
          <p:nvPr>
            <p:ph type="sldNum" sz="quarter" idx="5"/>
          </p:nvPr>
        </p:nvSpPr>
        <p:spPr>
          <a:noFill/>
          <a:ln>
            <a:headEnd/>
            <a:tailEnd/>
          </a:ln>
        </p:spPr>
        <p:txBody>
          <a:bodyPr/>
          <a:lstStyle/>
          <a:p>
            <a:pPr defTabSz="913550"/>
            <a:fld id="{466443B6-DB38-4DAA-BD1D-99E3F83D1A9A}" type="slidenum">
              <a:rPr lang="zh-CN" altLang="en-US"/>
              <a:pPr defTabSz="913550"/>
              <a:t>111</a:t>
            </a:fld>
            <a:endParaRPr lang="zh-CN" altLang="en-US" dirty="0"/>
          </a:p>
        </p:txBody>
      </p:sp>
    </p:spTree>
    <p:extLst>
      <p:ext uri="{BB962C8B-B14F-4D97-AF65-F5344CB8AC3E}">
        <p14:creationId xmlns:p14="http://schemas.microsoft.com/office/powerpoint/2010/main" val="40745440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5"/>
          <p:cNvSpPr>
            <a:spLocks noGrp="1" noChangeArrowheads="1"/>
          </p:cNvSpPr>
          <p:nvPr>
            <p:ph type="sldNum" sz="quarter" idx="5"/>
          </p:nvPr>
        </p:nvSpPr>
        <p:spPr>
          <a:noFill/>
          <a:ln>
            <a:headEnd/>
            <a:tailEnd/>
          </a:ln>
        </p:spPr>
        <p:txBody>
          <a:bodyPr/>
          <a:lstStyle/>
          <a:p>
            <a:pPr defTabSz="913550"/>
            <a:fld id="{37459035-FEEC-4B63-B92C-A6F80173AD56}" type="slidenum">
              <a:rPr lang="zh-CN" altLang="en-US"/>
              <a:pPr defTabSz="913550"/>
              <a:t>112</a:t>
            </a:fld>
            <a:endParaRPr lang="zh-CN" altLang="en-US" dirty="0"/>
          </a:p>
        </p:txBody>
      </p:sp>
      <p:sp>
        <p:nvSpPr>
          <p:cNvPr id="148483" name="Rectangle 2"/>
          <p:cNvSpPr>
            <a:spLocks noGrp="1" noRot="1" noChangeAspect="1" noChangeArrowheads="1" noTextEdit="1"/>
          </p:cNvSpPr>
          <p:nvPr>
            <p:ph type="sldImg" idx="4294967295"/>
          </p:nvPr>
        </p:nvSpPr>
        <p:spPr>
          <a:ln/>
        </p:spPr>
      </p:sp>
      <p:sp>
        <p:nvSpPr>
          <p:cNvPr id="148484" name="Rectangle 3"/>
          <p:cNvSpPr>
            <a:spLocks noGrp="1" noChangeArrowheads="1"/>
          </p:cNvSpPr>
          <p:nvPr>
            <p:ph type="body" idx="4294967295"/>
          </p:nvPr>
        </p:nvSpPr>
        <p:spPr/>
        <p:txBody>
          <a:bodyPr>
            <a:prstTxWarp prst="textNoShape">
              <a:avLst/>
            </a:prstTxWarp>
          </a:bodyPr>
          <a:lstStyle/>
          <a:p>
            <a:endParaRPr lang="zh-CN" altLang="en-US" dirty="0" smtClean="0"/>
          </a:p>
        </p:txBody>
      </p:sp>
      <p:sp>
        <p:nvSpPr>
          <p:cNvPr id="148485"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C61B9B5F-0880-4797-8E6B-5EF4BC93B979}" type="datetime1">
              <a:rPr lang="zh-CN" altLang="en-US" smtClean="0"/>
              <a:pPr defTabSz="913550"/>
              <a:t>2020/2/25</a:t>
            </a:fld>
            <a:endParaRPr lang="zh-CN" altLang="en-US" dirty="0" smtClean="0"/>
          </a:p>
        </p:txBody>
      </p:sp>
      <p:sp>
        <p:nvSpPr>
          <p:cNvPr id="148486"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158470350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幻灯片图像占位符 1"/>
          <p:cNvSpPr>
            <a:spLocks noGrp="1" noRot="1" noChangeAspect="1" noTextEdit="1"/>
          </p:cNvSpPr>
          <p:nvPr>
            <p:ph type="sldImg"/>
          </p:nvPr>
        </p:nvSpPr>
        <p:spPr>
          <a:ln/>
        </p:spPr>
      </p:sp>
      <p:sp>
        <p:nvSpPr>
          <p:cNvPr id="150531" name="备注占位符 2"/>
          <p:cNvSpPr>
            <a:spLocks noGrp="1"/>
          </p:cNvSpPr>
          <p:nvPr>
            <p:ph type="body" idx="1"/>
          </p:nvPr>
        </p:nvSpPr>
        <p:spPr>
          <a:noFill/>
          <a:ln/>
        </p:spPr>
        <p:txBody>
          <a:bodyPr>
            <a:prstTxWarp prst="textNoShape">
              <a:avLst/>
            </a:prstTxWarp>
          </a:bodyPr>
          <a:lstStyle/>
          <a:p>
            <a:endParaRPr lang="zh-CN" altLang="en-US" dirty="0" smtClean="0"/>
          </a:p>
        </p:txBody>
      </p:sp>
      <p:sp>
        <p:nvSpPr>
          <p:cNvPr id="150532" name="日期占位符 3"/>
          <p:cNvSpPr>
            <a:spLocks noGrp="1"/>
          </p:cNvSpPr>
          <p:nvPr>
            <p:ph type="dt" sz="quarter" idx="1"/>
          </p:nvPr>
        </p:nvSpPr>
        <p:spPr>
          <a:noFill/>
          <a:ln>
            <a:headEnd/>
            <a:tailEnd/>
          </a:ln>
        </p:spPr>
        <p:txBody>
          <a:bodyPr>
            <a:prstTxWarp prst="textNoShape">
              <a:avLst/>
            </a:prstTxWarp>
          </a:bodyPr>
          <a:lstStyle/>
          <a:p>
            <a:pPr defTabSz="911988"/>
            <a:fld id="{17567472-4992-488C-859E-5A27C6BE4DB1}" type="datetime1">
              <a:rPr lang="zh-CN" altLang="en-US" smtClean="0"/>
              <a:pPr defTabSz="911988"/>
              <a:t>2020/2/25</a:t>
            </a:fld>
            <a:endParaRPr lang="en-US" altLang="zh-CN" dirty="0" smtClean="0"/>
          </a:p>
        </p:txBody>
      </p:sp>
    </p:spTree>
    <p:extLst>
      <p:ext uri="{BB962C8B-B14F-4D97-AF65-F5344CB8AC3E}">
        <p14:creationId xmlns:p14="http://schemas.microsoft.com/office/powerpoint/2010/main" val="32762689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5"/>
          <p:cNvSpPr>
            <a:spLocks noGrp="1" noChangeArrowheads="1"/>
          </p:cNvSpPr>
          <p:nvPr>
            <p:ph type="sldNum" sz="quarter" idx="5"/>
          </p:nvPr>
        </p:nvSpPr>
        <p:spPr>
          <a:noFill/>
          <a:ln>
            <a:headEnd/>
            <a:tailEnd/>
          </a:ln>
        </p:spPr>
        <p:txBody>
          <a:bodyPr/>
          <a:lstStyle/>
          <a:p>
            <a:pPr defTabSz="913550"/>
            <a:fld id="{0B124511-C04B-4FD9-BDA3-F6E2E3BDBB0A}" type="slidenum">
              <a:rPr lang="zh-CN" altLang="en-US"/>
              <a:pPr defTabSz="913550"/>
              <a:t>114</a:t>
            </a:fld>
            <a:endParaRPr lang="zh-CN" altLang="en-US" dirty="0"/>
          </a:p>
        </p:txBody>
      </p:sp>
      <p:sp>
        <p:nvSpPr>
          <p:cNvPr id="153603" name="Rectangle 2"/>
          <p:cNvSpPr>
            <a:spLocks noGrp="1" noRot="1" noChangeAspect="1" noChangeArrowheads="1" noTextEdit="1"/>
          </p:cNvSpPr>
          <p:nvPr>
            <p:ph type="sldImg" idx="4294967295"/>
          </p:nvPr>
        </p:nvSpPr>
        <p:spPr>
          <a:ln/>
        </p:spPr>
      </p:sp>
      <p:sp>
        <p:nvSpPr>
          <p:cNvPr id="153604" name="Rectangle 3"/>
          <p:cNvSpPr>
            <a:spLocks noGrp="1" noChangeArrowheads="1"/>
          </p:cNvSpPr>
          <p:nvPr>
            <p:ph type="body" idx="4294967295"/>
          </p:nvPr>
        </p:nvSpPr>
        <p:spPr/>
        <p:txBody>
          <a:bodyPr>
            <a:prstTxWarp prst="textNoShape">
              <a:avLst/>
            </a:prstTxWarp>
          </a:bodyPr>
          <a:lstStyle/>
          <a:p>
            <a:r>
              <a:rPr lang="en-US" altLang="zh-CN" dirty="0" smtClean="0"/>
              <a:t>2014-2-21</a:t>
            </a:r>
            <a:endParaRPr lang="zh-CN" altLang="en-US" dirty="0" smtClean="0"/>
          </a:p>
        </p:txBody>
      </p:sp>
      <p:sp>
        <p:nvSpPr>
          <p:cNvPr id="153605"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E2EDC09F-793E-475B-BF41-1FBDDDF8DBA5}" type="datetime1">
              <a:rPr lang="zh-CN" altLang="en-US" smtClean="0"/>
              <a:pPr defTabSz="913550"/>
              <a:t>2020/2/25</a:t>
            </a:fld>
            <a:endParaRPr lang="zh-CN" altLang="en-US" dirty="0" smtClean="0"/>
          </a:p>
        </p:txBody>
      </p:sp>
      <p:sp>
        <p:nvSpPr>
          <p:cNvPr id="153606"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127583806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5"/>
          <p:cNvSpPr>
            <a:spLocks noGrp="1" noChangeArrowheads="1"/>
          </p:cNvSpPr>
          <p:nvPr>
            <p:ph type="sldNum" sz="quarter" idx="5"/>
          </p:nvPr>
        </p:nvSpPr>
        <p:spPr>
          <a:noFill/>
          <a:ln>
            <a:headEnd/>
            <a:tailEnd/>
          </a:ln>
        </p:spPr>
        <p:txBody>
          <a:bodyPr/>
          <a:lstStyle/>
          <a:p>
            <a:pPr defTabSz="913550"/>
            <a:fld id="{0B124511-C04B-4FD9-BDA3-F6E2E3BDBB0A}" type="slidenum">
              <a:rPr lang="zh-CN" altLang="en-US"/>
              <a:pPr defTabSz="913550"/>
              <a:t>115</a:t>
            </a:fld>
            <a:endParaRPr lang="zh-CN" altLang="en-US" dirty="0"/>
          </a:p>
        </p:txBody>
      </p:sp>
      <p:sp>
        <p:nvSpPr>
          <p:cNvPr id="153603" name="Rectangle 2"/>
          <p:cNvSpPr>
            <a:spLocks noGrp="1" noRot="1" noChangeAspect="1" noChangeArrowheads="1" noTextEdit="1"/>
          </p:cNvSpPr>
          <p:nvPr>
            <p:ph type="sldImg" idx="4294967295"/>
          </p:nvPr>
        </p:nvSpPr>
        <p:spPr>
          <a:ln/>
        </p:spPr>
      </p:sp>
      <p:sp>
        <p:nvSpPr>
          <p:cNvPr id="153604" name="Rectangle 3"/>
          <p:cNvSpPr>
            <a:spLocks noGrp="1" noChangeArrowheads="1"/>
          </p:cNvSpPr>
          <p:nvPr>
            <p:ph type="body" idx="4294967295"/>
          </p:nvPr>
        </p:nvSpPr>
        <p:spPr/>
        <p:txBody>
          <a:bodyPr>
            <a:prstTxWarp prst="textNoShape">
              <a:avLst/>
            </a:prstTxWarp>
          </a:bodyPr>
          <a:lstStyle/>
          <a:p>
            <a:r>
              <a:rPr lang="en-US" altLang="zh-CN" dirty="0" smtClean="0"/>
              <a:t>2014-2-21</a:t>
            </a:r>
            <a:endParaRPr lang="zh-CN" altLang="en-US" dirty="0" smtClean="0"/>
          </a:p>
        </p:txBody>
      </p:sp>
      <p:sp>
        <p:nvSpPr>
          <p:cNvPr id="153605"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E2EDC09F-793E-475B-BF41-1FBDDDF8DBA5}" type="datetime1">
              <a:rPr lang="zh-CN" altLang="en-US" smtClean="0"/>
              <a:pPr defTabSz="913550"/>
              <a:t>2020/2/25</a:t>
            </a:fld>
            <a:endParaRPr lang="zh-CN" altLang="en-US" dirty="0" smtClean="0"/>
          </a:p>
        </p:txBody>
      </p:sp>
      <p:sp>
        <p:nvSpPr>
          <p:cNvPr id="153606"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34548211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88695-62D5-49EB-B718-1E634CFAFDB1}" type="slidenum">
              <a:rPr lang="zh-CN" altLang="en-US" smtClean="0"/>
              <a:pPr/>
              <a:t>116</a:t>
            </a:fld>
            <a:endParaRPr lang="zh-CN" altLang="en-US"/>
          </a:p>
        </p:txBody>
      </p:sp>
    </p:spTree>
    <p:extLst>
      <p:ext uri="{BB962C8B-B14F-4D97-AF65-F5344CB8AC3E}">
        <p14:creationId xmlns:p14="http://schemas.microsoft.com/office/powerpoint/2010/main" val="8817592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5"/>
          <p:cNvSpPr>
            <a:spLocks noGrp="1" noChangeArrowheads="1"/>
          </p:cNvSpPr>
          <p:nvPr>
            <p:ph type="sldNum" sz="quarter" idx="5"/>
          </p:nvPr>
        </p:nvSpPr>
        <p:spPr>
          <a:noFill/>
          <a:ln>
            <a:headEnd/>
            <a:tailEnd/>
          </a:ln>
        </p:spPr>
        <p:txBody>
          <a:bodyPr/>
          <a:lstStyle/>
          <a:p>
            <a:pPr defTabSz="913550"/>
            <a:fld id="{98A22C01-5968-4EDC-B8D6-8579760C8B8C}" type="slidenum">
              <a:rPr lang="zh-CN" altLang="en-US"/>
              <a:pPr defTabSz="913550"/>
              <a:t>117</a:t>
            </a:fld>
            <a:endParaRPr lang="zh-CN" altLang="en-US" dirty="0"/>
          </a:p>
        </p:txBody>
      </p:sp>
      <p:sp>
        <p:nvSpPr>
          <p:cNvPr id="157699" name="Rectangle 2"/>
          <p:cNvSpPr>
            <a:spLocks noGrp="1" noRot="1" noChangeAspect="1" noChangeArrowheads="1" noTextEdit="1"/>
          </p:cNvSpPr>
          <p:nvPr>
            <p:ph type="sldImg" idx="4294967295"/>
          </p:nvPr>
        </p:nvSpPr>
        <p:spPr>
          <a:ln/>
        </p:spPr>
      </p:sp>
      <p:sp>
        <p:nvSpPr>
          <p:cNvPr id="157700" name="Rectangle 3"/>
          <p:cNvSpPr>
            <a:spLocks noGrp="1" noChangeArrowheads="1"/>
          </p:cNvSpPr>
          <p:nvPr>
            <p:ph type="body" idx="4294967295"/>
          </p:nvPr>
        </p:nvSpPr>
        <p:spPr/>
        <p:txBody>
          <a:bodyPr>
            <a:prstTxWarp prst="textNoShape">
              <a:avLst/>
            </a:prstTxWarp>
          </a:bodyPr>
          <a:lstStyle/>
          <a:p>
            <a:endParaRPr lang="zh-CN" altLang="en-US" smtClean="0"/>
          </a:p>
        </p:txBody>
      </p:sp>
      <p:sp>
        <p:nvSpPr>
          <p:cNvPr id="157701"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95062C83-D74E-49D1-9FE7-F2FF3A7771D6}" type="datetime1">
              <a:rPr lang="zh-CN" altLang="en-US" smtClean="0"/>
              <a:pPr defTabSz="913550"/>
              <a:t>2020/2/25</a:t>
            </a:fld>
            <a:endParaRPr lang="zh-CN" altLang="en-US" dirty="0" smtClean="0"/>
          </a:p>
        </p:txBody>
      </p:sp>
      <p:sp>
        <p:nvSpPr>
          <p:cNvPr id="157702"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115097102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5"/>
          <p:cNvSpPr>
            <a:spLocks noGrp="1" noChangeArrowheads="1"/>
          </p:cNvSpPr>
          <p:nvPr>
            <p:ph type="sldNum" sz="quarter" idx="5"/>
          </p:nvPr>
        </p:nvSpPr>
        <p:spPr>
          <a:noFill/>
          <a:ln>
            <a:headEnd/>
            <a:tailEnd/>
          </a:ln>
        </p:spPr>
        <p:txBody>
          <a:bodyPr/>
          <a:lstStyle/>
          <a:p>
            <a:pPr defTabSz="913550"/>
            <a:fld id="{01123973-A356-4A0A-AA3C-0B6B0B15ED18}" type="slidenum">
              <a:rPr lang="zh-CN" altLang="en-US"/>
              <a:pPr defTabSz="913550"/>
              <a:t>118</a:t>
            </a:fld>
            <a:endParaRPr lang="zh-CN" altLang="en-US" dirty="0"/>
          </a:p>
        </p:txBody>
      </p:sp>
      <p:sp>
        <p:nvSpPr>
          <p:cNvPr id="160771" name="Rectangle 2"/>
          <p:cNvSpPr>
            <a:spLocks noGrp="1" noRot="1" noChangeAspect="1" noChangeArrowheads="1" noTextEdit="1"/>
          </p:cNvSpPr>
          <p:nvPr>
            <p:ph type="sldImg" idx="4294967295"/>
          </p:nvPr>
        </p:nvSpPr>
        <p:spPr>
          <a:ln/>
        </p:spPr>
      </p:sp>
      <p:sp>
        <p:nvSpPr>
          <p:cNvPr id="160772" name="Rectangle 3"/>
          <p:cNvSpPr>
            <a:spLocks noGrp="1" noChangeArrowheads="1"/>
          </p:cNvSpPr>
          <p:nvPr>
            <p:ph type="body" idx="4294967295"/>
          </p:nvPr>
        </p:nvSpPr>
        <p:spPr/>
        <p:txBody>
          <a:bodyPr>
            <a:prstTxWarp prst="textNoShape">
              <a:avLst/>
            </a:prstTxWarp>
          </a:bodyPr>
          <a:lstStyle/>
          <a:p>
            <a:endParaRPr lang="zh-CN" altLang="en-US" smtClean="0"/>
          </a:p>
        </p:txBody>
      </p:sp>
      <p:sp>
        <p:nvSpPr>
          <p:cNvPr id="160773"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69DBEDA5-3A94-4526-9591-0EB8194258D2}" type="datetime1">
              <a:rPr lang="zh-CN" altLang="en-US" smtClean="0"/>
              <a:pPr defTabSz="913550"/>
              <a:t>2020/2/25</a:t>
            </a:fld>
            <a:endParaRPr lang="zh-CN" altLang="en-US" dirty="0" smtClean="0"/>
          </a:p>
        </p:txBody>
      </p:sp>
      <p:sp>
        <p:nvSpPr>
          <p:cNvPr id="160774"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3191652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type="dt" sz="quarter" idx="1"/>
          </p:nvPr>
        </p:nvSpPr>
        <p:spPr>
          <a:noFill/>
          <a:ln>
            <a:headEnd/>
            <a:tailEnd/>
          </a:ln>
        </p:spPr>
        <p:txBody>
          <a:bodyPr>
            <a:prstTxWarp prst="textNoShape">
              <a:avLst/>
            </a:prstTxWarp>
          </a:bodyPr>
          <a:lstStyle/>
          <a:p>
            <a:pPr defTabSz="913550"/>
            <a:fld id="{04531FD6-B23A-44D5-8E7C-319C37DA500E}" type="datetime1">
              <a:rPr lang="zh-CN" altLang="en-US" smtClean="0"/>
              <a:pPr defTabSz="913550"/>
              <a:t>2020/2/25</a:t>
            </a:fld>
            <a:endParaRPr lang="zh-CN" altLang="en-US" dirty="0" smtClean="0"/>
          </a:p>
        </p:txBody>
      </p:sp>
      <p:sp>
        <p:nvSpPr>
          <p:cNvPr id="20483" name="Rectangle 6"/>
          <p:cNvSpPr>
            <a:spLocks noGrp="1" noChangeArrowheads="1"/>
          </p:cNvSpPr>
          <p:nvPr>
            <p:ph type="ftr" sz="quarter" idx="4"/>
          </p:nvPr>
        </p:nvSpPr>
        <p:spPr>
          <a:noFill/>
          <a:ln>
            <a:headEnd/>
            <a:tailEnd/>
          </a:ln>
        </p:spPr>
        <p:txBody>
          <a:bodyPr>
            <a:prstTxWarp prst="textNoShape">
              <a:avLst/>
            </a:prstTxWarp>
          </a:bodyPr>
          <a:lstStyle/>
          <a:p>
            <a:pPr defTabSz="913550"/>
            <a:r>
              <a:rPr lang="en-US" altLang="zh-CN" dirty="0" smtClean="0"/>
              <a:t>Chapter 2 — Instructions: Language of the Computer</a:t>
            </a:r>
          </a:p>
        </p:txBody>
      </p:sp>
      <p:sp>
        <p:nvSpPr>
          <p:cNvPr id="20484" name="Rectangle 7"/>
          <p:cNvSpPr>
            <a:spLocks noGrp="1" noChangeArrowheads="1"/>
          </p:cNvSpPr>
          <p:nvPr>
            <p:ph type="sldNum" sz="quarter" idx="5"/>
          </p:nvPr>
        </p:nvSpPr>
        <p:spPr>
          <a:noFill/>
          <a:ln>
            <a:headEnd/>
            <a:tailEnd/>
          </a:ln>
        </p:spPr>
        <p:txBody>
          <a:bodyPr/>
          <a:lstStyle/>
          <a:p>
            <a:pPr defTabSz="913550"/>
            <a:fld id="{9FF3A166-BE0C-4146-829E-8AB74230303A}" type="slidenum">
              <a:rPr lang="en-US" altLang="zh-CN"/>
              <a:pPr defTabSz="913550"/>
              <a:t>10</a:t>
            </a:fld>
            <a:endParaRPr lang="en-US" altLang="zh-CN" dirty="0"/>
          </a:p>
        </p:txBody>
      </p:sp>
      <p:sp>
        <p:nvSpPr>
          <p:cNvPr id="20485" name="Rectangle 2"/>
          <p:cNvSpPr>
            <a:spLocks noGrp="1" noRot="1" noChangeAspect="1" noChangeArrowheads="1" noTextEdit="1"/>
          </p:cNvSpPr>
          <p:nvPr>
            <p:ph type="sldImg" idx="4294967295"/>
          </p:nvPr>
        </p:nvSpPr>
        <p:spPr>
          <a:ln/>
        </p:spPr>
      </p:sp>
      <p:sp>
        <p:nvSpPr>
          <p:cNvPr id="20486" name="Rectangle 3"/>
          <p:cNvSpPr>
            <a:spLocks noGrp="1" noChangeArrowheads="1"/>
          </p:cNvSpPr>
          <p:nvPr>
            <p:ph type="body" idx="4294967295"/>
          </p:nvPr>
        </p:nvSpPr>
        <p:spPr/>
        <p:txBody>
          <a:bodyPr>
            <a:prstTxWarp prst="textNoShape">
              <a:avLst/>
            </a:prstTxWarp>
          </a:bodyPr>
          <a:lstStyle/>
          <a:p>
            <a:endParaRPr lang="en-AU" altLang="zh-CN" smtClean="0"/>
          </a:p>
        </p:txBody>
      </p:sp>
    </p:spTree>
    <p:extLst>
      <p:ext uri="{BB962C8B-B14F-4D97-AF65-F5344CB8AC3E}">
        <p14:creationId xmlns:p14="http://schemas.microsoft.com/office/powerpoint/2010/main" val="23535161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42" name="Rectangle 6"/>
          <p:cNvSpPr>
            <a:spLocks noGrp="1" noChangeArrowheads="1"/>
          </p:cNvSpPr>
          <p:nvPr>
            <p:ph type="sldNum" sz="quarter" idx="5"/>
          </p:nvPr>
        </p:nvSpPr>
        <p:spPr>
          <a:noFill/>
          <a:ln>
            <a:round/>
            <a:headEnd/>
            <a:tailEnd/>
          </a:ln>
        </p:spPr>
        <p:txBody>
          <a:bodyPr/>
          <a:lstStyle/>
          <a:p>
            <a:pPr>
              <a:tabLst>
                <a:tab pos="441940" algn="l"/>
                <a:tab pos="883879" algn="l"/>
                <a:tab pos="1325819" algn="l"/>
                <a:tab pos="1767758" algn="l"/>
                <a:tab pos="2209698" algn="l"/>
                <a:tab pos="2651637" algn="l"/>
                <a:tab pos="3093577" algn="l"/>
              </a:tabLst>
            </a:pPr>
            <a:fld id="{774A141F-0E6A-4E38-8A29-F15A0326C62A}" type="slidenum">
              <a:rPr lang="en-US" altLang="en-US">
                <a:solidFill>
                  <a:srgbClr val="000000"/>
                </a:solidFill>
                <a:ea typeface="微软雅黑" pitchFamily="34" charset="-122"/>
              </a:rPr>
              <a:pPr>
                <a:tabLst>
                  <a:tab pos="441940" algn="l"/>
                  <a:tab pos="883879" algn="l"/>
                  <a:tab pos="1325819" algn="l"/>
                  <a:tab pos="1767758" algn="l"/>
                  <a:tab pos="2209698" algn="l"/>
                  <a:tab pos="2651637" algn="l"/>
                  <a:tab pos="3093577" algn="l"/>
                </a:tabLst>
              </a:pPr>
              <a:t>120</a:t>
            </a:fld>
            <a:endParaRPr lang="en-US" altLang="en-US" dirty="0">
              <a:solidFill>
                <a:srgbClr val="000000"/>
              </a:solidFill>
              <a:ea typeface="微软雅黑" pitchFamily="34" charset="-122"/>
            </a:endParaRPr>
          </a:p>
        </p:txBody>
      </p:sp>
      <p:sp>
        <p:nvSpPr>
          <p:cNvPr id="163843" name="Rectangle 1"/>
          <p:cNvSpPr>
            <a:spLocks noGrp="1" noRot="1" noChangeAspect="1" noChangeArrowheads="1" noTextEdit="1"/>
          </p:cNvSpPr>
          <p:nvPr>
            <p:ph type="sldImg"/>
          </p:nvPr>
        </p:nvSpPr>
        <p:spPr>
          <a:xfrm>
            <a:off x="1077913" y="800100"/>
            <a:ext cx="5264150" cy="3949700"/>
          </a:xfrm>
          <a:solidFill>
            <a:srgbClr val="FFFFFF"/>
          </a:solidFill>
          <a:ln/>
        </p:spPr>
      </p:sp>
      <p:sp>
        <p:nvSpPr>
          <p:cNvPr id="163844" name="Rectangle 2"/>
          <p:cNvSpPr>
            <a:spLocks noGrp="1" noChangeArrowheads="1"/>
          </p:cNvSpPr>
          <p:nvPr>
            <p:ph type="body" idx="1"/>
          </p:nvPr>
        </p:nvSpPr>
        <p:spPr>
          <a:xfrm>
            <a:off x="741911" y="5002849"/>
            <a:ext cx="5938405" cy="4740116"/>
          </a:xfrm>
          <a:noFill/>
          <a:ln/>
        </p:spPr>
        <p:txBody>
          <a:bodyPr wrap="none" anchor="ctr">
            <a:prstTxWarp prst="textNoShape">
              <a:avLst/>
            </a:prstTxWarp>
          </a:bodyPr>
          <a:lstStyle/>
          <a:p>
            <a:endParaRPr lang="en-US" altLang="en-US" smtClean="0">
              <a:latin typeface="Times New Roman" pitchFamily="18" charset="0"/>
            </a:endParaRPr>
          </a:p>
        </p:txBody>
      </p:sp>
    </p:spTree>
    <p:extLst>
      <p:ext uri="{BB962C8B-B14F-4D97-AF65-F5344CB8AC3E}">
        <p14:creationId xmlns:p14="http://schemas.microsoft.com/office/powerpoint/2010/main" val="42330858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5890" name="Rectangle 6"/>
          <p:cNvSpPr>
            <a:spLocks noGrp="1" noChangeArrowheads="1"/>
          </p:cNvSpPr>
          <p:nvPr>
            <p:ph type="sldNum" sz="quarter" idx="5"/>
          </p:nvPr>
        </p:nvSpPr>
        <p:spPr>
          <a:noFill/>
          <a:ln>
            <a:round/>
            <a:headEnd/>
            <a:tailEnd/>
          </a:ln>
        </p:spPr>
        <p:txBody>
          <a:bodyPr/>
          <a:lstStyle/>
          <a:p>
            <a:pPr>
              <a:tabLst>
                <a:tab pos="441940" algn="l"/>
                <a:tab pos="883879" algn="l"/>
                <a:tab pos="1325819" algn="l"/>
                <a:tab pos="1767758" algn="l"/>
                <a:tab pos="2209698" algn="l"/>
                <a:tab pos="2651637" algn="l"/>
                <a:tab pos="3093577" algn="l"/>
              </a:tabLst>
            </a:pPr>
            <a:fld id="{862AAF0E-899E-4712-BF0A-F7A6ADEE90B9}" type="slidenum">
              <a:rPr lang="en-US" altLang="en-US">
                <a:solidFill>
                  <a:srgbClr val="000000"/>
                </a:solidFill>
                <a:ea typeface="微软雅黑" pitchFamily="34" charset="-122"/>
              </a:rPr>
              <a:pPr>
                <a:tabLst>
                  <a:tab pos="441940" algn="l"/>
                  <a:tab pos="883879" algn="l"/>
                  <a:tab pos="1325819" algn="l"/>
                  <a:tab pos="1767758" algn="l"/>
                  <a:tab pos="2209698" algn="l"/>
                  <a:tab pos="2651637" algn="l"/>
                  <a:tab pos="3093577" algn="l"/>
                </a:tabLst>
              </a:pPr>
              <a:t>121</a:t>
            </a:fld>
            <a:endParaRPr lang="en-US" altLang="en-US" dirty="0">
              <a:solidFill>
                <a:srgbClr val="000000"/>
              </a:solidFill>
              <a:ea typeface="微软雅黑" pitchFamily="34" charset="-122"/>
            </a:endParaRPr>
          </a:p>
        </p:txBody>
      </p:sp>
      <p:sp>
        <p:nvSpPr>
          <p:cNvPr id="165891" name="Rectangle 1"/>
          <p:cNvSpPr>
            <a:spLocks noGrp="1" noRot="1" noChangeAspect="1" noChangeArrowheads="1" noTextEdit="1"/>
          </p:cNvSpPr>
          <p:nvPr>
            <p:ph type="sldImg"/>
          </p:nvPr>
        </p:nvSpPr>
        <p:spPr>
          <a:xfrm>
            <a:off x="1077913" y="800100"/>
            <a:ext cx="5264150" cy="3949700"/>
          </a:xfrm>
          <a:solidFill>
            <a:srgbClr val="FFFFFF"/>
          </a:solidFill>
          <a:ln/>
        </p:spPr>
      </p:sp>
      <p:sp>
        <p:nvSpPr>
          <p:cNvPr id="165892" name="Rectangle 2"/>
          <p:cNvSpPr>
            <a:spLocks noGrp="1" noChangeArrowheads="1"/>
          </p:cNvSpPr>
          <p:nvPr>
            <p:ph type="body" idx="1"/>
          </p:nvPr>
        </p:nvSpPr>
        <p:spPr>
          <a:xfrm>
            <a:off x="741911" y="5002849"/>
            <a:ext cx="5938405" cy="4740116"/>
          </a:xfrm>
          <a:noFill/>
          <a:ln/>
        </p:spPr>
        <p:txBody>
          <a:bodyPr wrap="none" anchor="ctr">
            <a:prstTxWarp prst="textNoShape">
              <a:avLst/>
            </a:prstTxWarp>
          </a:bodyPr>
          <a:lstStyle/>
          <a:p>
            <a:endParaRPr lang="en-US" altLang="en-US" smtClean="0">
              <a:latin typeface="Times New Roman" pitchFamily="18" charset="0"/>
            </a:endParaRPr>
          </a:p>
        </p:txBody>
      </p:sp>
    </p:spTree>
    <p:extLst>
      <p:ext uri="{BB962C8B-B14F-4D97-AF65-F5344CB8AC3E}">
        <p14:creationId xmlns:p14="http://schemas.microsoft.com/office/powerpoint/2010/main" val="72344069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5"/>
          <p:cNvSpPr>
            <a:spLocks noGrp="1" noChangeArrowheads="1"/>
          </p:cNvSpPr>
          <p:nvPr>
            <p:ph type="sldNum" sz="quarter" idx="5"/>
          </p:nvPr>
        </p:nvSpPr>
        <p:spPr>
          <a:noFill/>
          <a:ln>
            <a:headEnd/>
            <a:tailEnd/>
          </a:ln>
        </p:spPr>
        <p:txBody>
          <a:bodyPr/>
          <a:lstStyle/>
          <a:p>
            <a:pPr defTabSz="913550"/>
            <a:fld id="{CC4A47A6-9ABD-4832-95C1-CD91B6BAAA49}" type="slidenum">
              <a:rPr lang="zh-CN" altLang="en-US"/>
              <a:pPr defTabSz="913550"/>
              <a:t>122</a:t>
            </a:fld>
            <a:endParaRPr lang="zh-CN" altLang="en-US" dirty="0"/>
          </a:p>
        </p:txBody>
      </p:sp>
      <p:sp>
        <p:nvSpPr>
          <p:cNvPr id="167939" name="Rectangle 2"/>
          <p:cNvSpPr>
            <a:spLocks noGrp="1" noRot="1" noChangeAspect="1" noChangeArrowheads="1" noTextEdit="1"/>
          </p:cNvSpPr>
          <p:nvPr>
            <p:ph type="sldImg" idx="4294967295"/>
          </p:nvPr>
        </p:nvSpPr>
        <p:spPr>
          <a:ln/>
        </p:spPr>
      </p:sp>
      <p:sp>
        <p:nvSpPr>
          <p:cNvPr id="167940" name="Rectangle 3"/>
          <p:cNvSpPr>
            <a:spLocks noGrp="1" noChangeArrowheads="1"/>
          </p:cNvSpPr>
          <p:nvPr>
            <p:ph type="body" idx="4294967295"/>
          </p:nvPr>
        </p:nvSpPr>
        <p:spPr/>
        <p:txBody>
          <a:bodyPr>
            <a:prstTxWarp prst="textNoShape">
              <a:avLst/>
            </a:prstTxWarp>
          </a:bodyPr>
          <a:lstStyle/>
          <a:p>
            <a:endParaRPr lang="zh-CN" altLang="en-US" smtClean="0"/>
          </a:p>
        </p:txBody>
      </p:sp>
      <p:sp>
        <p:nvSpPr>
          <p:cNvPr id="167941"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D336D1EF-ED02-4470-BF2C-237D8D24244D}" type="datetime1">
              <a:rPr lang="zh-CN" altLang="en-US" smtClean="0"/>
              <a:pPr defTabSz="913550"/>
              <a:t>2020/2/25</a:t>
            </a:fld>
            <a:endParaRPr lang="zh-CN" altLang="en-US" dirty="0" smtClean="0"/>
          </a:p>
        </p:txBody>
      </p:sp>
      <p:sp>
        <p:nvSpPr>
          <p:cNvPr id="167942"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191403706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幻灯片图像占位符 1"/>
          <p:cNvSpPr>
            <a:spLocks noGrp="1" noRot="1" noChangeAspect="1" noChangeArrowheads="1" noTextEdit="1"/>
          </p:cNvSpPr>
          <p:nvPr>
            <p:ph type="sldImg" idx="4294967295"/>
          </p:nvPr>
        </p:nvSpPr>
        <p:spPr>
          <a:ln/>
        </p:spPr>
      </p:sp>
      <p:sp>
        <p:nvSpPr>
          <p:cNvPr id="171011" name="备注占位符 2"/>
          <p:cNvSpPr>
            <a:spLocks noGrp="1" noChangeArrowheads="1"/>
          </p:cNvSpPr>
          <p:nvPr>
            <p:ph type="body" idx="4294967295"/>
          </p:nvPr>
        </p:nvSpPr>
        <p:spPr/>
        <p:txBody>
          <a:bodyPr>
            <a:prstTxWarp prst="textNoShape">
              <a:avLst/>
            </a:prstTxWarp>
          </a:bodyPr>
          <a:lstStyle/>
          <a:p>
            <a:r>
              <a:rPr lang="zh-CN" altLang="en-US" smtClean="0"/>
              <a:t>对于</a:t>
            </a:r>
            <a:r>
              <a:rPr lang="en-US" altLang="zh-CN" smtClean="0"/>
              <a:t>A</a:t>
            </a:r>
            <a:r>
              <a:rPr lang="zh-CN" altLang="en-US" smtClean="0"/>
              <a:t>和</a:t>
            </a:r>
            <a:r>
              <a:rPr lang="en-US" altLang="zh-CN" smtClean="0"/>
              <a:t>B</a:t>
            </a:r>
            <a:r>
              <a:rPr lang="zh-CN" altLang="en-US" smtClean="0"/>
              <a:t>系统，以及两组相对性能 </a:t>
            </a:r>
            <a:r>
              <a:rPr lang="en-US" altLang="zh-CN" smtClean="0"/>
              <a:t>SPECRatio Ai, SPECRatio Bi</a:t>
            </a:r>
          </a:p>
          <a:p>
            <a:endParaRPr lang="en-US" altLang="zh-CN" smtClean="0"/>
          </a:p>
          <a:p>
            <a:r>
              <a:rPr lang="zh-CN" altLang="en-US" smtClean="0"/>
              <a:t>比率的几何平均 等于 几何平均的比率</a:t>
            </a:r>
            <a:endParaRPr lang="en-US" altLang="zh-CN" smtClean="0"/>
          </a:p>
          <a:p>
            <a:r>
              <a:rPr lang="zh-CN" altLang="en-US" smtClean="0"/>
              <a:t>几何平均的比率 等于 性能比率的几何平均 （与参考机器的选择无关）</a:t>
            </a:r>
          </a:p>
        </p:txBody>
      </p:sp>
      <p:sp>
        <p:nvSpPr>
          <p:cNvPr id="171012" name="日期占位符 3"/>
          <p:cNvSpPr>
            <a:spLocks noGrp="1" noChangeArrowheads="1"/>
          </p:cNvSpPr>
          <p:nvPr>
            <p:ph type="dt" sz="quarter" idx="1"/>
          </p:nvPr>
        </p:nvSpPr>
        <p:spPr>
          <a:noFill/>
          <a:ln>
            <a:headEnd/>
            <a:tailEnd/>
          </a:ln>
        </p:spPr>
        <p:txBody>
          <a:bodyPr>
            <a:prstTxWarp prst="textNoShape">
              <a:avLst/>
            </a:prstTxWarp>
          </a:bodyPr>
          <a:lstStyle/>
          <a:p>
            <a:pPr defTabSz="913550"/>
            <a:fld id="{AD99471D-D161-4AAA-8F0F-5B8421CE6E6B}" type="datetime1">
              <a:rPr lang="zh-CN" altLang="en-US" smtClean="0"/>
              <a:pPr defTabSz="913550"/>
              <a:t>2020/2/25</a:t>
            </a:fld>
            <a:endParaRPr lang="zh-CN" altLang="en-US" dirty="0" smtClean="0"/>
          </a:p>
        </p:txBody>
      </p:sp>
      <p:sp>
        <p:nvSpPr>
          <p:cNvPr id="171013" name="页脚占位符 4"/>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
        <p:nvSpPr>
          <p:cNvPr id="171014" name="灯片编号占位符 5"/>
          <p:cNvSpPr>
            <a:spLocks noGrp="1" noChangeArrowheads="1"/>
          </p:cNvSpPr>
          <p:nvPr>
            <p:ph type="sldNum" sz="quarter" idx="5"/>
          </p:nvPr>
        </p:nvSpPr>
        <p:spPr>
          <a:noFill/>
          <a:ln>
            <a:headEnd/>
            <a:tailEnd/>
          </a:ln>
        </p:spPr>
        <p:txBody>
          <a:bodyPr/>
          <a:lstStyle/>
          <a:p>
            <a:pPr defTabSz="913550"/>
            <a:fld id="{6789C85F-27C5-46D3-96EE-68CD671B9DBC}" type="slidenum">
              <a:rPr lang="zh-CN" altLang="en-US"/>
              <a:pPr defTabSz="913550"/>
              <a:t>125</a:t>
            </a:fld>
            <a:endParaRPr lang="zh-CN" altLang="en-US" dirty="0"/>
          </a:p>
        </p:txBody>
      </p:sp>
    </p:spTree>
    <p:extLst>
      <p:ext uri="{BB962C8B-B14F-4D97-AF65-F5344CB8AC3E}">
        <p14:creationId xmlns:p14="http://schemas.microsoft.com/office/powerpoint/2010/main" val="32011429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5"/>
          <p:cNvSpPr>
            <a:spLocks noGrp="1" noChangeArrowheads="1"/>
          </p:cNvSpPr>
          <p:nvPr>
            <p:ph type="sldNum" sz="quarter" idx="5"/>
          </p:nvPr>
        </p:nvSpPr>
        <p:spPr>
          <a:noFill/>
          <a:ln>
            <a:headEnd/>
            <a:tailEnd/>
          </a:ln>
        </p:spPr>
        <p:txBody>
          <a:bodyPr/>
          <a:lstStyle/>
          <a:p>
            <a:pPr defTabSz="913550"/>
            <a:fld id="{5AC71200-F7F9-4357-B721-D474F046940B}" type="slidenum">
              <a:rPr lang="zh-CN" altLang="en-US"/>
              <a:pPr defTabSz="913550"/>
              <a:t>126</a:t>
            </a:fld>
            <a:endParaRPr lang="zh-CN" altLang="en-US" dirty="0"/>
          </a:p>
        </p:txBody>
      </p:sp>
      <p:sp>
        <p:nvSpPr>
          <p:cNvPr id="174083" name="Rectangle 2"/>
          <p:cNvSpPr>
            <a:spLocks noGrp="1" noRot="1" noChangeAspect="1" noChangeArrowheads="1" noTextEdit="1"/>
          </p:cNvSpPr>
          <p:nvPr>
            <p:ph type="sldImg" idx="4294967295"/>
          </p:nvPr>
        </p:nvSpPr>
        <p:spPr>
          <a:ln/>
        </p:spPr>
      </p:sp>
      <p:sp>
        <p:nvSpPr>
          <p:cNvPr id="174084" name="Rectangle 3"/>
          <p:cNvSpPr>
            <a:spLocks noGrp="1" noChangeArrowheads="1"/>
          </p:cNvSpPr>
          <p:nvPr>
            <p:ph type="body" idx="4294967295"/>
          </p:nvPr>
        </p:nvSpPr>
        <p:spPr/>
        <p:txBody>
          <a:bodyPr>
            <a:prstTxWarp prst="textNoShape">
              <a:avLst/>
            </a:prstTxWarp>
          </a:bodyPr>
          <a:lstStyle/>
          <a:p>
            <a:endParaRPr lang="zh-CN" altLang="en-US" smtClean="0"/>
          </a:p>
        </p:txBody>
      </p:sp>
      <p:sp>
        <p:nvSpPr>
          <p:cNvPr id="174085"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63291223-2456-40AF-94FC-3A54D49A2383}" type="datetime1">
              <a:rPr lang="zh-CN" altLang="en-US" smtClean="0"/>
              <a:pPr defTabSz="913550"/>
              <a:t>2020/2/25</a:t>
            </a:fld>
            <a:endParaRPr lang="zh-CN" altLang="en-US" dirty="0" smtClean="0"/>
          </a:p>
        </p:txBody>
      </p:sp>
      <p:sp>
        <p:nvSpPr>
          <p:cNvPr id="174086"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267273689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幻灯片图像占位符 1"/>
          <p:cNvSpPr>
            <a:spLocks noGrp="1" noRot="1" noChangeAspect="1" noChangeArrowheads="1" noTextEdit="1"/>
          </p:cNvSpPr>
          <p:nvPr>
            <p:ph type="sldImg" idx="4294967295"/>
          </p:nvPr>
        </p:nvSpPr>
        <p:spPr>
          <a:ln/>
        </p:spPr>
      </p:sp>
      <p:sp>
        <p:nvSpPr>
          <p:cNvPr id="177155" name="备注占位符 2"/>
          <p:cNvSpPr>
            <a:spLocks noGrp="1" noChangeArrowheads="1"/>
          </p:cNvSpPr>
          <p:nvPr>
            <p:ph type="body" idx="4294967295"/>
          </p:nvPr>
        </p:nvSpPr>
        <p:spPr>
          <a:noFill/>
          <a:ln/>
        </p:spPr>
        <p:txBody>
          <a:bodyPr>
            <a:prstTxWarp prst="textNoShape">
              <a:avLst/>
            </a:prstTxWarp>
          </a:bodyPr>
          <a:lstStyle/>
          <a:p>
            <a:r>
              <a:rPr lang="zh-CN" altLang="en-US" smtClean="0"/>
              <a:t>对于</a:t>
            </a:r>
            <a:r>
              <a:rPr lang="en-US" altLang="zh-CN" smtClean="0"/>
              <a:t>A</a:t>
            </a:r>
            <a:r>
              <a:rPr lang="zh-CN" altLang="en-US" smtClean="0"/>
              <a:t>和</a:t>
            </a:r>
            <a:r>
              <a:rPr lang="en-US" altLang="zh-CN" smtClean="0"/>
              <a:t>B</a:t>
            </a:r>
            <a:r>
              <a:rPr lang="zh-CN" altLang="en-US" smtClean="0"/>
              <a:t>系统，以及两组相对性能 </a:t>
            </a:r>
            <a:r>
              <a:rPr lang="en-US" altLang="zh-CN" smtClean="0"/>
              <a:t>SPECRatio Ai, SPECRatio Bi</a:t>
            </a:r>
          </a:p>
          <a:p>
            <a:endParaRPr lang="en-US" altLang="zh-CN" smtClean="0"/>
          </a:p>
          <a:p>
            <a:r>
              <a:rPr lang="zh-CN" altLang="en-US" smtClean="0"/>
              <a:t>比率的几何平均 等于 几何平均的比率</a:t>
            </a:r>
            <a:endParaRPr lang="en-US" altLang="zh-CN" smtClean="0"/>
          </a:p>
          <a:p>
            <a:r>
              <a:rPr lang="zh-CN" altLang="en-US" smtClean="0"/>
              <a:t>几何平均的比率 等于 性能比率的几何平均 （与参考机器的选择无关）</a:t>
            </a:r>
          </a:p>
        </p:txBody>
      </p:sp>
      <p:sp>
        <p:nvSpPr>
          <p:cNvPr id="177156" name="日期占位符 3"/>
          <p:cNvSpPr>
            <a:spLocks noGrp="1" noChangeArrowheads="1"/>
          </p:cNvSpPr>
          <p:nvPr>
            <p:ph type="dt" sz="quarter" idx="1"/>
          </p:nvPr>
        </p:nvSpPr>
        <p:spPr>
          <a:noFill/>
          <a:ln>
            <a:headEnd/>
            <a:tailEnd/>
          </a:ln>
        </p:spPr>
        <p:txBody>
          <a:bodyPr>
            <a:prstTxWarp prst="textNoShape">
              <a:avLst/>
            </a:prstTxWarp>
          </a:bodyPr>
          <a:lstStyle/>
          <a:p>
            <a:pPr defTabSz="913550"/>
            <a:fld id="{44B952B4-A646-4164-9839-2B1946008A67}" type="datetime1">
              <a:rPr lang="zh-CN" altLang="en-US" smtClean="0"/>
              <a:pPr defTabSz="913550"/>
              <a:t>2020/2/25</a:t>
            </a:fld>
            <a:endParaRPr lang="zh-CN" altLang="en-US" dirty="0" smtClean="0"/>
          </a:p>
        </p:txBody>
      </p:sp>
      <p:sp>
        <p:nvSpPr>
          <p:cNvPr id="177157" name="页脚占位符 4"/>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
        <p:nvSpPr>
          <p:cNvPr id="177158" name="灯片编号占位符 5"/>
          <p:cNvSpPr>
            <a:spLocks noGrp="1" noChangeArrowheads="1"/>
          </p:cNvSpPr>
          <p:nvPr>
            <p:ph type="sldNum" sz="quarter" idx="5"/>
          </p:nvPr>
        </p:nvSpPr>
        <p:spPr>
          <a:noFill/>
          <a:ln>
            <a:headEnd/>
            <a:tailEnd/>
          </a:ln>
        </p:spPr>
        <p:txBody>
          <a:bodyPr/>
          <a:lstStyle/>
          <a:p>
            <a:pPr defTabSz="913550"/>
            <a:fld id="{5A826809-E1D5-4A72-9794-079D2154D2BB}" type="slidenum">
              <a:rPr lang="zh-CN" altLang="en-US"/>
              <a:pPr defTabSz="913550"/>
              <a:t>128</a:t>
            </a:fld>
            <a:endParaRPr lang="zh-CN" altLang="en-US" dirty="0"/>
          </a:p>
        </p:txBody>
      </p:sp>
    </p:spTree>
    <p:extLst>
      <p:ext uri="{BB962C8B-B14F-4D97-AF65-F5344CB8AC3E}">
        <p14:creationId xmlns:p14="http://schemas.microsoft.com/office/powerpoint/2010/main" val="287315233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5"/>
          <p:cNvSpPr>
            <a:spLocks noGrp="1" noChangeArrowheads="1"/>
          </p:cNvSpPr>
          <p:nvPr>
            <p:ph type="sldNum" sz="quarter" idx="5"/>
          </p:nvPr>
        </p:nvSpPr>
        <p:spPr>
          <a:noFill/>
          <a:ln>
            <a:headEnd/>
            <a:tailEnd/>
          </a:ln>
        </p:spPr>
        <p:txBody>
          <a:bodyPr/>
          <a:lstStyle/>
          <a:p>
            <a:pPr defTabSz="913550"/>
            <a:fld id="{DE144F04-77CC-48E7-BA53-7EA667F88135}" type="slidenum">
              <a:rPr lang="zh-CN" altLang="en-US"/>
              <a:pPr defTabSz="913550"/>
              <a:t>129</a:t>
            </a:fld>
            <a:endParaRPr lang="zh-CN" altLang="en-US" dirty="0"/>
          </a:p>
        </p:txBody>
      </p:sp>
      <p:sp>
        <p:nvSpPr>
          <p:cNvPr id="195587" name="Rectangle 2"/>
          <p:cNvSpPr>
            <a:spLocks noGrp="1" noRot="1" noChangeAspect="1" noChangeArrowheads="1" noTextEdit="1"/>
          </p:cNvSpPr>
          <p:nvPr>
            <p:ph type="sldImg" idx="4294967295"/>
          </p:nvPr>
        </p:nvSpPr>
        <p:spPr>
          <a:ln/>
        </p:spPr>
      </p:sp>
      <p:sp>
        <p:nvSpPr>
          <p:cNvPr id="195588" name="Rectangle 3"/>
          <p:cNvSpPr>
            <a:spLocks noGrp="1" noChangeArrowheads="1"/>
          </p:cNvSpPr>
          <p:nvPr>
            <p:ph type="body" idx="4294967295"/>
          </p:nvPr>
        </p:nvSpPr>
        <p:spPr/>
        <p:txBody>
          <a:bodyPr>
            <a:prstTxWarp prst="textNoShape">
              <a:avLst/>
            </a:prstTxWarp>
          </a:bodyPr>
          <a:lstStyle/>
          <a:p>
            <a:endParaRPr lang="zh-CN" altLang="en-US" smtClean="0"/>
          </a:p>
        </p:txBody>
      </p:sp>
      <p:sp>
        <p:nvSpPr>
          <p:cNvPr id="195589"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4BE58956-1439-4E6F-A5AB-B8240E690DA0}" type="datetime1">
              <a:rPr lang="zh-CN" altLang="en-US" smtClean="0"/>
              <a:pPr defTabSz="913550"/>
              <a:t>2020/2/25</a:t>
            </a:fld>
            <a:endParaRPr lang="zh-CN" altLang="en-US" dirty="0" smtClean="0"/>
          </a:p>
        </p:txBody>
      </p:sp>
      <p:sp>
        <p:nvSpPr>
          <p:cNvPr id="195590"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120044027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5"/>
          <p:cNvSpPr>
            <a:spLocks noGrp="1" noChangeArrowheads="1"/>
          </p:cNvSpPr>
          <p:nvPr>
            <p:ph type="sldNum" sz="quarter" idx="5"/>
          </p:nvPr>
        </p:nvSpPr>
        <p:spPr>
          <a:noFill/>
          <a:ln>
            <a:headEnd/>
            <a:tailEnd/>
          </a:ln>
        </p:spPr>
        <p:txBody>
          <a:bodyPr/>
          <a:lstStyle/>
          <a:p>
            <a:pPr defTabSz="913550"/>
            <a:fld id="{0AF14F1E-CE2A-4796-9D50-C306A5DDE8F1}" type="slidenum">
              <a:rPr lang="zh-CN" altLang="en-US"/>
              <a:pPr defTabSz="913550"/>
              <a:t>130</a:t>
            </a:fld>
            <a:endParaRPr lang="zh-CN" altLang="en-US" dirty="0"/>
          </a:p>
        </p:txBody>
      </p:sp>
      <p:sp>
        <p:nvSpPr>
          <p:cNvPr id="197635" name="Rectangle 2"/>
          <p:cNvSpPr>
            <a:spLocks noGrp="1" noRot="1" noChangeAspect="1" noChangeArrowheads="1" noTextEdit="1"/>
          </p:cNvSpPr>
          <p:nvPr>
            <p:ph type="sldImg" idx="4294967295"/>
          </p:nvPr>
        </p:nvSpPr>
        <p:spPr>
          <a:ln/>
        </p:spPr>
      </p:sp>
      <p:sp>
        <p:nvSpPr>
          <p:cNvPr id="197636" name="Rectangle 3"/>
          <p:cNvSpPr>
            <a:spLocks noGrp="1" noChangeArrowheads="1"/>
          </p:cNvSpPr>
          <p:nvPr>
            <p:ph type="body" idx="4294967295"/>
          </p:nvPr>
        </p:nvSpPr>
        <p:spPr/>
        <p:txBody>
          <a:bodyPr>
            <a:prstTxWarp prst="textNoShape">
              <a:avLst/>
            </a:prstTxWarp>
          </a:bodyPr>
          <a:lstStyle/>
          <a:p>
            <a:endParaRPr lang="zh-CN" altLang="en-US" smtClean="0"/>
          </a:p>
        </p:txBody>
      </p:sp>
      <p:sp>
        <p:nvSpPr>
          <p:cNvPr id="197637"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E7BA05DC-B0EA-49BD-B38D-F78927DABF1C}" type="datetime1">
              <a:rPr lang="zh-CN" altLang="en-US" smtClean="0"/>
              <a:pPr defTabSz="913550"/>
              <a:t>2020/2/25</a:t>
            </a:fld>
            <a:endParaRPr lang="zh-CN" altLang="en-US" dirty="0" smtClean="0"/>
          </a:p>
        </p:txBody>
      </p:sp>
      <p:sp>
        <p:nvSpPr>
          <p:cNvPr id="197638"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307561841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5"/>
          <p:cNvSpPr>
            <a:spLocks noGrp="1" noChangeArrowheads="1"/>
          </p:cNvSpPr>
          <p:nvPr>
            <p:ph type="sldNum" sz="quarter" idx="5"/>
          </p:nvPr>
        </p:nvSpPr>
        <p:spPr>
          <a:noFill/>
          <a:ln>
            <a:headEnd/>
            <a:tailEnd/>
          </a:ln>
        </p:spPr>
        <p:txBody>
          <a:bodyPr/>
          <a:lstStyle/>
          <a:p>
            <a:pPr defTabSz="913550"/>
            <a:fld id="{E501BE9C-74C9-4DE0-B1B6-4BD34D588F8C}" type="slidenum">
              <a:rPr lang="en-US" altLang="zh-CN"/>
              <a:pPr defTabSz="913550"/>
              <a:t>131</a:t>
            </a:fld>
            <a:endParaRPr lang="en-US" altLang="zh-CN" dirty="0"/>
          </a:p>
        </p:txBody>
      </p:sp>
      <p:sp>
        <p:nvSpPr>
          <p:cNvPr id="199683" name="Rectangle 2"/>
          <p:cNvSpPr>
            <a:spLocks noGrp="1" noRot="1" noChangeAspect="1" noChangeArrowheads="1" noTextEdit="1"/>
          </p:cNvSpPr>
          <p:nvPr>
            <p:ph type="sldImg" idx="4294967295"/>
          </p:nvPr>
        </p:nvSpPr>
        <p:spPr>
          <a:xfrm>
            <a:off x="1493838" y="909638"/>
            <a:ext cx="4195762" cy="3148012"/>
          </a:xfrm>
          <a:solidFill>
            <a:srgbClr val="FFFFFF"/>
          </a:solidFill>
          <a:ln/>
        </p:spPr>
      </p:sp>
      <p:sp>
        <p:nvSpPr>
          <p:cNvPr id="199684" name="Rectangle 3"/>
          <p:cNvSpPr>
            <a:spLocks noGrp="1" noChangeArrowheads="1"/>
          </p:cNvSpPr>
          <p:nvPr>
            <p:ph type="body" idx="4294967295"/>
          </p:nvPr>
        </p:nvSpPr>
        <p:spPr>
          <a:xfrm>
            <a:off x="957003" y="4491461"/>
            <a:ext cx="5268191" cy="4256878"/>
          </a:xfrm>
          <a:solidFill>
            <a:srgbClr val="FFFFFF"/>
          </a:solidFill>
          <a:ln>
            <a:solidFill>
              <a:srgbClr val="000000"/>
            </a:solidFill>
            <a:headEnd/>
            <a:tailEnd/>
          </a:ln>
        </p:spPr>
        <p:txBody>
          <a:bodyPr>
            <a:prstTxWarp prst="textNoShape">
              <a:avLst/>
            </a:prstTxWarp>
          </a:bodyPr>
          <a:lstStyle/>
          <a:p>
            <a:endParaRPr lang="en-US" altLang="zh-CN" smtClean="0"/>
          </a:p>
        </p:txBody>
      </p:sp>
    </p:spTree>
    <p:extLst>
      <p:ext uri="{BB962C8B-B14F-4D97-AF65-F5344CB8AC3E}">
        <p14:creationId xmlns:p14="http://schemas.microsoft.com/office/powerpoint/2010/main" val="3609214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5"/>
          <p:cNvSpPr>
            <a:spLocks noGrp="1" noChangeArrowheads="1"/>
          </p:cNvSpPr>
          <p:nvPr>
            <p:ph type="sldNum" sz="quarter" idx="5"/>
          </p:nvPr>
        </p:nvSpPr>
        <p:spPr>
          <a:noFill/>
          <a:ln>
            <a:headEnd/>
            <a:tailEnd/>
          </a:ln>
        </p:spPr>
        <p:txBody>
          <a:bodyPr/>
          <a:lstStyle/>
          <a:p>
            <a:pPr defTabSz="913550"/>
            <a:fld id="{AFF303DB-6BEB-4917-B2E7-1503648D18FC}" type="slidenum">
              <a:rPr lang="zh-CN" altLang="en-US"/>
              <a:pPr defTabSz="913550"/>
              <a:t>11</a:t>
            </a:fld>
            <a:endParaRPr lang="zh-CN" altLang="en-US" dirty="0"/>
          </a:p>
        </p:txBody>
      </p:sp>
      <p:sp>
        <p:nvSpPr>
          <p:cNvPr id="22531" name="Rectangle 2"/>
          <p:cNvSpPr>
            <a:spLocks noGrp="1" noRot="1" noChangeAspect="1" noChangeArrowheads="1" noTextEdit="1"/>
          </p:cNvSpPr>
          <p:nvPr>
            <p:ph type="sldImg" idx="4294967295"/>
          </p:nvPr>
        </p:nvSpPr>
        <p:spPr>
          <a:xfrm>
            <a:off x="1158875" y="587375"/>
            <a:ext cx="4552950" cy="3414713"/>
          </a:xfrm>
          <a:ln>
            <a:noFill/>
          </a:ln>
        </p:spPr>
      </p:sp>
      <p:sp>
        <p:nvSpPr>
          <p:cNvPr id="22532" name="日期占位符 1"/>
          <p:cNvSpPr>
            <a:spLocks noGrp="1" noChangeArrowheads="1"/>
          </p:cNvSpPr>
          <p:nvPr>
            <p:ph type="dt" sz="quarter" idx="1"/>
          </p:nvPr>
        </p:nvSpPr>
        <p:spPr>
          <a:noFill/>
          <a:ln>
            <a:headEnd/>
            <a:tailEnd/>
          </a:ln>
        </p:spPr>
        <p:txBody>
          <a:bodyPr>
            <a:prstTxWarp prst="textNoShape">
              <a:avLst/>
            </a:prstTxWarp>
          </a:bodyPr>
          <a:lstStyle/>
          <a:p>
            <a:pPr defTabSz="913550"/>
            <a:fld id="{E359F614-952B-4540-8406-A4816716188C}" type="datetime1">
              <a:rPr lang="zh-CN" altLang="en-US" smtClean="0"/>
              <a:pPr defTabSz="913550"/>
              <a:t>2020/2/25</a:t>
            </a:fld>
            <a:endParaRPr lang="zh-CN" altLang="en-US" dirty="0" smtClean="0"/>
          </a:p>
        </p:txBody>
      </p:sp>
      <p:sp>
        <p:nvSpPr>
          <p:cNvPr id="22533" name="页脚占位符 2"/>
          <p:cNvSpPr>
            <a:spLocks noGrp="1" noChangeArrowheads="1"/>
          </p:cNvSpPr>
          <p:nvPr>
            <p:ph type="ftr" sz="quarter" idx="4"/>
          </p:nvPr>
        </p:nvSpPr>
        <p:spPr>
          <a:noFill/>
          <a:ln>
            <a:headEnd/>
            <a:tailEnd/>
          </a:ln>
        </p:spPr>
        <p:txBody>
          <a:bodyPr>
            <a:prstTxWarp prst="textNoShape">
              <a:avLst/>
            </a:prstTxWarp>
          </a:bodyPr>
          <a:lstStyle/>
          <a:p>
            <a:pPr defTabSz="913550"/>
            <a:endParaRPr lang="en-US" altLang="zh-CN" dirty="0" smtClean="0"/>
          </a:p>
        </p:txBody>
      </p:sp>
    </p:spTree>
    <p:extLst>
      <p:ext uri="{BB962C8B-B14F-4D97-AF65-F5344CB8AC3E}">
        <p14:creationId xmlns:p14="http://schemas.microsoft.com/office/powerpoint/2010/main" val="31123741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normAutofit/>
          </a:bodyPr>
          <a:lstStyle>
            <a:lvl1pPr>
              <a:defRPr sz="44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DBF4CD1-1F45-48CF-8525-7A5891141F36}" type="datetime1">
              <a:rPr lang="en-US" altLang="zh-CN" smtClean="0"/>
              <a:pPr/>
              <a:t>2/25/2020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dirty="0"/>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a:t>
            </a:fld>
            <a:endParaRPr lang="zh-CN" altLang="en-US"/>
          </a:p>
        </p:txBody>
      </p:sp>
      <p:pic>
        <p:nvPicPr>
          <p:cNvPr id="8" name="图片 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837881" y="219937"/>
            <a:ext cx="401637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mj-ea"/>
                <a:ea typeface="+mj-ea"/>
              </a:defRPr>
            </a:lvl1p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lvl1pPr>
              <a:defRPr>
                <a:latin typeface="+mj-ea"/>
                <a:ea typeface="+mj-ea"/>
              </a:defRPr>
            </a:lvl1pPr>
            <a:lvl2pPr>
              <a:defRPr>
                <a:latin typeface="+mj-ea"/>
                <a:ea typeface="+mj-ea"/>
              </a:defRPr>
            </a:lvl2pPr>
            <a:lvl3pPr>
              <a:defRPr>
                <a:latin typeface="+mj-ea"/>
                <a:ea typeface="+mj-ea"/>
              </a:defRPr>
            </a:lvl3pPr>
            <a:lvl4pPr>
              <a:defRPr>
                <a:latin typeface="+mj-ea"/>
                <a:ea typeface="+mj-ea"/>
              </a:defRPr>
            </a:lvl4pPr>
            <a:lvl5pPr>
              <a:defRPr>
                <a:latin typeface="+mj-ea"/>
                <a:ea typeface="+mj-ea"/>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FEBC8F7F-AC24-4A0D-8521-13DE8088067D}" type="datetime1">
              <a:rPr lang="en-US" altLang="zh-CN" smtClean="0"/>
              <a:pPr/>
              <a:t>2/25/2020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lvl1pPr>
              <a:defRPr>
                <a:latin typeface="+mj-ea"/>
                <a:ea typeface="+mj-ea"/>
              </a:defRPr>
            </a:lvl1p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lvl1pPr>
              <a:defRPr>
                <a:latin typeface="+mj-ea"/>
                <a:ea typeface="+mj-ea"/>
              </a:defRPr>
            </a:lvl1pPr>
            <a:lvl2pPr>
              <a:defRPr>
                <a:latin typeface="+mj-ea"/>
                <a:ea typeface="+mj-ea"/>
              </a:defRPr>
            </a:lvl2pPr>
            <a:lvl3pPr>
              <a:defRPr>
                <a:latin typeface="+mj-ea"/>
                <a:ea typeface="+mj-ea"/>
              </a:defRPr>
            </a:lvl3pPr>
            <a:lvl4pPr>
              <a:defRPr>
                <a:latin typeface="+mj-ea"/>
                <a:ea typeface="+mj-ea"/>
              </a:defRPr>
            </a:lvl4pPr>
            <a:lvl5pPr>
              <a:defRPr>
                <a:latin typeface="+mj-ea"/>
                <a:ea typeface="+mj-ea"/>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E830A0B-238C-4038-A05D-BC07442FC629}" type="datetime1">
              <a:rPr lang="en-US" altLang="zh-CN" smtClean="0"/>
              <a:pPr/>
              <a:t>2/25/2020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dirty="0"/>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9" name="Rectangle 2"/>
          <p:cNvSpPr>
            <a:spLocks noChangeArrowheads="1"/>
          </p:cNvSpPr>
          <p:nvPr userDrawn="1"/>
        </p:nvSpPr>
        <p:spPr bwMode="auto">
          <a:xfrm>
            <a:off x="0" y="0"/>
            <a:ext cx="9144000" cy="976313"/>
          </a:xfrm>
          <a:prstGeom prst="rect">
            <a:avLst/>
          </a:prstGeom>
          <a:gradFill rotWithShape="1">
            <a:gsLst>
              <a:gs pos="0">
                <a:srgbClr val="234B8D"/>
              </a:gs>
              <a:gs pos="100000">
                <a:srgbClr val="2F7ADF"/>
              </a:gs>
            </a:gsLst>
            <a:lin ang="0" scaled="1"/>
          </a:gradFill>
          <a:ln>
            <a:noFill/>
          </a:ln>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dirty="0" smtClean="0">
              <a:solidFill>
                <a:srgbClr val="FFFFFF"/>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1032094" y="147889"/>
            <a:ext cx="7654705" cy="784617"/>
          </a:xfrm>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b="1">
                <a:latin typeface="微软雅黑" pitchFamily="34" charset="-122"/>
                <a:ea typeface="微软雅黑" pitchFamily="34" charset="-122"/>
              </a:defRPr>
            </a:lvl1pPr>
            <a:lvl2pPr>
              <a:defRPr/>
            </a:lvl2pPr>
            <a:lvl3pPr>
              <a:defRPr/>
            </a:lvl3pPr>
            <a:lvl4pPr>
              <a:defRPr/>
            </a:lvl4pPr>
            <a:lvl5pPr>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5A47E342-566D-4D2E-B025-45161A5A88C7}" type="datetime1">
              <a:rPr lang="en-US" altLang="zh-CN" smtClean="0"/>
              <a:pPr/>
              <a:t>2/25/2020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dirty="0"/>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a:t>
            </a:fld>
            <a:endParaRPr lang="zh-CN" altLang="en-US" dirty="0"/>
          </a:p>
        </p:txBody>
      </p:sp>
      <p:pic>
        <p:nvPicPr>
          <p:cNvPr id="11" name="图片 7" descr="校徽.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7695" y="118124"/>
            <a:ext cx="766763"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F4EE00E-70AB-4AB8-9D23-E76FA8DC9000}" type="datetime1">
              <a:rPr lang="en-US" altLang="zh-CN" smtClean="0"/>
              <a:pPr/>
              <a:t>2/25/2020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dirty="0"/>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49379"/>
            <a:ext cx="4038600" cy="5024672"/>
          </a:xfrm>
        </p:spPr>
        <p:txBody>
          <a:bodyPr/>
          <a:lstStyle>
            <a:lvl1pPr>
              <a:defRPr sz="2800">
                <a:latin typeface="+mj-ea"/>
                <a:ea typeface="+mj-ea"/>
              </a:defRPr>
            </a:lvl1pPr>
            <a:lvl2pPr>
              <a:defRPr sz="2400">
                <a:latin typeface="+mj-ea"/>
                <a:ea typeface="+mj-ea"/>
              </a:defRPr>
            </a:lvl2pPr>
            <a:lvl3pPr>
              <a:defRPr sz="2000">
                <a:latin typeface="+mj-ea"/>
                <a:ea typeface="+mj-ea"/>
              </a:defRPr>
            </a:lvl3pPr>
            <a:lvl4pPr>
              <a:defRPr sz="1800">
                <a:latin typeface="+mj-ea"/>
                <a:ea typeface="+mj-ea"/>
              </a:defRPr>
            </a:lvl4pPr>
            <a:lvl5pPr>
              <a:defRPr sz="1800">
                <a:latin typeface="+mj-ea"/>
                <a:ea typeface="+mj-ea"/>
              </a:defRPr>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648200" y="1267485"/>
            <a:ext cx="4038600" cy="4997513"/>
          </a:xfrm>
        </p:spPr>
        <p:txBody>
          <a:bodyPr/>
          <a:lstStyle>
            <a:lvl1pPr>
              <a:defRPr sz="2800">
                <a:latin typeface="+mj-ea"/>
                <a:ea typeface="+mj-ea"/>
              </a:defRPr>
            </a:lvl1pPr>
            <a:lvl2pPr>
              <a:defRPr sz="2400">
                <a:latin typeface="+mj-ea"/>
                <a:ea typeface="+mj-ea"/>
              </a:defRPr>
            </a:lvl2pPr>
            <a:lvl3pPr>
              <a:defRPr sz="2000">
                <a:latin typeface="+mj-ea"/>
                <a:ea typeface="+mj-ea"/>
              </a:defRPr>
            </a:lvl3pPr>
            <a:lvl4pPr>
              <a:defRPr sz="1800">
                <a:latin typeface="+mj-ea"/>
                <a:ea typeface="+mj-ea"/>
              </a:defRPr>
            </a:lvl4pPr>
            <a:lvl5pPr>
              <a:defRPr sz="1800">
                <a:latin typeface="+mj-ea"/>
                <a:ea typeface="+mj-ea"/>
              </a:defRPr>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日期占位符 4"/>
          <p:cNvSpPr>
            <a:spLocks noGrp="1"/>
          </p:cNvSpPr>
          <p:nvPr>
            <p:ph type="dt" sz="half" idx="10"/>
          </p:nvPr>
        </p:nvSpPr>
        <p:spPr/>
        <p:txBody>
          <a:bodyPr/>
          <a:lstStyle/>
          <a:p>
            <a:fld id="{42C77E4E-F783-44CF-86C9-855FDD16792D}" type="datetime1">
              <a:rPr lang="en-US" altLang="zh-CN" smtClean="0"/>
              <a:pPr/>
              <a:t>2/25/2020</a:t>
            </a:fld>
            <a:endParaRPr lang="zh-CN" altLang="en-US"/>
          </a:p>
        </p:txBody>
      </p:sp>
      <p:sp>
        <p:nvSpPr>
          <p:cNvPr id="6" name="页脚占位符 5"/>
          <p:cNvSpPr>
            <a:spLocks noGrp="1"/>
          </p:cNvSpPr>
          <p:nvPr>
            <p:ph type="ftr" sz="quarter" idx="11"/>
          </p:nvPr>
        </p:nvSpPr>
        <p:spPr/>
        <p:txBody>
          <a:bodyPr/>
          <a:lstStyle/>
          <a:p>
            <a:r>
              <a:rPr lang="zh-CN" altLang="en-US" smtClean="0"/>
              <a:t>中国科学技术大学</a:t>
            </a:r>
            <a:endParaRPr lang="zh-CN" altLang="en-US" dirty="0"/>
          </a:p>
        </p:txBody>
      </p:sp>
      <p:sp>
        <p:nvSpPr>
          <p:cNvPr id="7" name="灯片编号占位符 6"/>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E28872CF-6F86-4AF2-BF13-1D26378C2B9E}" type="datetime1">
              <a:rPr lang="en-US" altLang="zh-CN" smtClean="0"/>
              <a:pPr/>
              <a:t>2/25/2020</a:t>
            </a:fld>
            <a:endParaRPr lang="zh-CN" altLang="en-US"/>
          </a:p>
        </p:txBody>
      </p:sp>
      <p:sp>
        <p:nvSpPr>
          <p:cNvPr id="8" name="页脚占位符 7"/>
          <p:cNvSpPr>
            <a:spLocks noGrp="1"/>
          </p:cNvSpPr>
          <p:nvPr>
            <p:ph type="ftr" sz="quarter" idx="11"/>
          </p:nvPr>
        </p:nvSpPr>
        <p:spPr/>
        <p:txBody>
          <a:bodyPr/>
          <a:lstStyle/>
          <a:p>
            <a:r>
              <a:rPr lang="zh-CN" altLang="en-US" smtClean="0"/>
              <a:t>中国科学技术大学</a:t>
            </a:r>
            <a:endParaRPr lang="zh-CN" altLang="en-US" dirty="0"/>
          </a:p>
        </p:txBody>
      </p:sp>
      <p:sp>
        <p:nvSpPr>
          <p:cNvPr id="9" name="灯片编号占位符 8"/>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914400" y="0"/>
            <a:ext cx="8229600" cy="902312"/>
          </a:xfrm>
        </p:spPr>
        <p:txBody>
          <a:body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p:txBody>
          <a:bodyPr/>
          <a:lstStyle/>
          <a:p>
            <a:fld id="{81C42A3F-B839-4137-B911-D376D5B90DF1}" type="datetime1">
              <a:rPr lang="en-US" altLang="zh-CN" smtClean="0"/>
              <a:pPr/>
              <a:t>2/25/2020</a:t>
            </a:fld>
            <a:endParaRPr lang="zh-CN" altLang="en-US"/>
          </a:p>
        </p:txBody>
      </p:sp>
      <p:sp>
        <p:nvSpPr>
          <p:cNvPr id="4" name="页脚占位符 3"/>
          <p:cNvSpPr>
            <a:spLocks noGrp="1"/>
          </p:cNvSpPr>
          <p:nvPr>
            <p:ph type="ftr" sz="quarter" idx="11"/>
          </p:nvPr>
        </p:nvSpPr>
        <p:spPr/>
        <p:txBody>
          <a:bodyPr/>
          <a:lstStyle/>
          <a:p>
            <a:r>
              <a:rPr lang="zh-CN" altLang="en-US" smtClean="0"/>
              <a:t>中国科学技术大学</a:t>
            </a:r>
            <a:endParaRPr lang="zh-CN" altLang="en-US" dirty="0"/>
          </a:p>
        </p:txBody>
      </p:sp>
      <p:sp>
        <p:nvSpPr>
          <p:cNvPr id="5" name="灯片编号占位符 4"/>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791D20A-3770-413B-A73B-C1FC4F06EF09}" type="datetime1">
              <a:rPr lang="en-US" altLang="zh-CN" smtClean="0"/>
              <a:pPr/>
              <a:t>2/25/2020</a:t>
            </a:fld>
            <a:endParaRPr lang="zh-CN" altLang="en-US"/>
          </a:p>
        </p:txBody>
      </p:sp>
      <p:sp>
        <p:nvSpPr>
          <p:cNvPr id="3" name="页脚占位符 2"/>
          <p:cNvSpPr>
            <a:spLocks noGrp="1"/>
          </p:cNvSpPr>
          <p:nvPr>
            <p:ph type="ftr" sz="quarter" idx="11"/>
          </p:nvPr>
        </p:nvSpPr>
        <p:spPr/>
        <p:txBody>
          <a:bodyPr/>
          <a:lstStyle/>
          <a:p>
            <a:r>
              <a:rPr lang="zh-CN" altLang="en-US" smtClean="0"/>
              <a:t>中国科学技术大学</a:t>
            </a:r>
            <a:endParaRPr lang="zh-CN" altLang="en-US" dirty="0"/>
          </a:p>
        </p:txBody>
      </p:sp>
      <p:sp>
        <p:nvSpPr>
          <p:cNvPr id="4" name="灯片编号占位符 3"/>
          <p:cNvSpPr>
            <a:spLocks noGrp="1"/>
          </p:cNvSpPr>
          <p:nvPr>
            <p:ph type="sldNum" sz="quarter" idx="12"/>
          </p:nvPr>
        </p:nvSpPr>
        <p:spPr/>
        <p:txBody>
          <a:bodyPr/>
          <a:lstStyle/>
          <a:p>
            <a:fld id="{8BD4F407-B401-4F27-B84C-F4D1FCFDF361}" type="slidenum">
              <a:rPr lang="zh-CN" altLang="en-US" smtClean="0"/>
              <a:pPr/>
              <a:t>‹#›</a:t>
            </a:fld>
            <a:endParaRPr lang="zh-CN" altLang="en-US"/>
          </a:p>
        </p:txBody>
      </p:sp>
      <p:pic>
        <p:nvPicPr>
          <p:cNvPr id="5" name="图片 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837881" y="319520"/>
            <a:ext cx="401637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75307" y="144855"/>
            <a:ext cx="3008313" cy="814812"/>
          </a:xfrm>
        </p:spPr>
        <p:txBody>
          <a:bodyPr anchor="b"/>
          <a:lstStyle>
            <a:lvl1pPr algn="l">
              <a:defRPr sz="2000" b="1">
                <a:latin typeface="+mj-ea"/>
                <a:ea typeface="+mj-ea"/>
              </a:defRPr>
            </a:lvl1pPr>
          </a:lstStyle>
          <a:p>
            <a:r>
              <a:rPr lang="zh-CN" altLang="en-US" dirty="0" smtClean="0"/>
              <a:t>单击此处编辑母版标题样</a:t>
            </a:r>
            <a:endParaRPr lang="zh-CN" altLang="en-US" dirty="0"/>
          </a:p>
        </p:txBody>
      </p:sp>
      <p:sp>
        <p:nvSpPr>
          <p:cNvPr id="3" name="内容占位符 2"/>
          <p:cNvSpPr>
            <a:spLocks noGrp="1"/>
          </p:cNvSpPr>
          <p:nvPr>
            <p:ph idx="1"/>
          </p:nvPr>
        </p:nvSpPr>
        <p:spPr>
          <a:xfrm>
            <a:off x="3575050" y="273050"/>
            <a:ext cx="5111750" cy="5853113"/>
          </a:xfrm>
        </p:spPr>
        <p:txBody>
          <a:bodyPr/>
          <a:lstStyle>
            <a:lvl1pPr>
              <a:defRPr sz="3200">
                <a:latin typeface="+mj-ea"/>
                <a:ea typeface="+mj-ea"/>
              </a:defRPr>
            </a:lvl1pPr>
            <a:lvl2pPr>
              <a:defRPr sz="2800">
                <a:latin typeface="+mj-ea"/>
                <a:ea typeface="+mj-ea"/>
              </a:defRPr>
            </a:lvl2pPr>
            <a:lvl3pPr>
              <a:defRPr sz="2400">
                <a:latin typeface="+mj-ea"/>
                <a:ea typeface="+mj-ea"/>
              </a:defRPr>
            </a:lvl3pPr>
            <a:lvl4pPr>
              <a:defRPr sz="2000">
                <a:latin typeface="+mj-ea"/>
                <a:ea typeface="+mj-ea"/>
              </a:defRPr>
            </a:lvl4pPr>
            <a:lvl5pPr>
              <a:defRPr sz="2000">
                <a:latin typeface="+mj-ea"/>
                <a:ea typeface="+mj-ea"/>
              </a:defRPr>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atin typeface="+mj-ea"/>
                <a:ea typeface="+mj-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5" name="日期占位符 4"/>
          <p:cNvSpPr>
            <a:spLocks noGrp="1"/>
          </p:cNvSpPr>
          <p:nvPr>
            <p:ph type="dt" sz="half" idx="10"/>
          </p:nvPr>
        </p:nvSpPr>
        <p:spPr/>
        <p:txBody>
          <a:bodyPr/>
          <a:lstStyle/>
          <a:p>
            <a:fld id="{5AAF043A-B58A-4113-BC72-7F10910BE466}" type="datetime1">
              <a:rPr lang="en-US" altLang="zh-CN" smtClean="0"/>
              <a:pPr/>
              <a:t>2/25/2020</a:t>
            </a:fld>
            <a:endParaRPr lang="zh-CN" altLang="en-US"/>
          </a:p>
        </p:txBody>
      </p:sp>
      <p:sp>
        <p:nvSpPr>
          <p:cNvPr id="6" name="页脚占位符 5"/>
          <p:cNvSpPr>
            <a:spLocks noGrp="1"/>
          </p:cNvSpPr>
          <p:nvPr>
            <p:ph type="ftr" sz="quarter" idx="11"/>
          </p:nvPr>
        </p:nvSpPr>
        <p:spPr/>
        <p:txBody>
          <a:bodyPr/>
          <a:lstStyle/>
          <a:p>
            <a:r>
              <a:rPr lang="zh-CN" altLang="en-US" smtClean="0"/>
              <a:t>中国科学技术大学</a:t>
            </a:r>
            <a:endParaRPr lang="zh-CN" altLang="en-US"/>
          </a:p>
        </p:txBody>
      </p:sp>
      <p:sp>
        <p:nvSpPr>
          <p:cNvPr id="7" name="灯片编号占位符 6"/>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995881"/>
            <a:ext cx="5486400" cy="37316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F39D38A-D473-4C67-A147-B7828B49CCB5}" type="datetime1">
              <a:rPr lang="en-US" altLang="zh-CN" smtClean="0"/>
              <a:pPr/>
              <a:t>2/25/2020</a:t>
            </a:fld>
            <a:endParaRPr lang="zh-CN" altLang="en-US"/>
          </a:p>
        </p:txBody>
      </p:sp>
      <p:sp>
        <p:nvSpPr>
          <p:cNvPr id="6" name="页脚占位符 5"/>
          <p:cNvSpPr>
            <a:spLocks noGrp="1"/>
          </p:cNvSpPr>
          <p:nvPr>
            <p:ph type="ftr" sz="quarter" idx="11"/>
          </p:nvPr>
        </p:nvSpPr>
        <p:spPr/>
        <p:txBody>
          <a:bodyPr/>
          <a:lstStyle/>
          <a:p>
            <a:r>
              <a:rPr lang="zh-CN" altLang="en-US" smtClean="0"/>
              <a:t>中国科学技术大学</a:t>
            </a:r>
            <a:endParaRPr lang="zh-CN" altLang="en-US"/>
          </a:p>
        </p:txBody>
      </p:sp>
      <p:sp>
        <p:nvSpPr>
          <p:cNvPr id="7" name="灯片编号占位符 6"/>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2"/>
          <p:cNvSpPr>
            <a:spLocks noChangeArrowheads="1"/>
          </p:cNvSpPr>
          <p:nvPr userDrawn="1"/>
        </p:nvSpPr>
        <p:spPr bwMode="auto">
          <a:xfrm>
            <a:off x="0" y="-27159"/>
            <a:ext cx="9144000" cy="976313"/>
          </a:xfrm>
          <a:prstGeom prst="rect">
            <a:avLst/>
          </a:prstGeom>
          <a:gradFill rotWithShape="1">
            <a:gsLst>
              <a:gs pos="0">
                <a:srgbClr val="234B8D"/>
              </a:gs>
              <a:gs pos="100000">
                <a:srgbClr val="2F7ADF"/>
              </a:gs>
            </a:gsLst>
            <a:lin ang="0" scaled="1"/>
          </a:gradFill>
          <a:ln>
            <a:noFill/>
          </a:ln>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dirty="0" smtClean="0">
              <a:solidFill>
                <a:srgbClr val="FFFFFF"/>
              </a:solidFill>
              <a:latin typeface="微软雅黑" panose="020B0503020204020204" pitchFamily="34" charset="-122"/>
              <a:ea typeface="微软雅黑" panose="020B0503020204020204" pitchFamily="34" charset="-122"/>
            </a:endParaRPr>
          </a:p>
        </p:txBody>
      </p:sp>
      <p:sp>
        <p:nvSpPr>
          <p:cNvPr id="2" name="标题占位符 1"/>
          <p:cNvSpPr>
            <a:spLocks noGrp="1"/>
          </p:cNvSpPr>
          <p:nvPr>
            <p:ph type="title"/>
          </p:nvPr>
        </p:nvSpPr>
        <p:spPr>
          <a:xfrm>
            <a:off x="474133" y="175056"/>
            <a:ext cx="8238067" cy="703135"/>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258432"/>
            <a:ext cx="8229600" cy="505183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ea typeface="微软雅黑" panose="020B0503020204020204" pitchFamily="34" charset="-122"/>
              </a:defRPr>
            </a:lvl1pPr>
          </a:lstStyle>
          <a:p>
            <a:fld id="{5518A52B-0423-4300-A85D-FEFAB192E2E3}" type="datetime1">
              <a:rPr lang="en-US" altLang="zh-CN" smtClean="0"/>
              <a:pPr/>
              <a:t>2/25/2020</a:t>
            </a:fld>
            <a:endParaRPr lang="zh-CN" altLang="en-US" dirty="0"/>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ea typeface="微软雅黑" panose="020B0503020204020204" pitchFamily="34" charset="-122"/>
              </a:defRPr>
            </a:lvl1pPr>
          </a:lstStyle>
          <a:p>
            <a:r>
              <a:rPr lang="zh-CN" altLang="en-US" dirty="0" smtClean="0"/>
              <a:t>中国科学技术大学</a:t>
            </a:r>
            <a:endParaRPr lang="zh-CN" altLang="en-US" dirty="0"/>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ea typeface="微软雅黑" panose="020B0503020204020204" pitchFamily="34" charset="-122"/>
              </a:defRPr>
            </a:lvl1pPr>
          </a:lstStyle>
          <a:p>
            <a:fld id="{8BD4F407-B401-4F27-B84C-F4D1FCFDF361}" type="slidenum">
              <a:rPr lang="zh-CN" altLang="en-US" smtClean="0"/>
              <a:pPr/>
              <a:t>‹#›</a:t>
            </a:fld>
            <a:endParaRPr lang="zh-CN" altLang="en-US" dirty="0"/>
          </a:p>
        </p:txBody>
      </p:sp>
      <p:pic>
        <p:nvPicPr>
          <p:cNvPr id="9" name="图片 7" descr="校徽.png"/>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17695" y="109071"/>
            <a:ext cx="766763"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hf hdr="0" ftr="0"/>
  <p:txStyles>
    <p:titleStyle>
      <a:lvl1pPr algn="ctr" defTabSz="914400" rtl="0" eaLnBrk="1" latinLnBrk="0" hangingPunct="1">
        <a:spcBef>
          <a:spcPct val="0"/>
        </a:spcBef>
        <a:buNone/>
        <a:defRPr sz="3600" kern="1200">
          <a:solidFill>
            <a:schemeClr val="bg1"/>
          </a:solidFill>
          <a:latin typeface="微软雅黑" pitchFamily="34" charset="-122"/>
          <a:ea typeface="微软雅黑" pitchFamily="34" charset="-122"/>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yanyongz@ustc.edu.c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69.xml"/><Relationship Id="rId7" Type="http://schemas.openxmlformats.org/officeDocument/2006/relationships/image" Target="../media/image75.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6.bin"/><Relationship Id="rId5" Type="http://schemas.openxmlformats.org/officeDocument/2006/relationships/image" Target="../media/image74.wmf"/><Relationship Id="rId4" Type="http://schemas.openxmlformats.org/officeDocument/2006/relationships/oleObject" Target="../embeddings/oleObject5.bin"/></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6.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10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21.emf"/><Relationship Id="rId4" Type="http://schemas.openxmlformats.org/officeDocument/2006/relationships/customXml" Target="../ink/ink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11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customXml" Target="../ink/ink5.xml"/><Relationship Id="rId4" Type="http://schemas.openxmlformats.org/officeDocument/2006/relationships/image" Target="../media/image22.emf"/></Relationships>
</file>

<file path=ppt/slides/_rels/slide120.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92.wmf"/><Relationship Id="rId4" Type="http://schemas.openxmlformats.org/officeDocument/2006/relationships/oleObject" Target="../embeddings/oleObject7.bin"/></Relationships>
</file>

<file path=ppt/slides/_rels/slide12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4.xml"/><Relationship Id="rId1" Type="http://schemas.openxmlformats.org/officeDocument/2006/relationships/slideLayout" Target="../slideLayouts/slideLayout6.xml"/><Relationship Id="rId4" Type="http://schemas.openxmlformats.org/officeDocument/2006/relationships/image" Target="../media/image98.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hyperlink" Target="mailto:yanyongz@ustc.edu.cn"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taff.ustc.edu.cn/~comparch" TargetMode="External"/><Relationship Id="rId4" Type="http://schemas.openxmlformats.org/officeDocument/2006/relationships/hyperlink" Target="mailto:yuboyan@ustc.edu.cn"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24.png"/><Relationship Id="rId18" Type="http://schemas.openxmlformats.org/officeDocument/2006/relationships/image" Target="../media/image18.png"/><Relationship Id="rId3" Type="http://schemas.openxmlformats.org/officeDocument/2006/relationships/notesSlide" Target="../notesSlides/notesSlide23.xml"/><Relationship Id="rId7" Type="http://schemas.openxmlformats.org/officeDocument/2006/relationships/image" Target="../media/image22.png"/><Relationship Id="rId12" Type="http://schemas.openxmlformats.org/officeDocument/2006/relationships/image" Target="../media/image17.png"/><Relationship Id="rId17" Type="http://schemas.openxmlformats.org/officeDocument/2006/relationships/oleObject" Target="../embeddings/oleObject3.bin"/><Relationship Id="rId2" Type="http://schemas.openxmlformats.org/officeDocument/2006/relationships/slideLayout" Target="../slideLayouts/slideLayout6.xml"/><Relationship Id="rId16" Type="http://schemas.openxmlformats.org/officeDocument/2006/relationships/image" Target="../media/image27.png"/><Relationship Id="rId20" Type="http://schemas.openxmlformats.org/officeDocument/2006/relationships/image" Target="../media/image29.jpeg"/><Relationship Id="rId1" Type="http://schemas.openxmlformats.org/officeDocument/2006/relationships/vmlDrawing" Target="../drawings/vmlDrawing1.vml"/><Relationship Id="rId6" Type="http://schemas.openxmlformats.org/officeDocument/2006/relationships/image" Target="../media/image21.png"/><Relationship Id="rId11" Type="http://schemas.openxmlformats.org/officeDocument/2006/relationships/oleObject" Target="../embeddings/oleObject2.bin"/><Relationship Id="rId5" Type="http://schemas.openxmlformats.org/officeDocument/2006/relationships/image" Target="../media/image20.png"/><Relationship Id="rId15" Type="http://schemas.openxmlformats.org/officeDocument/2006/relationships/image" Target="../media/image26.png"/><Relationship Id="rId10" Type="http://schemas.openxmlformats.org/officeDocument/2006/relationships/image" Target="../media/image23.jpeg"/><Relationship Id="rId19" Type="http://schemas.openxmlformats.org/officeDocument/2006/relationships/image" Target="../media/image28.jpeg"/><Relationship Id="rId4" Type="http://schemas.openxmlformats.org/officeDocument/2006/relationships/image" Target="../media/image19.png"/><Relationship Id="rId9" Type="http://schemas.openxmlformats.org/officeDocument/2006/relationships/image" Target="../media/image16.png"/><Relationship Id="rId14" Type="http://schemas.openxmlformats.org/officeDocument/2006/relationships/image" Target="../media/image25.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elsevier.com/connect/8-great-ideas-in-computer-architecture"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notesSlide" Target="../notesSlides/notesSlide33.xml"/><Relationship Id="rId7" Type="http://schemas.openxmlformats.org/officeDocument/2006/relationships/image" Target="../media/image39.jpeg"/><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37.png"/><Relationship Id="rId5" Type="http://schemas.openxmlformats.org/officeDocument/2006/relationships/oleObject" Target="../embeddings/oleObject4.bin"/><Relationship Id="rId4" Type="http://schemas.openxmlformats.org/officeDocument/2006/relationships/image" Target="../media/image38.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jpeg"/></Relationships>
</file>

<file path=ppt/slides/_rels/slide6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jpeg"/><Relationship Id="rId7" Type="http://schemas.openxmlformats.org/officeDocument/2006/relationships/image" Target="../media/image56.png"/><Relationship Id="rId12" Type="http://schemas.openxmlformats.org/officeDocument/2006/relationships/image" Target="../media/image61.jpe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55.jpeg"/><Relationship Id="rId11" Type="http://schemas.openxmlformats.org/officeDocument/2006/relationships/image" Target="../media/image60.jpeg"/><Relationship Id="rId5" Type="http://schemas.openxmlformats.org/officeDocument/2006/relationships/image" Target="../media/image54.png"/><Relationship Id="rId10" Type="http://schemas.openxmlformats.org/officeDocument/2006/relationships/image" Target="../media/image59.jpeg"/><Relationship Id="rId4" Type="http://schemas.openxmlformats.org/officeDocument/2006/relationships/image" Target="../media/image53.jpeg"/><Relationship Id="rId9" Type="http://schemas.openxmlformats.org/officeDocument/2006/relationships/image" Target="../media/image58.jpeg"/></Relationships>
</file>

<file path=ppt/slides/_rels/slide6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s://www.acm.org/hennessy-patterson-turing-lecture"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s://riscv.org/membership-application/"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r>
              <a:rPr lang="zh-CN" altLang="en-US" dirty="0" smtClean="0">
                <a:solidFill>
                  <a:schemeClr val="tx1"/>
                </a:solidFill>
              </a:rPr>
              <a:t>计算机体系结构</a:t>
            </a:r>
          </a:p>
        </p:txBody>
      </p:sp>
      <p:sp>
        <p:nvSpPr>
          <p:cNvPr id="5123" name="Rectangle 3"/>
          <p:cNvSpPr>
            <a:spLocks noGrp="1" noChangeArrowheads="1"/>
          </p:cNvSpPr>
          <p:nvPr>
            <p:ph type="subTitle" idx="1"/>
          </p:nvPr>
        </p:nvSpPr>
        <p:spPr/>
        <p:txBody>
          <a:bodyPr>
            <a:normAutofit/>
          </a:bodyPr>
          <a:lstStyle/>
          <a:p>
            <a:r>
              <a:rPr lang="zh-CN" altLang="en-US" dirty="0" smtClean="0"/>
              <a:t>张燕咏</a:t>
            </a:r>
          </a:p>
          <a:p>
            <a:r>
              <a:rPr lang="en-US" altLang="zh-CN" dirty="0" smtClean="0">
                <a:hlinkClick r:id="rId3"/>
              </a:rPr>
              <a:t>yanyongz@ustc.edu.cn</a:t>
            </a:r>
            <a:endParaRPr lang="en-US" altLang="zh-CN" dirty="0"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zh-CN" altLang="en-US" smtClean="0"/>
              <a:t>计算机体系结构的定义（续）</a:t>
            </a:r>
            <a:endParaRPr lang="en-AU" altLang="zh-CN" dirty="0" smtClean="0"/>
          </a:p>
        </p:txBody>
      </p:sp>
      <p:sp>
        <p:nvSpPr>
          <p:cNvPr id="19459" name="Rectangle 3"/>
          <p:cNvSpPr>
            <a:spLocks noGrp="1" noChangeArrowheads="1"/>
          </p:cNvSpPr>
          <p:nvPr>
            <p:ph idx="1"/>
          </p:nvPr>
        </p:nvSpPr>
        <p:spPr/>
        <p:txBody>
          <a:bodyPr>
            <a:normAutofit lnSpcReduction="10000"/>
          </a:bodyPr>
          <a:lstStyle/>
          <a:p>
            <a:r>
              <a:rPr lang="zh-CN" altLang="en-US" dirty="0" smtClean="0"/>
              <a:t>过去的观点</a:t>
            </a:r>
            <a:r>
              <a:rPr lang="en-US" altLang="zh-CN" dirty="0" smtClean="0"/>
              <a:t>:</a:t>
            </a:r>
          </a:p>
          <a:p>
            <a:pPr lvl="1"/>
            <a:r>
              <a:rPr lang="zh-CN" altLang="en-US" dirty="0" smtClean="0"/>
              <a:t>指令集架构</a:t>
            </a:r>
            <a:r>
              <a:rPr lang="en-US" altLang="zh-CN" dirty="0" smtClean="0"/>
              <a:t> (ISA) </a:t>
            </a:r>
            <a:r>
              <a:rPr lang="zh-CN" altLang="en-US" dirty="0" smtClean="0"/>
              <a:t>设计</a:t>
            </a:r>
            <a:endParaRPr lang="en-US" altLang="zh-CN" dirty="0" smtClean="0"/>
          </a:p>
          <a:p>
            <a:pPr lvl="1"/>
            <a:r>
              <a:rPr lang="zh-CN" altLang="en-US" dirty="0" smtClean="0"/>
              <a:t>即 体系结构设计需要关注并确定</a:t>
            </a:r>
            <a:r>
              <a:rPr lang="en-US" altLang="zh-CN" dirty="0" smtClean="0"/>
              <a:t>:</a:t>
            </a:r>
          </a:p>
          <a:p>
            <a:pPr lvl="2"/>
            <a:r>
              <a:rPr lang="zh-CN" altLang="en-US" dirty="0" smtClean="0"/>
              <a:t>寄存器组织、存储模型、寻址方式、指令操作数、硬件支持的操作种类、指令编码方式</a:t>
            </a:r>
            <a:endParaRPr lang="en-US" altLang="zh-CN" dirty="0" smtClean="0"/>
          </a:p>
          <a:p>
            <a:pPr lvl="2"/>
            <a:r>
              <a:rPr lang="zh-CN" altLang="en-US" dirty="0" smtClean="0"/>
              <a:t>如何处理中断和异常？</a:t>
            </a:r>
            <a:endParaRPr lang="en-US" altLang="zh-CN" dirty="0" smtClean="0"/>
          </a:p>
          <a:p>
            <a:r>
              <a:rPr lang="zh-CN" altLang="en-US" dirty="0" smtClean="0"/>
              <a:t>目前的观点</a:t>
            </a:r>
            <a:r>
              <a:rPr lang="en-US" altLang="zh-CN" dirty="0" smtClean="0"/>
              <a:t>:</a:t>
            </a:r>
          </a:p>
          <a:p>
            <a:pPr lvl="1"/>
            <a:r>
              <a:rPr lang="zh-CN" altLang="en-US" dirty="0" smtClean="0"/>
              <a:t>根据目标机器的特定需求，在成本、功耗、可用性等约束下最大化机器性能</a:t>
            </a:r>
            <a:endParaRPr lang="en-US" altLang="zh-CN" dirty="0" smtClean="0"/>
          </a:p>
          <a:p>
            <a:pPr lvl="1"/>
            <a:r>
              <a:rPr lang="zh-CN" altLang="en-US" dirty="0" smtClean="0"/>
              <a:t>包括</a:t>
            </a:r>
            <a:r>
              <a:rPr lang="en-US" altLang="zh-CN" dirty="0" smtClean="0"/>
              <a:t> </a:t>
            </a:r>
            <a:r>
              <a:rPr lang="zh-CN" altLang="en-US" dirty="0" smtClean="0"/>
              <a:t>指令集架构（</a:t>
            </a:r>
            <a:r>
              <a:rPr lang="en-US" altLang="zh-CN" dirty="0" smtClean="0"/>
              <a:t>ISA</a:t>
            </a:r>
            <a:r>
              <a:rPr lang="zh-CN" altLang="en-US" dirty="0" smtClean="0"/>
              <a:t>）</a:t>
            </a:r>
            <a:r>
              <a:rPr lang="en-US" altLang="zh-CN" dirty="0" smtClean="0"/>
              <a:t>, </a:t>
            </a:r>
            <a:r>
              <a:rPr lang="zh-CN" altLang="en-US" dirty="0" smtClean="0"/>
              <a:t>计算机组织（微体系结构）</a:t>
            </a:r>
            <a:r>
              <a:rPr lang="en-US" altLang="zh-CN" dirty="0" smtClean="0"/>
              <a:t>, </a:t>
            </a:r>
            <a:r>
              <a:rPr lang="zh-CN" altLang="en-US" dirty="0" smtClean="0"/>
              <a:t>硬件实现</a:t>
            </a:r>
            <a:endParaRPr lang="en-US" altLang="zh-CN" dirty="0" smtClean="0"/>
          </a:p>
        </p:txBody>
      </p:sp>
      <p:sp>
        <p:nvSpPr>
          <p:cNvPr id="19460" name="日期占位符 3"/>
          <p:cNvSpPr>
            <a:spLocks noGrp="1" noChangeArrowheads="1"/>
          </p:cNvSpPr>
          <p:nvPr>
            <p:ph type="dt" sz="half" idx="10"/>
          </p:nvPr>
        </p:nvSpPr>
        <p:spPr/>
        <p:txBody>
          <a:bodyPr/>
          <a:lstStyle/>
          <a:p>
            <a:fld id="{39DC759A-0483-4C99-818A-CC654C97B69E}" type="datetime1">
              <a:rPr lang="en-US" altLang="zh-CN" smtClean="0"/>
              <a:pPr/>
              <a:t>2/25/2020</a:t>
            </a:fld>
            <a:endParaRPr lang="en-US" altLang="zh-CN" smtClean="0"/>
          </a:p>
        </p:txBody>
      </p:sp>
      <p:sp>
        <p:nvSpPr>
          <p:cNvPr id="19462" name="灯片编号占位符 1"/>
          <p:cNvSpPr>
            <a:spLocks noGrp="1" noChangeArrowheads="1"/>
          </p:cNvSpPr>
          <p:nvPr>
            <p:ph type="sldNum" sz="quarter" idx="12"/>
          </p:nvPr>
        </p:nvSpPr>
        <p:spPr/>
        <p:txBody>
          <a:bodyPr/>
          <a:lstStyle/>
          <a:p>
            <a:fld id="{18CF3025-4752-4E10-879A-EE042A02F8E6}" type="slidenum">
              <a:rPr lang="en-US" altLang="zh-CN" smtClean="0"/>
              <a:pPr/>
              <a:t>10</a:t>
            </a:fld>
            <a:endParaRPr lang="en-US" altLang="zh-CN"/>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325440" y="2127240"/>
              <a:ext cx="8143200" cy="3998160"/>
            </p14:xfrm>
          </p:contentPart>
        </mc:Choice>
        <mc:Fallback xmlns="">
          <p:pic>
            <p:nvPicPr>
              <p:cNvPr id="2" name="墨迹 1"/>
              <p:cNvPicPr/>
              <p:nvPr/>
            </p:nvPicPr>
            <p:blipFill>
              <a:blip r:embed="rId4"/>
              <a:stretch>
                <a:fillRect/>
              </a:stretch>
            </p:blipFill>
            <p:spPr>
              <a:xfrm>
                <a:off x="311040" y="2114640"/>
                <a:ext cx="8174160" cy="4018320"/>
              </a:xfrm>
              <a:prstGeom prst="rect">
                <a:avLst/>
              </a:prstGeom>
            </p:spPr>
          </p:pic>
        </mc:Fallback>
      </mc:AlternateContent>
    </p:spTree>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2" name="Rectangle 2"/>
          <p:cNvSpPr>
            <a:spLocks noGrp="1" noChangeArrowheads="1"/>
          </p:cNvSpPr>
          <p:nvPr>
            <p:ph type="title"/>
          </p:nvPr>
        </p:nvSpPr>
        <p:spPr/>
        <p:txBody>
          <a:bodyPr/>
          <a:lstStyle/>
          <a:p>
            <a:r>
              <a:rPr lang="zh-CN" altLang="en-US" smtClean="0"/>
              <a:t>1.</a:t>
            </a:r>
            <a:r>
              <a:rPr lang="en-US" altLang="zh-CN" smtClean="0"/>
              <a:t>2 </a:t>
            </a:r>
            <a:r>
              <a:rPr lang="zh-CN" altLang="en-US" smtClean="0"/>
              <a:t>定量分析技术基础</a:t>
            </a:r>
          </a:p>
        </p:txBody>
      </p:sp>
      <p:sp>
        <p:nvSpPr>
          <p:cNvPr id="124933" name="Rectangle 3"/>
          <p:cNvSpPr>
            <a:spLocks noGrp="1" noChangeArrowheads="1"/>
          </p:cNvSpPr>
          <p:nvPr>
            <p:ph idx="1"/>
          </p:nvPr>
        </p:nvSpPr>
        <p:spPr/>
        <p:txBody>
          <a:bodyPr/>
          <a:lstStyle/>
          <a:p>
            <a:r>
              <a:rPr lang="zh-CN" altLang="en-US" dirty="0" smtClean="0">
                <a:solidFill>
                  <a:srgbClr val="0070C0"/>
                </a:solidFill>
              </a:rPr>
              <a:t>性能</a:t>
            </a:r>
            <a:r>
              <a:rPr lang="zh-CN" altLang="en-US" dirty="0" smtClean="0"/>
              <a:t>的含义</a:t>
            </a:r>
          </a:p>
          <a:p>
            <a:r>
              <a:rPr lang="en-US" altLang="zh-CN" dirty="0" smtClean="0">
                <a:solidFill>
                  <a:srgbClr val="0070C0"/>
                </a:solidFill>
              </a:rPr>
              <a:t>CPU</a:t>
            </a:r>
            <a:r>
              <a:rPr lang="zh-CN" altLang="en-US" dirty="0" smtClean="0">
                <a:solidFill>
                  <a:srgbClr val="0070C0"/>
                </a:solidFill>
              </a:rPr>
              <a:t>性能</a:t>
            </a:r>
            <a:r>
              <a:rPr lang="zh-CN" altLang="en-US" dirty="0" smtClean="0"/>
              <a:t>度量</a:t>
            </a:r>
          </a:p>
          <a:p>
            <a:r>
              <a:rPr lang="zh-CN" altLang="en-US" dirty="0" smtClean="0">
                <a:solidFill>
                  <a:srgbClr val="0070C0"/>
                </a:solidFill>
              </a:rPr>
              <a:t>计算机系统性能</a:t>
            </a:r>
            <a:r>
              <a:rPr lang="zh-CN" altLang="en-US" dirty="0" smtClean="0"/>
              <a:t>度量</a:t>
            </a:r>
          </a:p>
        </p:txBody>
      </p:sp>
      <p:sp>
        <p:nvSpPr>
          <p:cNvPr id="124930" name="日期占位符 3"/>
          <p:cNvSpPr>
            <a:spLocks noGrp="1" noChangeArrowheads="1"/>
          </p:cNvSpPr>
          <p:nvPr>
            <p:ph type="dt" sz="half" idx="10"/>
          </p:nvPr>
        </p:nvSpPr>
        <p:spPr/>
        <p:txBody>
          <a:bodyPr/>
          <a:lstStyle/>
          <a:p>
            <a:fld id="{B8C3E7EF-912E-498C-996E-8F8AA69D3F58}" type="datetime1">
              <a:rPr lang="en-US" altLang="zh-CN" smtClean="0"/>
              <a:pPr/>
              <a:t>2/25/2020</a:t>
            </a:fld>
            <a:endParaRPr lang="en-US" altLang="zh-CN" smtClean="0"/>
          </a:p>
        </p:txBody>
      </p:sp>
      <p:sp>
        <p:nvSpPr>
          <p:cNvPr id="124934" name="灯片编号占位符 1"/>
          <p:cNvSpPr>
            <a:spLocks noGrp="1" noChangeArrowheads="1"/>
          </p:cNvSpPr>
          <p:nvPr>
            <p:ph type="sldNum" sz="quarter" idx="12"/>
          </p:nvPr>
        </p:nvSpPr>
        <p:spPr/>
        <p:txBody>
          <a:bodyPr/>
          <a:lstStyle/>
          <a:p>
            <a:fld id="{8579DA2B-15CB-4D45-928B-1EC57FBE5CAA}" type="slidenum">
              <a:rPr lang="en-US" altLang="zh-CN" smtClean="0"/>
              <a:pPr/>
              <a:t>100</a:t>
            </a:fld>
            <a:endParaRPr lang="en-US" altLang="zh-CN"/>
          </a:p>
        </p:txBody>
      </p:sp>
    </p:spTree>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83" name="Picture 8"/>
          <p:cNvPicPr>
            <a:picLocks noChangeAspect="1" noChangeArrowheads="1"/>
          </p:cNvPicPr>
          <p:nvPr/>
        </p:nvPicPr>
        <p:blipFill>
          <a:blip r:embed="rId3"/>
          <a:srcRect/>
          <a:stretch>
            <a:fillRect/>
          </a:stretch>
        </p:blipFill>
        <p:spPr bwMode="auto">
          <a:xfrm>
            <a:off x="6744269" y="2123910"/>
            <a:ext cx="1728255" cy="1147003"/>
          </a:xfrm>
          <a:prstGeom prst="rect">
            <a:avLst/>
          </a:prstGeom>
          <a:noFill/>
          <a:ln w="9525">
            <a:noFill/>
            <a:miter lim="800000"/>
            <a:headEnd/>
            <a:tailEnd/>
          </a:ln>
        </p:spPr>
      </p:pic>
      <p:sp>
        <p:nvSpPr>
          <p:cNvPr id="126978" name="Title 1"/>
          <p:cNvSpPr>
            <a:spLocks noGrp="1" noChangeArrowheads="1"/>
          </p:cNvSpPr>
          <p:nvPr>
            <p:ph type="title"/>
          </p:nvPr>
        </p:nvSpPr>
        <p:spPr/>
        <p:txBody>
          <a:bodyPr/>
          <a:lstStyle/>
          <a:p>
            <a:r>
              <a:rPr lang="en-US" altLang="zh-CN" smtClean="0"/>
              <a:t>Defining CPU Performance</a:t>
            </a:r>
          </a:p>
        </p:txBody>
      </p:sp>
      <p:sp>
        <p:nvSpPr>
          <p:cNvPr id="126979" name="Content Placeholder 2"/>
          <p:cNvSpPr>
            <a:spLocks noGrp="1" noChangeArrowheads="1"/>
          </p:cNvSpPr>
          <p:nvPr>
            <p:ph idx="1"/>
          </p:nvPr>
        </p:nvSpPr>
        <p:spPr>
          <a:xfrm>
            <a:off x="242924" y="1330101"/>
            <a:ext cx="8229600" cy="5051833"/>
          </a:xfrm>
        </p:spPr>
        <p:txBody>
          <a:bodyPr>
            <a:normAutofit/>
          </a:bodyPr>
          <a:lstStyle/>
          <a:p>
            <a:r>
              <a:rPr lang="en-US" altLang="zh-CN" dirty="0" smtClean="0"/>
              <a:t>X</a:t>
            </a:r>
            <a:r>
              <a:rPr lang="zh-CN" altLang="en-US" dirty="0" smtClean="0"/>
              <a:t>比</a:t>
            </a:r>
            <a:r>
              <a:rPr lang="en-US" altLang="zh-CN" dirty="0" smtClean="0"/>
              <a:t>Y</a:t>
            </a:r>
            <a:r>
              <a:rPr lang="zh-CN" altLang="en-US" dirty="0" smtClean="0">
                <a:solidFill>
                  <a:srgbClr val="0070C0"/>
                </a:solidFill>
              </a:rPr>
              <a:t>性能</a:t>
            </a:r>
            <a:r>
              <a:rPr lang="zh-CN" altLang="en-US" dirty="0" smtClean="0"/>
              <a:t>高的含义是什么</a:t>
            </a:r>
            <a:r>
              <a:rPr lang="en-US" altLang="zh-CN" dirty="0" smtClean="0"/>
              <a:t>?</a:t>
            </a:r>
          </a:p>
          <a:p>
            <a:r>
              <a:rPr lang="en-US" altLang="zh-CN" dirty="0" smtClean="0"/>
              <a:t>Ferrari vs. School Bus?</a:t>
            </a:r>
          </a:p>
          <a:p>
            <a:r>
              <a:rPr lang="en-US" altLang="zh-CN" dirty="0" smtClean="0"/>
              <a:t>2013 Ferrari 599 GTB  </a:t>
            </a:r>
          </a:p>
          <a:p>
            <a:pPr lvl="1"/>
            <a:r>
              <a:rPr lang="en-US" altLang="zh-CN" dirty="0" smtClean="0"/>
              <a:t>2 passengers, 11.1 secs for quarter mile</a:t>
            </a:r>
          </a:p>
          <a:p>
            <a:r>
              <a:rPr lang="en-US" altLang="zh-CN" dirty="0" smtClean="0"/>
              <a:t>2013 Type D school bus  </a:t>
            </a:r>
          </a:p>
          <a:p>
            <a:pPr lvl="1"/>
            <a:r>
              <a:rPr lang="en-US" altLang="zh-CN" dirty="0" smtClean="0"/>
              <a:t>54 passengers,  36 secs quarter mile time</a:t>
            </a:r>
          </a:p>
          <a:p>
            <a:r>
              <a:rPr lang="zh-CN" altLang="en-US" dirty="0" smtClean="0">
                <a:solidFill>
                  <a:srgbClr val="0070C0"/>
                </a:solidFill>
              </a:rPr>
              <a:t>响应时间</a:t>
            </a:r>
            <a:r>
              <a:rPr lang="en-US" altLang="zh-CN" dirty="0" smtClean="0"/>
              <a:t>: e.g., time to travel ¼ mile</a:t>
            </a:r>
          </a:p>
          <a:p>
            <a:r>
              <a:rPr lang="zh-CN" altLang="en-US" dirty="0" smtClean="0">
                <a:solidFill>
                  <a:srgbClr val="0070C0"/>
                </a:solidFill>
              </a:rPr>
              <a:t>吞吐率</a:t>
            </a:r>
            <a:r>
              <a:rPr lang="en-US" altLang="zh-CN" dirty="0" smtClean="0">
                <a:solidFill>
                  <a:srgbClr val="0070C0"/>
                </a:solidFill>
              </a:rPr>
              <a:t>/</a:t>
            </a:r>
            <a:r>
              <a:rPr lang="zh-CN" altLang="en-US" dirty="0" smtClean="0">
                <a:solidFill>
                  <a:srgbClr val="0070C0"/>
                </a:solidFill>
              </a:rPr>
              <a:t>带宽</a:t>
            </a:r>
            <a:r>
              <a:rPr lang="en-US" altLang="zh-CN" dirty="0" smtClean="0"/>
              <a:t>: e.g., passenger-mi  in 1 hour</a:t>
            </a:r>
          </a:p>
        </p:txBody>
      </p:sp>
      <p:sp>
        <p:nvSpPr>
          <p:cNvPr id="126980" name="Date Placeholder 3"/>
          <p:cNvSpPr>
            <a:spLocks noGrp="1" noChangeArrowheads="1"/>
          </p:cNvSpPr>
          <p:nvPr>
            <p:ph type="dt" sz="half" idx="10"/>
          </p:nvPr>
        </p:nvSpPr>
        <p:spPr/>
        <p:txBody>
          <a:bodyPr/>
          <a:lstStyle/>
          <a:p>
            <a:fld id="{56752627-AFE0-43CA-8FF7-34471EB7223D}" type="datetime1">
              <a:rPr lang="en-US" altLang="zh-CN" smtClean="0"/>
              <a:pPr/>
              <a:t>2/25/2020</a:t>
            </a:fld>
            <a:endParaRPr lang="en-US" altLang="zh-CN" smtClean="0"/>
          </a:p>
        </p:txBody>
      </p:sp>
      <p:sp>
        <p:nvSpPr>
          <p:cNvPr id="126984" name="灯片编号占位符 1"/>
          <p:cNvSpPr>
            <a:spLocks noGrp="1" noChangeArrowheads="1"/>
          </p:cNvSpPr>
          <p:nvPr>
            <p:ph type="sldNum" sz="quarter" idx="12"/>
          </p:nvPr>
        </p:nvSpPr>
        <p:spPr/>
        <p:txBody>
          <a:bodyPr/>
          <a:lstStyle/>
          <a:p>
            <a:fld id="{77C6ED60-6146-4D22-923E-AA3A54A8D0AA}" type="slidenum">
              <a:rPr lang="en-US" altLang="zh-CN" smtClean="0"/>
              <a:pPr/>
              <a:t>101</a:t>
            </a:fld>
            <a:endParaRPr lang="en-US" altLang="zh-CN" dirty="0"/>
          </a:p>
        </p:txBody>
      </p:sp>
      <p:pic>
        <p:nvPicPr>
          <p:cNvPr id="126982" name="Picture 7"/>
          <p:cNvPicPr>
            <a:picLocks noChangeAspect="1" noChangeArrowheads="1"/>
          </p:cNvPicPr>
          <p:nvPr/>
        </p:nvPicPr>
        <p:blipFill>
          <a:blip r:embed="rId4"/>
          <a:srcRect/>
          <a:stretch>
            <a:fillRect/>
          </a:stretch>
        </p:blipFill>
        <p:spPr bwMode="auto">
          <a:xfrm>
            <a:off x="5198040" y="1161572"/>
            <a:ext cx="1579563" cy="11842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31" name="Rectangle 24"/>
          <p:cNvSpPr>
            <a:spLocks noGrp="1" noChangeArrowheads="1"/>
          </p:cNvSpPr>
          <p:nvPr>
            <p:ph type="title"/>
          </p:nvPr>
        </p:nvSpPr>
        <p:spPr/>
        <p:txBody>
          <a:bodyPr>
            <a:normAutofit/>
          </a:bodyPr>
          <a:lstStyle/>
          <a:p>
            <a:pPr eaLnBrk="1" hangingPunct="1"/>
            <a:r>
              <a:rPr lang="zh-CN" altLang="en-US" dirty="0" smtClean="0"/>
              <a:t>性能的两种含义</a:t>
            </a:r>
          </a:p>
        </p:txBody>
      </p:sp>
      <p:sp>
        <p:nvSpPr>
          <p:cNvPr id="129026" name="日期占位符 3"/>
          <p:cNvSpPr>
            <a:spLocks noGrp="1" noChangeArrowheads="1"/>
          </p:cNvSpPr>
          <p:nvPr>
            <p:ph type="dt" sz="half" idx="10"/>
          </p:nvPr>
        </p:nvSpPr>
        <p:spPr>
          <a:noFill/>
          <a:ln>
            <a:headEnd/>
            <a:tailEnd/>
          </a:ln>
        </p:spPr>
        <p:txBody>
          <a:bodyPr>
            <a:prstTxWarp prst="textNoShape">
              <a:avLst/>
            </a:prstTxWarp>
          </a:bodyPr>
          <a:lstStyle/>
          <a:p>
            <a:fld id="{2FC8EF61-8816-4D46-9DB2-87E14206AA58}" type="datetime1">
              <a:rPr lang="en-US" altLang="zh-CN" smtClean="0"/>
              <a:pPr/>
              <a:t>2/25/2020</a:t>
            </a:fld>
            <a:endParaRPr lang="en-US" altLang="zh-CN" smtClean="0"/>
          </a:p>
        </p:txBody>
      </p:sp>
      <p:sp>
        <p:nvSpPr>
          <p:cNvPr id="129032" name="灯片编号占位符 1"/>
          <p:cNvSpPr>
            <a:spLocks noGrp="1" noChangeArrowheads="1"/>
          </p:cNvSpPr>
          <p:nvPr>
            <p:ph type="sldNum" sz="quarter" idx="12"/>
          </p:nvPr>
        </p:nvSpPr>
        <p:spPr>
          <a:noFill/>
          <a:ln>
            <a:headEnd/>
            <a:tailEnd/>
          </a:ln>
        </p:spPr>
        <p:txBody>
          <a:bodyPr/>
          <a:lstStyle/>
          <a:p>
            <a:fld id="{EEB882D5-23BA-4886-9F0A-0BEE6E896745}" type="slidenum">
              <a:rPr lang="en-US" altLang="zh-CN"/>
              <a:pPr/>
              <a:t>102</a:t>
            </a:fld>
            <a:endParaRPr lang="en-US" altLang="zh-CN"/>
          </a:p>
        </p:txBody>
      </p:sp>
      <p:sp>
        <p:nvSpPr>
          <p:cNvPr id="129028" name="Rectangle 2"/>
          <p:cNvSpPr>
            <a:spLocks noChangeArrowheads="1"/>
          </p:cNvSpPr>
          <p:nvPr/>
        </p:nvSpPr>
        <p:spPr bwMode="auto">
          <a:xfrm>
            <a:off x="938213" y="4294188"/>
            <a:ext cx="7315200" cy="1905000"/>
          </a:xfrm>
          <a:prstGeom prst="rect">
            <a:avLst/>
          </a:prstGeom>
          <a:noFill/>
          <a:ln w="9525">
            <a:noFill/>
            <a:miter lim="800000"/>
            <a:headEnd/>
            <a:tailEnd/>
          </a:ln>
        </p:spPr>
        <p:txBody>
          <a:bodyPr lIns="92075" tIns="46038" rIns="92075" bIns="46038"/>
          <a:lstStyle/>
          <a:p>
            <a:pPr marL="285750" indent="-285750">
              <a:lnSpc>
                <a:spcPct val="90000"/>
              </a:lnSpc>
              <a:spcBef>
                <a:spcPct val="30000"/>
              </a:spcBef>
              <a:buFontTx/>
              <a:buChar char="•"/>
              <a:tabLst>
                <a:tab pos="2286000" algn="l"/>
              </a:tabLst>
            </a:pPr>
            <a:r>
              <a:rPr lang="en-US" altLang="zh-CN" sz="2000" b="1" dirty="0">
                <a:ea typeface="微软雅黑" panose="020B0503020204020204" pitchFamily="34" charset="-122"/>
              </a:rPr>
              <a:t>Time to do the  task  (</a:t>
            </a:r>
            <a:r>
              <a:rPr lang="en-US" altLang="zh-CN" sz="2000" b="1" dirty="0">
                <a:solidFill>
                  <a:srgbClr val="0070C0"/>
                </a:solidFill>
                <a:ea typeface="微软雅黑" panose="020B0503020204020204" pitchFamily="34" charset="-122"/>
              </a:rPr>
              <a:t>Execution Time</a:t>
            </a:r>
            <a:r>
              <a:rPr lang="en-US" altLang="zh-CN" sz="2000" b="1" dirty="0">
                <a:ea typeface="微软雅黑" panose="020B0503020204020204" pitchFamily="34" charset="-122"/>
              </a:rPr>
              <a:t>)</a:t>
            </a:r>
          </a:p>
          <a:p>
            <a:pPr marL="285750" indent="-285750">
              <a:lnSpc>
                <a:spcPct val="90000"/>
              </a:lnSpc>
              <a:spcBef>
                <a:spcPct val="30000"/>
              </a:spcBef>
              <a:tabLst>
                <a:tab pos="2286000" algn="l"/>
              </a:tabLst>
            </a:pPr>
            <a:r>
              <a:rPr lang="en-US" altLang="zh-CN" sz="2000" b="1" dirty="0">
                <a:ea typeface="微软雅黑" panose="020B0503020204020204" pitchFamily="34" charset="-122"/>
              </a:rPr>
              <a:t>	</a:t>
            </a:r>
            <a:r>
              <a:rPr lang="en-US" altLang="zh-CN" sz="2000" dirty="0">
                <a:ea typeface="微软雅黑" panose="020B0503020204020204" pitchFamily="34" charset="-122"/>
              </a:rPr>
              <a:t>– execution time, response time,</a:t>
            </a:r>
            <a:r>
              <a:rPr lang="en-US" altLang="zh-CN" sz="2000" dirty="0">
                <a:solidFill>
                  <a:schemeClr val="accent1"/>
                </a:solidFill>
                <a:ea typeface="微软雅黑" panose="020B0503020204020204" pitchFamily="34" charset="-122"/>
              </a:rPr>
              <a:t> latency</a:t>
            </a:r>
            <a:endParaRPr lang="en-US" altLang="zh-CN" sz="2000" dirty="0">
              <a:ea typeface="微软雅黑" panose="020B0503020204020204" pitchFamily="34" charset="-122"/>
            </a:endParaRPr>
          </a:p>
          <a:p>
            <a:pPr marL="285750" indent="-285750">
              <a:lnSpc>
                <a:spcPct val="90000"/>
              </a:lnSpc>
              <a:spcBef>
                <a:spcPct val="30000"/>
              </a:spcBef>
              <a:buFontTx/>
              <a:buChar char="•"/>
              <a:tabLst>
                <a:tab pos="2286000" algn="l"/>
              </a:tabLst>
            </a:pPr>
            <a:r>
              <a:rPr lang="en-US" altLang="zh-CN" sz="2000" b="1" dirty="0">
                <a:ea typeface="微软雅黑" panose="020B0503020204020204" pitchFamily="34" charset="-122"/>
              </a:rPr>
              <a:t>Tasks per day, hour, week, sec, ns. .. (</a:t>
            </a:r>
            <a:r>
              <a:rPr lang="en-US" altLang="zh-CN" sz="2000" b="1" dirty="0">
                <a:solidFill>
                  <a:srgbClr val="0070C0"/>
                </a:solidFill>
                <a:ea typeface="微软雅黑" panose="020B0503020204020204" pitchFamily="34" charset="-122"/>
              </a:rPr>
              <a:t>Performance</a:t>
            </a:r>
            <a:r>
              <a:rPr lang="en-US" altLang="zh-CN" sz="2000" b="1" dirty="0">
                <a:ea typeface="微软雅黑" panose="020B0503020204020204" pitchFamily="34" charset="-122"/>
              </a:rPr>
              <a:t>)</a:t>
            </a:r>
          </a:p>
          <a:p>
            <a:pPr marL="285750" indent="-285750">
              <a:lnSpc>
                <a:spcPct val="90000"/>
              </a:lnSpc>
              <a:spcBef>
                <a:spcPct val="30000"/>
              </a:spcBef>
              <a:tabLst>
                <a:tab pos="2286000" algn="l"/>
              </a:tabLst>
            </a:pPr>
            <a:r>
              <a:rPr lang="en-US" altLang="zh-CN" sz="2000" b="1" dirty="0">
                <a:ea typeface="微软雅黑" panose="020B0503020204020204" pitchFamily="34" charset="-122"/>
              </a:rPr>
              <a:t>	</a:t>
            </a:r>
            <a:r>
              <a:rPr lang="en-US" altLang="zh-CN" sz="2000" dirty="0">
                <a:ea typeface="微软雅黑" panose="020B0503020204020204" pitchFamily="34" charset="-122"/>
              </a:rPr>
              <a:t>– </a:t>
            </a:r>
            <a:r>
              <a:rPr lang="en-US" altLang="zh-CN" sz="2000" dirty="0">
                <a:solidFill>
                  <a:schemeClr val="accent1"/>
                </a:solidFill>
                <a:ea typeface="微软雅黑" panose="020B0503020204020204" pitchFamily="34" charset="-122"/>
              </a:rPr>
              <a:t>throughput</a:t>
            </a:r>
            <a:r>
              <a:rPr lang="en-US" altLang="zh-CN" sz="2000" dirty="0">
                <a:ea typeface="微软雅黑" panose="020B0503020204020204" pitchFamily="34" charset="-122"/>
              </a:rPr>
              <a:t>, bandwidth</a:t>
            </a:r>
          </a:p>
          <a:p>
            <a:pPr marL="285750" indent="-285750">
              <a:lnSpc>
                <a:spcPct val="90000"/>
              </a:lnSpc>
              <a:spcBef>
                <a:spcPct val="30000"/>
              </a:spcBef>
              <a:tabLst>
                <a:tab pos="2286000" algn="l"/>
              </a:tabLst>
            </a:pPr>
            <a:r>
              <a:rPr lang="zh-CN" altLang="en-US" sz="2000" dirty="0">
                <a:solidFill>
                  <a:schemeClr val="accent1"/>
                </a:solidFill>
                <a:ea typeface="微软雅黑" panose="020B0503020204020204" pitchFamily="34" charset="-122"/>
              </a:rPr>
              <a:t>这两者经常会有冲突的。</a:t>
            </a:r>
            <a:endParaRPr lang="zh-CN" altLang="en-US" sz="2000" dirty="0">
              <a:ea typeface="微软雅黑" panose="020B0503020204020204" pitchFamily="34" charset="-122"/>
            </a:endParaRPr>
          </a:p>
          <a:p>
            <a:pPr marL="285750" indent="-285750">
              <a:lnSpc>
                <a:spcPct val="90000"/>
              </a:lnSpc>
              <a:spcBef>
                <a:spcPct val="30000"/>
              </a:spcBef>
              <a:tabLst>
                <a:tab pos="2286000" algn="l"/>
              </a:tabLst>
            </a:pPr>
            <a:endParaRPr lang="zh-CN" altLang="en-US" sz="2000" dirty="0">
              <a:ea typeface="微软雅黑" panose="020B0503020204020204" pitchFamily="34" charset="-122"/>
            </a:endParaRPr>
          </a:p>
        </p:txBody>
      </p:sp>
      <p:grpSp>
        <p:nvGrpSpPr>
          <p:cNvPr id="2" name="Group 3"/>
          <p:cNvGrpSpPr>
            <a:grpSpLocks/>
          </p:cNvGrpSpPr>
          <p:nvPr/>
        </p:nvGrpSpPr>
        <p:grpSpPr bwMode="auto">
          <a:xfrm>
            <a:off x="938213" y="1003300"/>
            <a:ext cx="7378700" cy="2654300"/>
            <a:chOff x="532" y="628"/>
            <a:chExt cx="4648" cy="1672"/>
          </a:xfrm>
        </p:grpSpPr>
        <p:sp>
          <p:nvSpPr>
            <p:cNvPr id="129033" name="Rectangle 4"/>
            <p:cNvSpPr>
              <a:spLocks noChangeArrowheads="1"/>
            </p:cNvSpPr>
            <p:nvPr/>
          </p:nvSpPr>
          <p:spPr bwMode="auto">
            <a:xfrm>
              <a:off x="532" y="628"/>
              <a:ext cx="904" cy="328"/>
            </a:xfrm>
            <a:prstGeom prst="rect">
              <a:avLst/>
            </a:prstGeom>
            <a:solidFill>
              <a:schemeClr val="accent2"/>
            </a:solidFill>
            <a:ln w="12700">
              <a:solidFill>
                <a:srgbClr val="000000"/>
              </a:solidFill>
              <a:miter lim="800000"/>
              <a:headEnd/>
              <a:tailEnd/>
            </a:ln>
          </p:spPr>
          <p:txBody>
            <a:bodyPr lIns="92075" tIns="46038" rIns="92075" bIns="46038" anchor="ctr"/>
            <a:lstStyle/>
            <a:p>
              <a:pPr algn="ctr">
                <a:lnSpc>
                  <a:spcPct val="90000"/>
                </a:lnSpc>
              </a:pPr>
              <a:r>
                <a:rPr lang="en-US" altLang="zh-CN" b="1" dirty="0">
                  <a:solidFill>
                    <a:srgbClr val="000000"/>
                  </a:solidFill>
                  <a:ea typeface="微软雅黑" panose="020B0503020204020204" pitchFamily="34" charset="-122"/>
                </a:rPr>
                <a:t>Plane</a:t>
              </a:r>
            </a:p>
          </p:txBody>
        </p:sp>
        <p:sp>
          <p:nvSpPr>
            <p:cNvPr id="129034" name="Rectangle 5"/>
            <p:cNvSpPr>
              <a:spLocks noChangeArrowheads="1"/>
            </p:cNvSpPr>
            <p:nvPr/>
          </p:nvSpPr>
          <p:spPr bwMode="auto">
            <a:xfrm>
              <a:off x="532" y="964"/>
              <a:ext cx="904" cy="664"/>
            </a:xfrm>
            <a:prstGeom prst="rect">
              <a:avLst/>
            </a:prstGeom>
            <a:solidFill>
              <a:schemeClr val="accent2"/>
            </a:solidFill>
            <a:ln w="12700">
              <a:solidFill>
                <a:srgbClr val="000000"/>
              </a:solidFill>
              <a:miter lim="800000"/>
              <a:headEnd/>
              <a:tailEnd/>
            </a:ln>
          </p:spPr>
          <p:txBody>
            <a:bodyPr lIns="92075" tIns="46038" rIns="92075" bIns="46038" anchor="ctr"/>
            <a:lstStyle/>
            <a:p>
              <a:pPr algn="ctr">
                <a:lnSpc>
                  <a:spcPct val="90000"/>
                </a:lnSpc>
              </a:pPr>
              <a:r>
                <a:rPr lang="en-US" altLang="zh-CN" b="1" dirty="0">
                  <a:solidFill>
                    <a:srgbClr val="000000"/>
                  </a:solidFill>
                  <a:ea typeface="微软雅黑" panose="020B0503020204020204" pitchFamily="34" charset="-122"/>
                </a:rPr>
                <a:t>Boeing 747</a:t>
              </a:r>
            </a:p>
          </p:txBody>
        </p:sp>
        <p:sp>
          <p:nvSpPr>
            <p:cNvPr id="129035" name="Rectangle 6"/>
            <p:cNvSpPr>
              <a:spLocks noChangeArrowheads="1"/>
            </p:cNvSpPr>
            <p:nvPr/>
          </p:nvSpPr>
          <p:spPr bwMode="auto">
            <a:xfrm>
              <a:off x="540" y="1628"/>
              <a:ext cx="904" cy="664"/>
            </a:xfrm>
            <a:prstGeom prst="rect">
              <a:avLst/>
            </a:prstGeom>
            <a:solidFill>
              <a:schemeClr val="accent2"/>
            </a:solidFill>
            <a:ln w="12700">
              <a:solidFill>
                <a:srgbClr val="000000"/>
              </a:solidFill>
              <a:miter lim="800000"/>
              <a:headEnd/>
              <a:tailEnd/>
            </a:ln>
          </p:spPr>
          <p:txBody>
            <a:bodyPr lIns="92075" tIns="46038" rIns="92075" bIns="46038" anchor="ctr"/>
            <a:lstStyle/>
            <a:p>
              <a:pPr algn="ctr">
                <a:lnSpc>
                  <a:spcPct val="90000"/>
                </a:lnSpc>
              </a:pPr>
              <a:r>
                <a:rPr lang="en-US" altLang="zh-CN" b="1" dirty="0">
                  <a:solidFill>
                    <a:srgbClr val="000000"/>
                  </a:solidFill>
                  <a:ea typeface="微软雅黑" panose="020B0503020204020204" pitchFamily="34" charset="-122"/>
                </a:rPr>
                <a:t>BAD/</a:t>
              </a:r>
              <a:r>
                <a:rPr lang="en-US" altLang="zh-CN" b="1" dirty="0" err="1">
                  <a:solidFill>
                    <a:srgbClr val="000000"/>
                  </a:solidFill>
                  <a:ea typeface="微软雅黑" panose="020B0503020204020204" pitchFamily="34" charset="-122"/>
                </a:rPr>
                <a:t>Sud</a:t>
              </a:r>
              <a:r>
                <a:rPr lang="en-US" altLang="zh-CN" b="1" dirty="0">
                  <a:solidFill>
                    <a:srgbClr val="000000"/>
                  </a:solidFill>
                  <a:ea typeface="微软雅黑" panose="020B0503020204020204" pitchFamily="34" charset="-122"/>
                </a:rPr>
                <a:t> Concorde</a:t>
              </a:r>
            </a:p>
          </p:txBody>
        </p:sp>
        <p:grpSp>
          <p:nvGrpSpPr>
            <p:cNvPr id="3" name="Group 7"/>
            <p:cNvGrpSpPr>
              <a:grpSpLocks/>
            </p:cNvGrpSpPr>
            <p:nvPr/>
          </p:nvGrpSpPr>
          <p:grpSpPr bwMode="auto">
            <a:xfrm>
              <a:off x="2356" y="628"/>
              <a:ext cx="808" cy="1672"/>
              <a:chOff x="2356" y="628"/>
              <a:chExt cx="808" cy="1672"/>
            </a:xfrm>
          </p:grpSpPr>
          <p:sp>
            <p:nvSpPr>
              <p:cNvPr id="129049" name="Rectangle 8"/>
              <p:cNvSpPr>
                <a:spLocks noChangeArrowheads="1"/>
              </p:cNvSpPr>
              <p:nvPr/>
            </p:nvSpPr>
            <p:spPr bwMode="auto">
              <a:xfrm>
                <a:off x="2356" y="628"/>
                <a:ext cx="808" cy="328"/>
              </a:xfrm>
              <a:prstGeom prst="rect">
                <a:avLst/>
              </a:prstGeom>
              <a:solidFill>
                <a:schemeClr val="accent2"/>
              </a:solidFill>
              <a:ln w="12700">
                <a:solidFill>
                  <a:srgbClr val="000000"/>
                </a:solidFill>
                <a:miter lim="800000"/>
                <a:headEnd/>
                <a:tailEnd/>
              </a:ln>
            </p:spPr>
            <p:txBody>
              <a:bodyPr lIns="92075" tIns="46038" rIns="92075" bIns="46038" anchor="ctr"/>
              <a:lstStyle/>
              <a:p>
                <a:pPr algn="ctr">
                  <a:lnSpc>
                    <a:spcPct val="90000"/>
                  </a:lnSpc>
                </a:pPr>
                <a:r>
                  <a:rPr lang="en-US" altLang="zh-CN" b="1" dirty="0">
                    <a:solidFill>
                      <a:srgbClr val="000000"/>
                    </a:solidFill>
                    <a:ea typeface="微软雅黑" panose="020B0503020204020204" pitchFamily="34" charset="-122"/>
                  </a:rPr>
                  <a:t>Speed</a:t>
                </a:r>
              </a:p>
            </p:txBody>
          </p:sp>
          <p:sp>
            <p:nvSpPr>
              <p:cNvPr id="129050" name="Rectangle 9"/>
              <p:cNvSpPr>
                <a:spLocks noChangeArrowheads="1"/>
              </p:cNvSpPr>
              <p:nvPr/>
            </p:nvSpPr>
            <p:spPr bwMode="auto">
              <a:xfrm>
                <a:off x="2356" y="964"/>
                <a:ext cx="808" cy="664"/>
              </a:xfrm>
              <a:prstGeom prst="rect">
                <a:avLst/>
              </a:prstGeom>
              <a:solidFill>
                <a:srgbClr val="FFFFFF"/>
              </a:solidFill>
              <a:ln w="12700">
                <a:solidFill>
                  <a:srgbClr val="000000"/>
                </a:solidFill>
                <a:miter lim="800000"/>
                <a:headEnd/>
                <a:tailEnd/>
              </a:ln>
            </p:spPr>
            <p:txBody>
              <a:bodyPr lIns="92075" tIns="46038" rIns="92075" bIns="46038" anchor="ctr"/>
              <a:lstStyle/>
              <a:p>
                <a:pPr algn="ctr">
                  <a:lnSpc>
                    <a:spcPct val="90000"/>
                  </a:lnSpc>
                </a:pPr>
                <a:r>
                  <a:rPr lang="zh-CN" altLang="en-US" dirty="0">
                    <a:solidFill>
                      <a:srgbClr val="000000"/>
                    </a:solidFill>
                    <a:ea typeface="微软雅黑" panose="020B0503020204020204" pitchFamily="34" charset="-122"/>
                  </a:rPr>
                  <a:t>610 </a:t>
                </a:r>
                <a:r>
                  <a:rPr lang="en-US" altLang="zh-CN" dirty="0">
                    <a:solidFill>
                      <a:srgbClr val="000000"/>
                    </a:solidFill>
                    <a:ea typeface="微软雅黑" panose="020B0503020204020204" pitchFamily="34" charset="-122"/>
                  </a:rPr>
                  <a:t>mph</a:t>
                </a:r>
              </a:p>
            </p:txBody>
          </p:sp>
          <p:sp>
            <p:nvSpPr>
              <p:cNvPr id="129051" name="Rectangle 10"/>
              <p:cNvSpPr>
                <a:spLocks noChangeArrowheads="1"/>
              </p:cNvSpPr>
              <p:nvPr/>
            </p:nvSpPr>
            <p:spPr bwMode="auto">
              <a:xfrm>
                <a:off x="2356" y="1636"/>
                <a:ext cx="808" cy="664"/>
              </a:xfrm>
              <a:prstGeom prst="rect">
                <a:avLst/>
              </a:prstGeom>
              <a:solidFill>
                <a:srgbClr val="FFFFFF"/>
              </a:solidFill>
              <a:ln w="12700">
                <a:solidFill>
                  <a:srgbClr val="000000"/>
                </a:solidFill>
                <a:miter lim="800000"/>
                <a:headEnd/>
                <a:tailEnd/>
              </a:ln>
            </p:spPr>
            <p:txBody>
              <a:bodyPr lIns="92075" tIns="46038" rIns="92075" bIns="46038" anchor="ctr"/>
              <a:lstStyle/>
              <a:p>
                <a:pPr algn="ctr">
                  <a:lnSpc>
                    <a:spcPct val="90000"/>
                  </a:lnSpc>
                </a:pPr>
                <a:r>
                  <a:rPr lang="zh-CN" altLang="en-US" dirty="0">
                    <a:solidFill>
                      <a:srgbClr val="000000"/>
                    </a:solidFill>
                    <a:ea typeface="微软雅黑" panose="020B0503020204020204" pitchFamily="34" charset="-122"/>
                  </a:rPr>
                  <a:t>1350 </a:t>
                </a:r>
                <a:r>
                  <a:rPr lang="en-US" altLang="zh-CN" dirty="0">
                    <a:solidFill>
                      <a:srgbClr val="000000"/>
                    </a:solidFill>
                    <a:ea typeface="微软雅黑" panose="020B0503020204020204" pitchFamily="34" charset="-122"/>
                  </a:rPr>
                  <a:t>mph</a:t>
                </a:r>
              </a:p>
            </p:txBody>
          </p:sp>
        </p:grpSp>
        <p:grpSp>
          <p:nvGrpSpPr>
            <p:cNvPr id="4" name="Group 11"/>
            <p:cNvGrpSpPr>
              <a:grpSpLocks/>
            </p:cNvGrpSpPr>
            <p:nvPr/>
          </p:nvGrpSpPr>
          <p:grpSpPr bwMode="auto">
            <a:xfrm>
              <a:off x="1444" y="628"/>
              <a:ext cx="904" cy="1672"/>
              <a:chOff x="1444" y="628"/>
              <a:chExt cx="904" cy="1672"/>
            </a:xfrm>
          </p:grpSpPr>
          <p:sp>
            <p:nvSpPr>
              <p:cNvPr id="129046" name="Rectangle 12"/>
              <p:cNvSpPr>
                <a:spLocks noChangeArrowheads="1"/>
              </p:cNvSpPr>
              <p:nvPr/>
            </p:nvSpPr>
            <p:spPr bwMode="auto">
              <a:xfrm>
                <a:off x="1444" y="628"/>
                <a:ext cx="904" cy="328"/>
              </a:xfrm>
              <a:prstGeom prst="rect">
                <a:avLst/>
              </a:prstGeom>
              <a:solidFill>
                <a:schemeClr val="accent2"/>
              </a:solidFill>
              <a:ln w="12700">
                <a:solidFill>
                  <a:srgbClr val="000000"/>
                </a:solidFill>
                <a:miter lim="800000"/>
                <a:headEnd/>
                <a:tailEnd/>
              </a:ln>
            </p:spPr>
            <p:txBody>
              <a:bodyPr lIns="92075" tIns="46038" rIns="92075" bIns="46038" anchor="ctr"/>
              <a:lstStyle/>
              <a:p>
                <a:pPr algn="ctr">
                  <a:lnSpc>
                    <a:spcPct val="90000"/>
                  </a:lnSpc>
                </a:pPr>
                <a:r>
                  <a:rPr lang="en-US" altLang="zh-CN" b="1" dirty="0">
                    <a:solidFill>
                      <a:srgbClr val="000000"/>
                    </a:solidFill>
                    <a:ea typeface="微软雅黑" panose="020B0503020204020204" pitchFamily="34" charset="-122"/>
                  </a:rPr>
                  <a:t>DC to Paris</a:t>
                </a:r>
              </a:p>
            </p:txBody>
          </p:sp>
          <p:sp>
            <p:nvSpPr>
              <p:cNvPr id="129047" name="Rectangle 13"/>
              <p:cNvSpPr>
                <a:spLocks noChangeArrowheads="1"/>
              </p:cNvSpPr>
              <p:nvPr/>
            </p:nvSpPr>
            <p:spPr bwMode="auto">
              <a:xfrm>
                <a:off x="1444" y="964"/>
                <a:ext cx="904" cy="664"/>
              </a:xfrm>
              <a:prstGeom prst="rect">
                <a:avLst/>
              </a:prstGeom>
              <a:solidFill>
                <a:srgbClr val="FFFFFF"/>
              </a:solidFill>
              <a:ln w="12700">
                <a:solidFill>
                  <a:srgbClr val="000000"/>
                </a:solidFill>
                <a:miter lim="800000"/>
                <a:headEnd/>
                <a:tailEnd/>
              </a:ln>
            </p:spPr>
            <p:txBody>
              <a:bodyPr lIns="92075" tIns="46038" rIns="92075" bIns="46038" anchor="ctr"/>
              <a:lstStyle/>
              <a:p>
                <a:pPr algn="ctr">
                  <a:lnSpc>
                    <a:spcPct val="90000"/>
                  </a:lnSpc>
                </a:pPr>
                <a:r>
                  <a:rPr lang="zh-CN" altLang="en-US" dirty="0">
                    <a:solidFill>
                      <a:schemeClr val="hlink"/>
                    </a:solidFill>
                    <a:ea typeface="微软雅黑" panose="020B0503020204020204" pitchFamily="34" charset="-122"/>
                  </a:rPr>
                  <a:t>6.5 </a:t>
                </a:r>
                <a:r>
                  <a:rPr lang="en-US" altLang="zh-CN" dirty="0">
                    <a:solidFill>
                      <a:schemeClr val="hlink"/>
                    </a:solidFill>
                    <a:ea typeface="微软雅黑" panose="020B0503020204020204" pitchFamily="34" charset="-122"/>
                  </a:rPr>
                  <a:t>hours</a:t>
                </a:r>
              </a:p>
            </p:txBody>
          </p:sp>
          <p:sp>
            <p:nvSpPr>
              <p:cNvPr id="129048" name="Rectangle 14"/>
              <p:cNvSpPr>
                <a:spLocks noChangeArrowheads="1"/>
              </p:cNvSpPr>
              <p:nvPr/>
            </p:nvSpPr>
            <p:spPr bwMode="auto">
              <a:xfrm>
                <a:off x="1444" y="1636"/>
                <a:ext cx="904" cy="664"/>
              </a:xfrm>
              <a:prstGeom prst="rect">
                <a:avLst/>
              </a:prstGeom>
              <a:solidFill>
                <a:srgbClr val="FFFFFF"/>
              </a:solidFill>
              <a:ln w="12700">
                <a:solidFill>
                  <a:srgbClr val="000000"/>
                </a:solidFill>
                <a:miter lim="800000"/>
                <a:headEnd/>
                <a:tailEnd/>
              </a:ln>
            </p:spPr>
            <p:txBody>
              <a:bodyPr lIns="92075" tIns="46038" rIns="92075" bIns="46038" anchor="ctr"/>
              <a:lstStyle/>
              <a:p>
                <a:pPr algn="ctr">
                  <a:lnSpc>
                    <a:spcPct val="90000"/>
                  </a:lnSpc>
                </a:pPr>
                <a:r>
                  <a:rPr lang="zh-CN" altLang="en-US" dirty="0">
                    <a:solidFill>
                      <a:schemeClr val="hlink"/>
                    </a:solidFill>
                    <a:ea typeface="微软雅黑" panose="020B0503020204020204" pitchFamily="34" charset="-122"/>
                  </a:rPr>
                  <a:t>3 </a:t>
                </a:r>
                <a:r>
                  <a:rPr lang="en-US" altLang="zh-CN" dirty="0">
                    <a:solidFill>
                      <a:schemeClr val="hlink"/>
                    </a:solidFill>
                    <a:ea typeface="微软雅黑" panose="020B0503020204020204" pitchFamily="34" charset="-122"/>
                  </a:rPr>
                  <a:t>hours</a:t>
                </a:r>
              </a:p>
            </p:txBody>
          </p:sp>
        </p:grpSp>
        <p:grpSp>
          <p:nvGrpSpPr>
            <p:cNvPr id="5" name="Group 15"/>
            <p:cNvGrpSpPr>
              <a:grpSpLocks/>
            </p:cNvGrpSpPr>
            <p:nvPr/>
          </p:nvGrpSpPr>
          <p:grpSpPr bwMode="auto">
            <a:xfrm>
              <a:off x="3172" y="628"/>
              <a:ext cx="1000" cy="1672"/>
              <a:chOff x="3172" y="628"/>
              <a:chExt cx="1000" cy="1672"/>
            </a:xfrm>
          </p:grpSpPr>
          <p:sp>
            <p:nvSpPr>
              <p:cNvPr id="129043" name="Rectangle 16"/>
              <p:cNvSpPr>
                <a:spLocks noChangeArrowheads="1"/>
              </p:cNvSpPr>
              <p:nvPr/>
            </p:nvSpPr>
            <p:spPr bwMode="auto">
              <a:xfrm>
                <a:off x="3172" y="628"/>
                <a:ext cx="1000" cy="328"/>
              </a:xfrm>
              <a:prstGeom prst="rect">
                <a:avLst/>
              </a:prstGeom>
              <a:solidFill>
                <a:schemeClr val="accent2"/>
              </a:solidFill>
              <a:ln w="12700">
                <a:solidFill>
                  <a:srgbClr val="000000"/>
                </a:solidFill>
                <a:miter lim="800000"/>
                <a:headEnd/>
                <a:tailEnd/>
              </a:ln>
            </p:spPr>
            <p:txBody>
              <a:bodyPr lIns="92075" tIns="46038" rIns="92075" bIns="46038" anchor="ctr"/>
              <a:lstStyle/>
              <a:p>
                <a:pPr algn="ctr">
                  <a:lnSpc>
                    <a:spcPct val="90000"/>
                  </a:lnSpc>
                </a:pPr>
                <a:r>
                  <a:rPr lang="en-US" altLang="zh-CN" b="1" dirty="0">
                    <a:solidFill>
                      <a:srgbClr val="000000"/>
                    </a:solidFill>
                    <a:ea typeface="微软雅黑" panose="020B0503020204020204" pitchFamily="34" charset="-122"/>
                  </a:rPr>
                  <a:t>Passengers</a:t>
                </a:r>
              </a:p>
            </p:txBody>
          </p:sp>
          <p:sp>
            <p:nvSpPr>
              <p:cNvPr id="129044" name="Rectangle 17"/>
              <p:cNvSpPr>
                <a:spLocks noChangeArrowheads="1"/>
              </p:cNvSpPr>
              <p:nvPr/>
            </p:nvSpPr>
            <p:spPr bwMode="auto">
              <a:xfrm>
                <a:off x="3172" y="964"/>
                <a:ext cx="1000" cy="664"/>
              </a:xfrm>
              <a:prstGeom prst="rect">
                <a:avLst/>
              </a:prstGeom>
              <a:solidFill>
                <a:srgbClr val="FFFFFF"/>
              </a:solidFill>
              <a:ln w="12700">
                <a:solidFill>
                  <a:srgbClr val="000000"/>
                </a:solidFill>
                <a:miter lim="800000"/>
                <a:headEnd/>
                <a:tailEnd/>
              </a:ln>
            </p:spPr>
            <p:txBody>
              <a:bodyPr lIns="92075" tIns="46038" rIns="92075" bIns="46038" anchor="ctr"/>
              <a:lstStyle/>
              <a:p>
                <a:pPr algn="ctr">
                  <a:lnSpc>
                    <a:spcPct val="90000"/>
                  </a:lnSpc>
                </a:pPr>
                <a:r>
                  <a:rPr lang="zh-CN" altLang="en-US" dirty="0">
                    <a:solidFill>
                      <a:srgbClr val="000000"/>
                    </a:solidFill>
                    <a:ea typeface="微软雅黑" panose="020B0503020204020204" pitchFamily="34" charset="-122"/>
                  </a:rPr>
                  <a:t>470</a:t>
                </a:r>
              </a:p>
            </p:txBody>
          </p:sp>
          <p:sp>
            <p:nvSpPr>
              <p:cNvPr id="129045" name="Rectangle 18"/>
              <p:cNvSpPr>
                <a:spLocks noChangeArrowheads="1"/>
              </p:cNvSpPr>
              <p:nvPr/>
            </p:nvSpPr>
            <p:spPr bwMode="auto">
              <a:xfrm>
                <a:off x="3172" y="1636"/>
                <a:ext cx="1000" cy="664"/>
              </a:xfrm>
              <a:prstGeom prst="rect">
                <a:avLst/>
              </a:prstGeom>
              <a:solidFill>
                <a:srgbClr val="FFFFFF"/>
              </a:solidFill>
              <a:ln w="12700">
                <a:solidFill>
                  <a:srgbClr val="000000"/>
                </a:solidFill>
                <a:miter lim="800000"/>
                <a:headEnd/>
                <a:tailEnd/>
              </a:ln>
            </p:spPr>
            <p:txBody>
              <a:bodyPr lIns="92075" tIns="46038" rIns="92075" bIns="46038" anchor="ctr"/>
              <a:lstStyle/>
              <a:p>
                <a:pPr algn="ctr">
                  <a:lnSpc>
                    <a:spcPct val="90000"/>
                  </a:lnSpc>
                </a:pPr>
                <a:r>
                  <a:rPr lang="zh-CN" altLang="en-US" dirty="0">
                    <a:solidFill>
                      <a:srgbClr val="000000"/>
                    </a:solidFill>
                    <a:ea typeface="微软雅黑" panose="020B0503020204020204" pitchFamily="34" charset="-122"/>
                  </a:rPr>
                  <a:t>132</a:t>
                </a:r>
              </a:p>
            </p:txBody>
          </p:sp>
        </p:grpSp>
        <p:grpSp>
          <p:nvGrpSpPr>
            <p:cNvPr id="6" name="Group 19"/>
            <p:cNvGrpSpPr>
              <a:grpSpLocks/>
            </p:cNvGrpSpPr>
            <p:nvPr/>
          </p:nvGrpSpPr>
          <p:grpSpPr bwMode="auto">
            <a:xfrm>
              <a:off x="4180" y="628"/>
              <a:ext cx="1000" cy="1672"/>
              <a:chOff x="4180" y="628"/>
              <a:chExt cx="1000" cy="1672"/>
            </a:xfrm>
          </p:grpSpPr>
          <p:sp>
            <p:nvSpPr>
              <p:cNvPr id="129040" name="Rectangle 20"/>
              <p:cNvSpPr>
                <a:spLocks noChangeArrowheads="1"/>
              </p:cNvSpPr>
              <p:nvPr/>
            </p:nvSpPr>
            <p:spPr bwMode="auto">
              <a:xfrm>
                <a:off x="4180" y="628"/>
                <a:ext cx="1000" cy="328"/>
              </a:xfrm>
              <a:prstGeom prst="rect">
                <a:avLst/>
              </a:prstGeom>
              <a:solidFill>
                <a:schemeClr val="accent2"/>
              </a:solidFill>
              <a:ln w="12700">
                <a:solidFill>
                  <a:srgbClr val="000000"/>
                </a:solidFill>
                <a:miter lim="800000"/>
                <a:headEnd/>
                <a:tailEnd/>
              </a:ln>
            </p:spPr>
            <p:txBody>
              <a:bodyPr lIns="92075" tIns="46038" rIns="92075" bIns="46038" anchor="ctr"/>
              <a:lstStyle/>
              <a:p>
                <a:pPr algn="ctr">
                  <a:lnSpc>
                    <a:spcPct val="90000"/>
                  </a:lnSpc>
                </a:pPr>
                <a:r>
                  <a:rPr lang="en-US" altLang="zh-CN" b="1" dirty="0">
                    <a:solidFill>
                      <a:srgbClr val="000000"/>
                    </a:solidFill>
                    <a:ea typeface="微软雅黑" panose="020B0503020204020204" pitchFamily="34" charset="-122"/>
                  </a:rPr>
                  <a:t>Throughput (</a:t>
                </a:r>
                <a:r>
                  <a:rPr lang="en-US" altLang="zh-CN" b="1" dirty="0" err="1">
                    <a:solidFill>
                      <a:srgbClr val="000000"/>
                    </a:solidFill>
                    <a:ea typeface="微软雅黑" panose="020B0503020204020204" pitchFamily="34" charset="-122"/>
                  </a:rPr>
                  <a:t>pmph</a:t>
                </a:r>
                <a:r>
                  <a:rPr lang="en-US" altLang="zh-CN" b="1" dirty="0">
                    <a:solidFill>
                      <a:srgbClr val="000000"/>
                    </a:solidFill>
                    <a:ea typeface="微软雅黑" panose="020B0503020204020204" pitchFamily="34" charset="-122"/>
                  </a:rPr>
                  <a:t>)</a:t>
                </a:r>
              </a:p>
            </p:txBody>
          </p:sp>
          <p:sp>
            <p:nvSpPr>
              <p:cNvPr id="129041" name="Rectangle 21"/>
              <p:cNvSpPr>
                <a:spLocks noChangeArrowheads="1"/>
              </p:cNvSpPr>
              <p:nvPr/>
            </p:nvSpPr>
            <p:spPr bwMode="auto">
              <a:xfrm>
                <a:off x="4180" y="964"/>
                <a:ext cx="1000" cy="664"/>
              </a:xfrm>
              <a:prstGeom prst="rect">
                <a:avLst/>
              </a:prstGeom>
              <a:solidFill>
                <a:srgbClr val="FFFFFF"/>
              </a:solidFill>
              <a:ln w="12700">
                <a:solidFill>
                  <a:srgbClr val="000000"/>
                </a:solidFill>
                <a:miter lim="800000"/>
                <a:headEnd/>
                <a:tailEnd/>
              </a:ln>
            </p:spPr>
            <p:txBody>
              <a:bodyPr lIns="92075" tIns="46038" rIns="92075" bIns="46038" anchor="ctr"/>
              <a:lstStyle/>
              <a:p>
                <a:pPr algn="ctr">
                  <a:lnSpc>
                    <a:spcPct val="90000"/>
                  </a:lnSpc>
                </a:pPr>
                <a:r>
                  <a:rPr lang="zh-CN" altLang="en-US" dirty="0">
                    <a:solidFill>
                      <a:schemeClr val="hlink"/>
                    </a:solidFill>
                    <a:ea typeface="微软雅黑" panose="020B0503020204020204" pitchFamily="34" charset="-122"/>
                  </a:rPr>
                  <a:t>286,700</a:t>
                </a:r>
              </a:p>
            </p:txBody>
          </p:sp>
          <p:sp>
            <p:nvSpPr>
              <p:cNvPr id="129042" name="Rectangle 22"/>
              <p:cNvSpPr>
                <a:spLocks noChangeArrowheads="1"/>
              </p:cNvSpPr>
              <p:nvPr/>
            </p:nvSpPr>
            <p:spPr bwMode="auto">
              <a:xfrm>
                <a:off x="4180" y="1636"/>
                <a:ext cx="1000" cy="664"/>
              </a:xfrm>
              <a:prstGeom prst="rect">
                <a:avLst/>
              </a:prstGeom>
              <a:solidFill>
                <a:srgbClr val="FFFFFF"/>
              </a:solidFill>
              <a:ln w="12700">
                <a:solidFill>
                  <a:srgbClr val="000000"/>
                </a:solidFill>
                <a:miter lim="800000"/>
                <a:headEnd/>
                <a:tailEnd/>
              </a:ln>
            </p:spPr>
            <p:txBody>
              <a:bodyPr lIns="92075" tIns="46038" rIns="92075" bIns="46038" anchor="ctr"/>
              <a:lstStyle/>
              <a:p>
                <a:pPr algn="ctr">
                  <a:lnSpc>
                    <a:spcPct val="90000"/>
                  </a:lnSpc>
                </a:pPr>
                <a:r>
                  <a:rPr lang="zh-CN" altLang="en-US" dirty="0">
                    <a:solidFill>
                      <a:schemeClr val="hlink"/>
                    </a:solidFill>
                    <a:ea typeface="微软雅黑" panose="020B0503020204020204" pitchFamily="34" charset="-122"/>
                  </a:rPr>
                  <a:t>178,200</a:t>
                </a:r>
              </a:p>
            </p:txBody>
          </p:sp>
        </p:grpSp>
      </p:grpSp>
      <p:sp>
        <p:nvSpPr>
          <p:cNvPr id="129030" name="Rectangle 23"/>
          <p:cNvSpPr>
            <a:spLocks noChangeArrowheads="1"/>
          </p:cNvSpPr>
          <p:nvPr/>
        </p:nvSpPr>
        <p:spPr bwMode="auto">
          <a:xfrm>
            <a:off x="981075" y="3783013"/>
            <a:ext cx="3733800" cy="462307"/>
          </a:xfrm>
          <a:prstGeom prst="rect">
            <a:avLst/>
          </a:prstGeom>
          <a:noFill/>
          <a:ln w="9525">
            <a:noFill/>
            <a:miter lim="800000"/>
            <a:headEnd/>
            <a:tailEnd/>
          </a:ln>
        </p:spPr>
        <p:txBody>
          <a:bodyPr lIns="92075" tIns="46038" rIns="92075" bIns="46038">
            <a:spAutoFit/>
          </a:bodyPr>
          <a:lstStyle/>
          <a:p>
            <a:r>
              <a:rPr lang="zh-CN" altLang="en-US" sz="2400" dirty="0">
                <a:solidFill>
                  <a:schemeClr val="accent1"/>
                </a:solidFill>
                <a:ea typeface="微软雅黑" panose="020B0503020204020204" pitchFamily="34" charset="-122"/>
              </a:rPr>
              <a:t>哪个性能高？</a:t>
            </a:r>
          </a:p>
        </p:txBody>
      </p:sp>
    </p:spTree>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8" name="Rectangle 4"/>
          <p:cNvSpPr>
            <a:spLocks noGrp="1" noChangeArrowheads="1"/>
          </p:cNvSpPr>
          <p:nvPr>
            <p:ph type="title"/>
          </p:nvPr>
        </p:nvSpPr>
        <p:spPr/>
        <p:txBody>
          <a:bodyPr>
            <a:normAutofit/>
          </a:bodyPr>
          <a:lstStyle/>
          <a:p>
            <a:pPr eaLnBrk="1" hangingPunct="1"/>
            <a:r>
              <a:rPr lang="zh-CN" altLang="en-US" dirty="0" smtClean="0"/>
              <a:t>举例</a:t>
            </a:r>
          </a:p>
        </p:txBody>
      </p:sp>
      <p:sp>
        <p:nvSpPr>
          <p:cNvPr id="131074" name="日期占位符 3"/>
          <p:cNvSpPr>
            <a:spLocks noGrp="1" noChangeArrowheads="1"/>
          </p:cNvSpPr>
          <p:nvPr>
            <p:ph type="dt" sz="half" idx="10"/>
          </p:nvPr>
        </p:nvSpPr>
        <p:spPr>
          <a:noFill/>
          <a:ln>
            <a:headEnd/>
            <a:tailEnd/>
          </a:ln>
        </p:spPr>
        <p:txBody>
          <a:bodyPr>
            <a:prstTxWarp prst="textNoShape">
              <a:avLst/>
            </a:prstTxWarp>
          </a:bodyPr>
          <a:lstStyle/>
          <a:p>
            <a:fld id="{F88E651F-4F2A-4AEB-9E23-34A9F90F415A}" type="datetime1">
              <a:rPr lang="en-US" altLang="zh-CN" smtClean="0"/>
              <a:pPr/>
              <a:t>2/25/2020</a:t>
            </a:fld>
            <a:endParaRPr lang="en-US" altLang="zh-CN" smtClean="0"/>
          </a:p>
        </p:txBody>
      </p:sp>
      <p:sp>
        <p:nvSpPr>
          <p:cNvPr id="131079" name="灯片编号占位符 1"/>
          <p:cNvSpPr>
            <a:spLocks noGrp="1" noChangeArrowheads="1"/>
          </p:cNvSpPr>
          <p:nvPr>
            <p:ph type="sldNum" sz="quarter" idx="12"/>
          </p:nvPr>
        </p:nvSpPr>
        <p:spPr>
          <a:noFill/>
          <a:ln>
            <a:headEnd/>
            <a:tailEnd/>
          </a:ln>
        </p:spPr>
        <p:txBody>
          <a:bodyPr/>
          <a:lstStyle/>
          <a:p>
            <a:fld id="{1B544382-1E6B-4375-843F-173754F0D90F}" type="slidenum">
              <a:rPr lang="en-US" altLang="zh-CN"/>
              <a:pPr/>
              <a:t>103</a:t>
            </a:fld>
            <a:endParaRPr lang="en-US" altLang="zh-CN"/>
          </a:p>
        </p:txBody>
      </p:sp>
      <p:sp>
        <p:nvSpPr>
          <p:cNvPr id="131076" name="Rectangle 2"/>
          <p:cNvSpPr>
            <a:spLocks noChangeArrowheads="1"/>
          </p:cNvSpPr>
          <p:nvPr/>
        </p:nvSpPr>
        <p:spPr bwMode="auto">
          <a:xfrm>
            <a:off x="684213" y="1009650"/>
            <a:ext cx="8229600" cy="2976563"/>
          </a:xfrm>
          <a:prstGeom prst="rect">
            <a:avLst/>
          </a:prstGeom>
          <a:noFill/>
          <a:ln w="9525">
            <a:noFill/>
            <a:miter lim="800000"/>
            <a:headEnd/>
            <a:tailEnd/>
          </a:ln>
        </p:spPr>
        <p:txBody>
          <a:bodyPr lIns="92075" tIns="46038" rIns="92075" bIns="46038"/>
          <a:lstStyle/>
          <a:p>
            <a:pPr marL="285750" indent="-285750">
              <a:lnSpc>
                <a:spcPct val="90000"/>
              </a:lnSpc>
              <a:spcBef>
                <a:spcPct val="30000"/>
              </a:spcBef>
              <a:buFontTx/>
              <a:buChar char="•"/>
            </a:pPr>
            <a:r>
              <a:rPr lang="en-US" altLang="zh-CN" dirty="0">
                <a:latin typeface="+mj-ea"/>
                <a:ea typeface="+mj-ea"/>
              </a:rPr>
              <a:t>Time of </a:t>
            </a:r>
            <a:r>
              <a:rPr lang="en-US" altLang="zh-CN" dirty="0" smtClean="0">
                <a:latin typeface="+mj-ea"/>
                <a:ea typeface="+mj-ea"/>
              </a:rPr>
              <a:t>Concord </a:t>
            </a:r>
            <a:r>
              <a:rPr lang="zh-CN" altLang="en-US" dirty="0" smtClean="0">
                <a:latin typeface="+mj-ea"/>
                <a:ea typeface="+mj-ea"/>
              </a:rPr>
              <a:t>（协和）</a:t>
            </a:r>
            <a:r>
              <a:rPr lang="en-US" altLang="zh-CN" dirty="0" smtClean="0">
                <a:latin typeface="+mj-ea"/>
                <a:ea typeface="+mj-ea"/>
              </a:rPr>
              <a:t> </a:t>
            </a:r>
            <a:r>
              <a:rPr lang="en-US" altLang="zh-CN" dirty="0">
                <a:latin typeface="+mj-ea"/>
                <a:ea typeface="+mj-ea"/>
              </a:rPr>
              <a:t>vs. Boeing 747?</a:t>
            </a:r>
          </a:p>
          <a:p>
            <a:pPr marL="685800" lvl="1" indent="-228600">
              <a:lnSpc>
                <a:spcPct val="90000"/>
              </a:lnSpc>
              <a:spcBef>
                <a:spcPct val="30000"/>
              </a:spcBef>
              <a:buFont typeface="Arial" pitchFamily="34" charset="0"/>
              <a:buChar char="•"/>
            </a:pPr>
            <a:r>
              <a:rPr lang="en-US" altLang="zh-CN" dirty="0">
                <a:latin typeface="+mj-ea"/>
                <a:ea typeface="+mj-ea"/>
              </a:rPr>
              <a:t>Concord is 1350 mph / 610 </a:t>
            </a:r>
            <a:r>
              <a:rPr lang="en-US" altLang="zh-CN" dirty="0" smtClean="0">
                <a:latin typeface="+mj-ea"/>
                <a:ea typeface="+mj-ea"/>
              </a:rPr>
              <a:t>mph  </a:t>
            </a:r>
            <a:r>
              <a:rPr lang="en-US" altLang="zh-CN" dirty="0">
                <a:latin typeface="+mj-ea"/>
                <a:ea typeface="+mj-ea"/>
              </a:rPr>
              <a:t>= 2.2 </a:t>
            </a:r>
            <a:r>
              <a:rPr lang="en-US" altLang="zh-CN" dirty="0">
                <a:solidFill>
                  <a:schemeClr val="accent1"/>
                </a:solidFill>
                <a:latin typeface="+mj-ea"/>
                <a:ea typeface="+mj-ea"/>
              </a:rPr>
              <a:t>times </a:t>
            </a:r>
            <a:r>
              <a:rPr lang="en-US" altLang="zh-CN" dirty="0" smtClean="0">
                <a:solidFill>
                  <a:schemeClr val="accent1"/>
                </a:solidFill>
                <a:latin typeface="+mj-ea"/>
                <a:ea typeface="+mj-ea"/>
              </a:rPr>
              <a:t>faster than </a:t>
            </a:r>
            <a:r>
              <a:rPr lang="en-US" altLang="zh-CN" dirty="0" smtClean="0">
                <a:latin typeface="+mj-ea"/>
                <a:ea typeface="+mj-ea"/>
              </a:rPr>
              <a:t>Boeing</a:t>
            </a:r>
            <a:endParaRPr lang="en-US" altLang="zh-CN" dirty="0">
              <a:latin typeface="+mj-ea"/>
              <a:ea typeface="+mj-ea"/>
            </a:endParaRPr>
          </a:p>
          <a:p>
            <a:pPr marL="685800" lvl="1" indent="-228600">
              <a:lnSpc>
                <a:spcPct val="90000"/>
              </a:lnSpc>
              <a:spcBef>
                <a:spcPct val="30000"/>
              </a:spcBef>
              <a:buFont typeface="Arial" pitchFamily="34" charset="0"/>
              <a:buNone/>
            </a:pPr>
            <a:r>
              <a:rPr lang="en-US" altLang="zh-CN" dirty="0">
                <a:latin typeface="+mj-ea"/>
                <a:ea typeface="+mj-ea"/>
              </a:rPr>
              <a:t>                                                        = 6.5 hours / 3 hours</a:t>
            </a:r>
          </a:p>
          <a:p>
            <a:pPr marL="285750" indent="-285750">
              <a:lnSpc>
                <a:spcPct val="90000"/>
              </a:lnSpc>
              <a:spcBef>
                <a:spcPct val="30000"/>
              </a:spcBef>
              <a:buFontTx/>
              <a:buChar char="•"/>
            </a:pPr>
            <a:r>
              <a:rPr lang="en-US" altLang="zh-CN" dirty="0">
                <a:latin typeface="+mj-ea"/>
                <a:ea typeface="+mj-ea"/>
              </a:rPr>
              <a:t>Throughput of Concorde vs. Boeing 747 ?</a:t>
            </a:r>
          </a:p>
          <a:p>
            <a:pPr marL="685800" lvl="1" indent="-228600">
              <a:lnSpc>
                <a:spcPct val="90000"/>
              </a:lnSpc>
              <a:spcBef>
                <a:spcPct val="30000"/>
              </a:spcBef>
              <a:buFont typeface="Arial" pitchFamily="34" charset="0"/>
              <a:buChar char="•"/>
            </a:pPr>
            <a:r>
              <a:rPr lang="en-US" altLang="zh-CN" dirty="0">
                <a:latin typeface="+mj-ea"/>
                <a:ea typeface="+mj-ea"/>
              </a:rPr>
              <a:t>Concord is 178,200 </a:t>
            </a:r>
            <a:r>
              <a:rPr lang="en-US" altLang="zh-CN" dirty="0" err="1">
                <a:latin typeface="+mj-ea"/>
                <a:ea typeface="+mj-ea"/>
              </a:rPr>
              <a:t>pmph</a:t>
            </a:r>
            <a:r>
              <a:rPr lang="en-US" altLang="zh-CN" dirty="0">
                <a:latin typeface="+mj-ea"/>
                <a:ea typeface="+mj-ea"/>
              </a:rPr>
              <a:t> / 286,700 </a:t>
            </a:r>
            <a:r>
              <a:rPr lang="en-US" altLang="zh-CN" dirty="0" err="1">
                <a:latin typeface="+mj-ea"/>
                <a:ea typeface="+mj-ea"/>
              </a:rPr>
              <a:t>pmph</a:t>
            </a:r>
            <a:r>
              <a:rPr lang="en-US" altLang="zh-CN" dirty="0">
                <a:latin typeface="+mj-ea"/>
                <a:ea typeface="+mj-ea"/>
              </a:rPr>
              <a:t> = 0.62 </a:t>
            </a:r>
            <a:r>
              <a:rPr lang="en-US" altLang="zh-CN" dirty="0">
                <a:solidFill>
                  <a:schemeClr val="accent2"/>
                </a:solidFill>
                <a:latin typeface="+mj-ea"/>
                <a:ea typeface="+mj-ea"/>
              </a:rPr>
              <a:t>“times </a:t>
            </a:r>
            <a:r>
              <a:rPr lang="en-US" altLang="zh-CN" dirty="0" smtClean="0">
                <a:solidFill>
                  <a:schemeClr val="accent2"/>
                </a:solidFill>
                <a:latin typeface="+mj-ea"/>
                <a:ea typeface="+mj-ea"/>
              </a:rPr>
              <a:t>faster”</a:t>
            </a:r>
            <a:endParaRPr lang="en-US" altLang="zh-CN" dirty="0">
              <a:solidFill>
                <a:schemeClr val="accent2"/>
              </a:solidFill>
              <a:latin typeface="+mj-ea"/>
              <a:ea typeface="+mj-ea"/>
            </a:endParaRPr>
          </a:p>
          <a:p>
            <a:pPr marL="685800" lvl="1" indent="-228600">
              <a:lnSpc>
                <a:spcPct val="90000"/>
              </a:lnSpc>
              <a:spcBef>
                <a:spcPct val="30000"/>
              </a:spcBef>
              <a:buFont typeface="Arial" pitchFamily="34" charset="0"/>
              <a:buChar char="•"/>
            </a:pPr>
            <a:r>
              <a:rPr lang="en-US" altLang="zh-CN" dirty="0">
                <a:latin typeface="+mj-ea"/>
                <a:ea typeface="+mj-ea"/>
              </a:rPr>
              <a:t>Boeing  is 286,700 </a:t>
            </a:r>
            <a:r>
              <a:rPr lang="en-US" altLang="zh-CN" dirty="0" err="1">
                <a:latin typeface="+mj-ea"/>
                <a:ea typeface="+mj-ea"/>
              </a:rPr>
              <a:t>pmph</a:t>
            </a:r>
            <a:r>
              <a:rPr lang="en-US" altLang="zh-CN" dirty="0">
                <a:latin typeface="+mj-ea"/>
                <a:ea typeface="+mj-ea"/>
              </a:rPr>
              <a:t> / 178,200 </a:t>
            </a:r>
            <a:r>
              <a:rPr lang="en-US" altLang="zh-CN" dirty="0" err="1">
                <a:latin typeface="+mj-ea"/>
                <a:ea typeface="+mj-ea"/>
              </a:rPr>
              <a:t>pmph</a:t>
            </a:r>
            <a:r>
              <a:rPr lang="en-US" altLang="zh-CN" dirty="0">
                <a:latin typeface="+mj-ea"/>
                <a:ea typeface="+mj-ea"/>
              </a:rPr>
              <a:t>	= 1.60 </a:t>
            </a:r>
            <a:r>
              <a:rPr lang="en-US" altLang="zh-CN" dirty="0">
                <a:solidFill>
                  <a:schemeClr val="accent2"/>
                </a:solidFill>
                <a:latin typeface="+mj-ea"/>
                <a:ea typeface="+mj-ea"/>
              </a:rPr>
              <a:t>“times </a:t>
            </a:r>
            <a:r>
              <a:rPr lang="en-US" altLang="zh-CN" dirty="0" smtClean="0">
                <a:solidFill>
                  <a:schemeClr val="accent2"/>
                </a:solidFill>
                <a:latin typeface="+mj-ea"/>
                <a:ea typeface="+mj-ea"/>
              </a:rPr>
              <a:t>faster”</a:t>
            </a:r>
            <a:endParaRPr lang="en-US" altLang="zh-CN" dirty="0">
              <a:solidFill>
                <a:schemeClr val="accent2"/>
              </a:solidFill>
              <a:latin typeface="+mj-ea"/>
              <a:ea typeface="+mj-ea"/>
            </a:endParaRPr>
          </a:p>
          <a:p>
            <a:pPr marL="685800" lvl="1" indent="-228600">
              <a:lnSpc>
                <a:spcPct val="90000"/>
              </a:lnSpc>
              <a:spcBef>
                <a:spcPct val="30000"/>
              </a:spcBef>
              <a:buFont typeface="Arial" pitchFamily="34" charset="0"/>
              <a:buNone/>
            </a:pPr>
            <a:endParaRPr lang="en-US" altLang="zh-CN" dirty="0">
              <a:solidFill>
                <a:schemeClr val="accent2"/>
              </a:solidFill>
              <a:latin typeface="+mj-ea"/>
              <a:ea typeface="+mj-ea"/>
            </a:endParaRPr>
          </a:p>
          <a:p>
            <a:pPr marL="285750" indent="-285750">
              <a:lnSpc>
                <a:spcPct val="90000"/>
              </a:lnSpc>
              <a:spcBef>
                <a:spcPct val="30000"/>
              </a:spcBef>
              <a:buFontTx/>
              <a:buChar char="•"/>
            </a:pPr>
            <a:r>
              <a:rPr lang="en-US" altLang="zh-CN" dirty="0">
                <a:solidFill>
                  <a:schemeClr val="accent2"/>
                </a:solidFill>
                <a:latin typeface="+mj-ea"/>
                <a:ea typeface="+mj-ea"/>
              </a:rPr>
              <a:t>Boeing is 1.6 times (“60%”) faster in terms of </a:t>
            </a:r>
            <a:r>
              <a:rPr lang="en-US" altLang="zh-CN" dirty="0">
                <a:solidFill>
                  <a:srgbClr val="0070C0"/>
                </a:solidFill>
                <a:latin typeface="+mj-ea"/>
                <a:ea typeface="+mj-ea"/>
              </a:rPr>
              <a:t>throughput</a:t>
            </a:r>
          </a:p>
          <a:p>
            <a:pPr marL="285750" indent="-285750">
              <a:lnSpc>
                <a:spcPct val="90000"/>
              </a:lnSpc>
              <a:spcBef>
                <a:spcPct val="30000"/>
              </a:spcBef>
              <a:buFontTx/>
              <a:buChar char="•"/>
            </a:pPr>
            <a:r>
              <a:rPr lang="en-US" altLang="zh-CN" dirty="0">
                <a:solidFill>
                  <a:schemeClr val="accent2"/>
                </a:solidFill>
                <a:latin typeface="+mj-ea"/>
                <a:ea typeface="+mj-ea"/>
              </a:rPr>
              <a:t>Concord is 2.2 times (“120%”) faster in terms of </a:t>
            </a:r>
            <a:r>
              <a:rPr lang="en-US" altLang="zh-CN" dirty="0">
                <a:solidFill>
                  <a:srgbClr val="0070C0"/>
                </a:solidFill>
                <a:latin typeface="+mj-ea"/>
                <a:ea typeface="+mj-ea"/>
              </a:rPr>
              <a:t>flying time</a:t>
            </a:r>
          </a:p>
          <a:p>
            <a:pPr marL="285750" indent="-285750">
              <a:lnSpc>
                <a:spcPct val="90000"/>
              </a:lnSpc>
              <a:spcBef>
                <a:spcPct val="30000"/>
              </a:spcBef>
            </a:pPr>
            <a:endParaRPr lang="zh-CN" altLang="en-US" dirty="0">
              <a:latin typeface="+mj-ea"/>
              <a:ea typeface="+mj-ea"/>
            </a:endParaRPr>
          </a:p>
        </p:txBody>
      </p:sp>
      <p:sp>
        <p:nvSpPr>
          <p:cNvPr id="131077" name="Rectangle 3"/>
          <p:cNvSpPr>
            <a:spLocks noChangeArrowheads="1"/>
          </p:cNvSpPr>
          <p:nvPr/>
        </p:nvSpPr>
        <p:spPr bwMode="auto">
          <a:xfrm>
            <a:off x="311388" y="4451737"/>
            <a:ext cx="7931150" cy="1584325"/>
          </a:xfrm>
          <a:prstGeom prst="rect">
            <a:avLst/>
          </a:prstGeom>
          <a:noFill/>
          <a:ln w="9525">
            <a:noFill/>
            <a:miter lim="800000"/>
            <a:headEnd/>
            <a:tailEnd/>
          </a:ln>
        </p:spPr>
        <p:txBody>
          <a:bodyPr lIns="92075" tIns="46038" rIns="92075" bIns="46038"/>
          <a:lstStyle/>
          <a:p>
            <a:pPr marL="285750" indent="-285750">
              <a:lnSpc>
                <a:spcPct val="90000"/>
              </a:lnSpc>
              <a:spcBef>
                <a:spcPct val="30000"/>
              </a:spcBef>
            </a:pPr>
            <a:r>
              <a:rPr lang="zh-CN" altLang="en-US" sz="2400" dirty="0">
                <a:latin typeface="微软雅黑" pitchFamily="34" charset="-122"/>
                <a:ea typeface="微软雅黑" pitchFamily="34" charset="-122"/>
              </a:rPr>
              <a:t>    我们主要关注</a:t>
            </a:r>
            <a:r>
              <a:rPr lang="zh-CN" altLang="en-US" sz="2400" dirty="0">
                <a:solidFill>
                  <a:srgbClr val="0070C0"/>
                </a:solidFill>
                <a:latin typeface="微软雅黑" pitchFamily="34" charset="-122"/>
                <a:ea typeface="微软雅黑" pitchFamily="34" charset="-122"/>
              </a:rPr>
              <a:t>单个任务的执行时间</a:t>
            </a:r>
          </a:p>
          <a:p>
            <a:pPr marL="285750" indent="-285750">
              <a:lnSpc>
                <a:spcPct val="90000"/>
              </a:lnSpc>
              <a:spcBef>
                <a:spcPct val="30000"/>
              </a:spcBef>
            </a:pPr>
            <a:r>
              <a:rPr lang="zh-CN" altLang="en-US" sz="2400" dirty="0">
                <a:latin typeface="微软雅黑" pitchFamily="34" charset="-122"/>
                <a:ea typeface="微软雅黑" pitchFamily="34" charset="-122"/>
              </a:rPr>
              <a:t>    程序由一组指令构成，指令的吞吐率</a:t>
            </a:r>
            <a:r>
              <a:rPr lang="zh-CN" altLang="en-US" sz="2400" dirty="0">
                <a:solidFill>
                  <a:schemeClr val="accent1"/>
                </a:solidFill>
                <a:latin typeface="微软雅黑" pitchFamily="34" charset="-122"/>
                <a:ea typeface="微软雅黑" pitchFamily="34" charset="-122"/>
              </a:rPr>
              <a:t>（</a:t>
            </a:r>
            <a:r>
              <a:rPr lang="en-US" altLang="zh-CN" sz="2400" dirty="0">
                <a:solidFill>
                  <a:schemeClr val="accent1"/>
                </a:solidFill>
                <a:latin typeface="微软雅黑" pitchFamily="34" charset="-122"/>
                <a:ea typeface="微软雅黑" pitchFamily="34" charset="-122"/>
              </a:rPr>
              <a:t>Instruction throughput）</a:t>
            </a:r>
            <a:r>
              <a:rPr lang="zh-CN" altLang="en-US" sz="2400" dirty="0">
                <a:latin typeface="微软雅黑" pitchFamily="34" charset="-122"/>
                <a:ea typeface="微软雅黑" pitchFamily="34" charset="-122"/>
              </a:rPr>
              <a:t>非常重要!</a:t>
            </a:r>
          </a:p>
          <a:p>
            <a:pPr marL="285750" indent="-285750">
              <a:lnSpc>
                <a:spcPct val="90000"/>
              </a:lnSpc>
              <a:spcBef>
                <a:spcPct val="30000"/>
              </a:spcBef>
            </a:pPr>
            <a:endParaRPr lang="zh-CN" altLang="en-US" sz="2400" dirty="0">
              <a:latin typeface="微软雅黑" pitchFamily="34" charset="-122"/>
              <a:ea typeface="微软雅黑" pitchFamily="34" charset="-122"/>
            </a:endParaRPr>
          </a:p>
        </p:txBody>
      </p:sp>
    </p:spTree>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标题 1"/>
          <p:cNvSpPr>
            <a:spLocks noGrp="1" noChangeArrowheads="1"/>
          </p:cNvSpPr>
          <p:nvPr>
            <p:ph type="title"/>
          </p:nvPr>
        </p:nvSpPr>
        <p:spPr/>
        <p:txBody>
          <a:bodyPr/>
          <a:lstStyle/>
          <a:p>
            <a:r>
              <a:rPr lang="zh-CN" altLang="en-US" smtClean="0"/>
              <a:t>以时间（</a:t>
            </a:r>
            <a:r>
              <a:rPr lang="en-US" altLang="zh-CN" smtClean="0"/>
              <a:t>Time</a:t>
            </a:r>
            <a:r>
              <a:rPr lang="zh-CN" altLang="en-US" smtClean="0"/>
              <a:t>）度量性能</a:t>
            </a:r>
          </a:p>
        </p:txBody>
      </p:sp>
      <p:sp>
        <p:nvSpPr>
          <p:cNvPr id="133123" name="内容占位符 2"/>
          <p:cNvSpPr>
            <a:spLocks noGrp="1" noChangeArrowheads="1"/>
          </p:cNvSpPr>
          <p:nvPr>
            <p:ph idx="1"/>
          </p:nvPr>
        </p:nvSpPr>
        <p:spPr/>
        <p:txBody>
          <a:bodyPr>
            <a:normAutofit/>
          </a:bodyPr>
          <a:lstStyle/>
          <a:p>
            <a:r>
              <a:rPr lang="en-US" altLang="zh-CN" sz="2400" dirty="0" smtClean="0"/>
              <a:t>Response Time</a:t>
            </a:r>
          </a:p>
          <a:p>
            <a:pPr lvl="1"/>
            <a:r>
              <a:rPr lang="zh-CN" altLang="en-US" sz="2000" dirty="0" smtClean="0"/>
              <a:t>从任务</a:t>
            </a:r>
            <a:r>
              <a:rPr lang="zh-CN" altLang="en-US" sz="2000" dirty="0" smtClean="0">
                <a:solidFill>
                  <a:srgbClr val="0070C0"/>
                </a:solidFill>
              </a:rPr>
              <a:t>开始</a:t>
            </a:r>
            <a:r>
              <a:rPr lang="zh-CN" altLang="en-US" sz="2000" dirty="0" smtClean="0"/>
              <a:t>到任务</a:t>
            </a:r>
            <a:r>
              <a:rPr lang="zh-CN" altLang="en-US" sz="2000" dirty="0" smtClean="0">
                <a:solidFill>
                  <a:srgbClr val="0070C0"/>
                </a:solidFill>
              </a:rPr>
              <a:t>完成</a:t>
            </a:r>
            <a:r>
              <a:rPr lang="zh-CN" altLang="en-US" sz="2000" dirty="0" smtClean="0"/>
              <a:t>所经历的时间</a:t>
            </a:r>
            <a:endParaRPr lang="en-US" altLang="zh-CN" sz="2000" dirty="0" smtClean="0"/>
          </a:p>
          <a:p>
            <a:pPr lvl="1"/>
            <a:r>
              <a:rPr lang="zh-CN" altLang="en-US" sz="2000" dirty="0" smtClean="0"/>
              <a:t>通常由最终用户观察和测量</a:t>
            </a:r>
            <a:endParaRPr lang="en-US" altLang="zh-CN" sz="2000" dirty="0" smtClean="0"/>
          </a:p>
          <a:p>
            <a:pPr lvl="1"/>
            <a:r>
              <a:rPr lang="zh-CN" altLang="en-US" sz="2000" dirty="0" smtClean="0"/>
              <a:t>也称</a:t>
            </a:r>
            <a:r>
              <a:rPr lang="en-US" altLang="zh-CN" sz="2000" dirty="0" smtClean="0">
                <a:solidFill>
                  <a:srgbClr val="0070C0"/>
                </a:solidFill>
              </a:rPr>
              <a:t>Wall-Clock Time </a:t>
            </a:r>
            <a:r>
              <a:rPr lang="en-US" altLang="zh-CN" sz="2000" dirty="0" smtClean="0"/>
              <a:t>or Elapsed Time</a:t>
            </a:r>
          </a:p>
          <a:p>
            <a:pPr lvl="1"/>
            <a:r>
              <a:rPr lang="en-US" altLang="zh-CN" sz="2000" dirty="0" smtClean="0"/>
              <a:t>Response Time = CPU Time + Waiting Time (I/O, scheduling, etc.)</a:t>
            </a:r>
          </a:p>
          <a:p>
            <a:r>
              <a:rPr lang="en-US" altLang="zh-CN" sz="2400" dirty="0" smtClean="0"/>
              <a:t>CPU Execution Time</a:t>
            </a:r>
          </a:p>
          <a:p>
            <a:pPr lvl="1"/>
            <a:r>
              <a:rPr lang="zh-CN" altLang="en-US" sz="2000" dirty="0" smtClean="0"/>
              <a:t>指</a:t>
            </a:r>
            <a:r>
              <a:rPr lang="zh-CN" altLang="en-US" sz="2000" dirty="0" smtClean="0">
                <a:solidFill>
                  <a:srgbClr val="0070C0"/>
                </a:solidFill>
              </a:rPr>
              <a:t>执行</a:t>
            </a:r>
            <a:r>
              <a:rPr lang="zh-CN" altLang="en-US" sz="2000" dirty="0" smtClean="0"/>
              <a:t>程序（</a:t>
            </a:r>
            <a:r>
              <a:rPr lang="zh-CN" altLang="en-US" sz="2000" dirty="0" smtClean="0">
                <a:solidFill>
                  <a:srgbClr val="0070C0"/>
                </a:solidFill>
              </a:rPr>
              <a:t>指令序列</a:t>
            </a:r>
            <a:r>
              <a:rPr lang="zh-CN" altLang="en-US" sz="2000" dirty="0" smtClean="0"/>
              <a:t>）所花费的时间</a:t>
            </a:r>
            <a:endParaRPr lang="en-US" altLang="zh-CN" sz="2000" dirty="0" smtClean="0"/>
          </a:p>
          <a:p>
            <a:pPr lvl="1"/>
            <a:r>
              <a:rPr lang="zh-CN" altLang="en-US" sz="2000" dirty="0" smtClean="0"/>
              <a:t>不包括等待</a:t>
            </a:r>
            <a:r>
              <a:rPr lang="en-US" altLang="zh-CN" sz="2000" dirty="0" smtClean="0"/>
              <a:t>I/O</a:t>
            </a:r>
            <a:r>
              <a:rPr lang="zh-CN" altLang="en-US" sz="2000" dirty="0" smtClean="0"/>
              <a:t>或系统调度的开销</a:t>
            </a:r>
            <a:endParaRPr lang="en-US" altLang="zh-CN" sz="2000" dirty="0" smtClean="0"/>
          </a:p>
          <a:p>
            <a:pPr lvl="1"/>
            <a:r>
              <a:rPr lang="zh-CN" altLang="en-US" sz="2000" dirty="0" smtClean="0"/>
              <a:t>可以用秒</a:t>
            </a:r>
            <a:r>
              <a:rPr lang="en-US" altLang="zh-CN" sz="2000" dirty="0" smtClean="0"/>
              <a:t>(</a:t>
            </a:r>
            <a:r>
              <a:rPr lang="en-US" altLang="zh-CN" sz="2000" dirty="0" err="1" smtClean="0"/>
              <a:t>msec</a:t>
            </a:r>
            <a:r>
              <a:rPr lang="en-US" altLang="zh-CN" sz="2000" dirty="0" smtClean="0"/>
              <a:t>, µsec, …) , </a:t>
            </a:r>
            <a:r>
              <a:rPr lang="zh-CN" altLang="en-US" sz="2000" dirty="0" smtClean="0"/>
              <a:t>或</a:t>
            </a:r>
            <a:endParaRPr lang="en-US" altLang="zh-CN" sz="2000" dirty="0" smtClean="0"/>
          </a:p>
          <a:p>
            <a:pPr lvl="1"/>
            <a:r>
              <a:rPr lang="zh-CN" altLang="en-US" sz="2000" dirty="0" smtClean="0"/>
              <a:t>可以用相对值（</a:t>
            </a:r>
            <a:r>
              <a:rPr lang="en-US" altLang="zh-CN" sz="2000" dirty="0" smtClean="0"/>
              <a:t>CPU</a:t>
            </a:r>
            <a:r>
              <a:rPr lang="zh-CN" altLang="en-US" sz="2000" dirty="0" smtClean="0"/>
              <a:t>的时钟周期数 </a:t>
            </a:r>
            <a:r>
              <a:rPr lang="en-US" altLang="zh-CN" sz="2000" dirty="0" smtClean="0"/>
              <a:t>(</a:t>
            </a:r>
            <a:r>
              <a:rPr lang="en-US" altLang="zh-CN" sz="2000" dirty="0" smtClean="0">
                <a:solidFill>
                  <a:srgbClr val="0070C0"/>
                </a:solidFill>
              </a:rPr>
              <a:t>clock cycles</a:t>
            </a:r>
            <a:r>
              <a:rPr lang="en-US" altLang="zh-CN" sz="2000" dirty="0" smtClean="0"/>
              <a:t>)</a:t>
            </a:r>
            <a:r>
              <a:rPr lang="zh-CN" altLang="en-US" sz="2000" dirty="0" smtClean="0"/>
              <a:t>）</a:t>
            </a:r>
          </a:p>
        </p:txBody>
      </p:sp>
      <p:sp>
        <p:nvSpPr>
          <p:cNvPr id="133124" name="日期占位符 3"/>
          <p:cNvSpPr>
            <a:spLocks noGrp="1" noChangeArrowheads="1"/>
          </p:cNvSpPr>
          <p:nvPr>
            <p:ph type="dt" sz="half" idx="10"/>
          </p:nvPr>
        </p:nvSpPr>
        <p:spPr/>
        <p:txBody>
          <a:bodyPr/>
          <a:lstStyle/>
          <a:p>
            <a:fld id="{66632F1E-58F3-4277-BD19-E41B743CA5D3}" type="datetime1">
              <a:rPr lang="en-US" altLang="zh-CN" smtClean="0"/>
              <a:pPr/>
              <a:t>2/25/2020</a:t>
            </a:fld>
            <a:endParaRPr lang="en-US" altLang="zh-CN" smtClean="0"/>
          </a:p>
        </p:txBody>
      </p:sp>
      <p:sp>
        <p:nvSpPr>
          <p:cNvPr id="133126" name="灯片编号占位符 1"/>
          <p:cNvSpPr>
            <a:spLocks noGrp="1" noChangeArrowheads="1"/>
          </p:cNvSpPr>
          <p:nvPr>
            <p:ph type="sldNum" sz="quarter" idx="12"/>
          </p:nvPr>
        </p:nvSpPr>
        <p:spPr/>
        <p:txBody>
          <a:bodyPr/>
          <a:lstStyle/>
          <a:p>
            <a:fld id="{7789E7A6-FCAF-4808-A0DE-0A48751BB7DF}" type="slidenum">
              <a:rPr lang="en-US" altLang="zh-CN" smtClean="0"/>
              <a:pPr/>
              <a:t>104</a:t>
            </a:fld>
            <a:endParaRPr lang="en-US" altLang="zh-CN"/>
          </a:p>
        </p:txBody>
      </p:sp>
    </p:spTree>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标题 1"/>
          <p:cNvSpPr>
            <a:spLocks noGrp="1" noChangeArrowheads="1"/>
          </p:cNvSpPr>
          <p:nvPr>
            <p:ph type="title"/>
          </p:nvPr>
        </p:nvSpPr>
        <p:spPr/>
        <p:txBody>
          <a:bodyPr/>
          <a:lstStyle/>
          <a:p>
            <a:r>
              <a:rPr lang="zh-CN" altLang="en-US" smtClean="0"/>
              <a:t>以吞吐率度量性能</a:t>
            </a:r>
          </a:p>
        </p:txBody>
      </p:sp>
      <p:sp>
        <p:nvSpPr>
          <p:cNvPr id="134147" name="内容占位符 2"/>
          <p:cNvSpPr>
            <a:spLocks noGrp="1" noChangeArrowheads="1"/>
          </p:cNvSpPr>
          <p:nvPr>
            <p:ph idx="1"/>
          </p:nvPr>
        </p:nvSpPr>
        <p:spPr/>
        <p:txBody>
          <a:bodyPr>
            <a:normAutofit fontScale="85000" lnSpcReduction="10000"/>
          </a:bodyPr>
          <a:lstStyle/>
          <a:p>
            <a:r>
              <a:rPr lang="en-US" altLang="zh-CN" dirty="0" smtClean="0"/>
              <a:t>Throughput = </a:t>
            </a:r>
            <a:r>
              <a:rPr lang="zh-CN" altLang="en-US" dirty="0" smtClean="0">
                <a:solidFill>
                  <a:srgbClr val="0070C0"/>
                </a:solidFill>
              </a:rPr>
              <a:t>单位时间完成的任务数</a:t>
            </a:r>
            <a:endParaRPr lang="en-US" altLang="zh-CN" dirty="0" smtClean="0">
              <a:solidFill>
                <a:srgbClr val="0070C0"/>
              </a:solidFill>
            </a:endParaRPr>
          </a:p>
          <a:p>
            <a:pPr lvl="1"/>
            <a:r>
              <a:rPr lang="zh-CN" altLang="en-US" dirty="0" smtClean="0"/>
              <a:t>任务数</a:t>
            </a:r>
            <a:r>
              <a:rPr lang="en-US" altLang="zh-CN" dirty="0" smtClean="0"/>
              <a:t>/</a:t>
            </a:r>
            <a:r>
              <a:rPr lang="zh-CN" altLang="en-US" dirty="0" smtClean="0"/>
              <a:t>小时、事务数</a:t>
            </a:r>
            <a:r>
              <a:rPr lang="en-US" altLang="zh-CN" dirty="0" smtClean="0"/>
              <a:t>/</a:t>
            </a:r>
            <a:r>
              <a:rPr lang="zh-CN" altLang="en-US" dirty="0" smtClean="0"/>
              <a:t>分钟、</a:t>
            </a:r>
            <a:r>
              <a:rPr lang="en-US" altLang="zh-CN" dirty="0" smtClean="0"/>
              <a:t>100Mbits/s</a:t>
            </a:r>
          </a:p>
          <a:p>
            <a:r>
              <a:rPr lang="zh-CN" altLang="en-US" dirty="0" smtClean="0">
                <a:solidFill>
                  <a:srgbClr val="0070C0"/>
                </a:solidFill>
              </a:rPr>
              <a:t>缩短任务执行时间</a:t>
            </a:r>
            <a:r>
              <a:rPr lang="zh-CN" altLang="en-US" dirty="0" smtClean="0"/>
              <a:t>可提高吞吐率（</a:t>
            </a:r>
            <a:r>
              <a:rPr lang="en-US" altLang="zh-CN" dirty="0" smtClean="0"/>
              <a:t>throughput</a:t>
            </a:r>
            <a:r>
              <a:rPr lang="zh-CN" altLang="en-US" dirty="0" smtClean="0"/>
              <a:t>）</a:t>
            </a:r>
            <a:endParaRPr lang="en-US" altLang="zh-CN" dirty="0" smtClean="0"/>
          </a:p>
          <a:p>
            <a:pPr lvl="1"/>
            <a:r>
              <a:rPr lang="en-US" altLang="zh-CN" dirty="0" smtClean="0"/>
              <a:t>Example: </a:t>
            </a:r>
            <a:r>
              <a:rPr lang="zh-CN" altLang="en-US" dirty="0" smtClean="0"/>
              <a:t>使用更快的处理器</a:t>
            </a:r>
            <a:endParaRPr lang="en-US" altLang="zh-CN" dirty="0" smtClean="0"/>
          </a:p>
          <a:p>
            <a:pPr lvl="1"/>
            <a:r>
              <a:rPr lang="zh-CN" altLang="en-US" dirty="0" smtClean="0"/>
              <a:t>执行单个任务时间少</a:t>
            </a:r>
            <a:r>
              <a:rPr lang="en-US" altLang="zh-CN" dirty="0" smtClean="0"/>
              <a:t> ⇒ </a:t>
            </a:r>
            <a:r>
              <a:rPr lang="zh-CN" altLang="en-US" dirty="0" smtClean="0"/>
              <a:t>单位时间所完成的任务数增加</a:t>
            </a:r>
            <a:endParaRPr lang="en-US" altLang="zh-CN" dirty="0" smtClean="0"/>
          </a:p>
          <a:p>
            <a:r>
              <a:rPr lang="zh-CN" altLang="en-US" dirty="0" smtClean="0">
                <a:solidFill>
                  <a:srgbClr val="0070C0"/>
                </a:solidFill>
              </a:rPr>
              <a:t>硬件并行</a:t>
            </a:r>
            <a:r>
              <a:rPr lang="zh-CN" altLang="en-US" dirty="0" smtClean="0"/>
              <a:t>可提高吞吐率和响应时间</a:t>
            </a:r>
            <a:r>
              <a:rPr lang="en-US" altLang="zh-CN" dirty="0" smtClean="0"/>
              <a:t>(response time)</a:t>
            </a:r>
          </a:p>
          <a:p>
            <a:pPr lvl="1"/>
            <a:r>
              <a:rPr lang="en-US" altLang="zh-CN" dirty="0" smtClean="0"/>
              <a:t>Example: </a:t>
            </a:r>
            <a:r>
              <a:rPr lang="zh-CN" altLang="en-US" dirty="0" smtClean="0"/>
              <a:t>采用多处理器结构</a:t>
            </a:r>
            <a:endParaRPr lang="en-US" altLang="zh-CN" dirty="0" smtClean="0"/>
          </a:p>
          <a:p>
            <a:pPr lvl="1"/>
            <a:r>
              <a:rPr lang="zh-CN" altLang="en-US" dirty="0" smtClean="0"/>
              <a:t>多个任务可并行执行</a:t>
            </a:r>
            <a:r>
              <a:rPr lang="en-US" altLang="zh-CN" dirty="0" smtClean="0"/>
              <a:t>, </a:t>
            </a:r>
            <a:r>
              <a:rPr lang="zh-CN" altLang="en-US" dirty="0" smtClean="0"/>
              <a:t>单个任务的执行时间没有减少</a:t>
            </a:r>
            <a:endParaRPr lang="en-US" altLang="zh-CN" dirty="0" smtClean="0"/>
          </a:p>
          <a:p>
            <a:pPr lvl="1"/>
            <a:r>
              <a:rPr lang="zh-CN" altLang="en-US" dirty="0" smtClean="0"/>
              <a:t>减少等待时间可缩短响应时间</a:t>
            </a:r>
          </a:p>
        </p:txBody>
      </p:sp>
      <p:sp>
        <p:nvSpPr>
          <p:cNvPr id="134148" name="日期占位符 3"/>
          <p:cNvSpPr>
            <a:spLocks noGrp="1" noChangeArrowheads="1"/>
          </p:cNvSpPr>
          <p:nvPr>
            <p:ph type="dt" sz="half" idx="10"/>
          </p:nvPr>
        </p:nvSpPr>
        <p:spPr/>
        <p:txBody>
          <a:bodyPr/>
          <a:lstStyle/>
          <a:p>
            <a:fld id="{D886B192-5769-4BC5-9D4F-9AA92B0A307B}" type="datetime1">
              <a:rPr lang="en-US" altLang="zh-CN" smtClean="0"/>
              <a:pPr/>
              <a:t>2/25/2020</a:t>
            </a:fld>
            <a:endParaRPr lang="en-US" altLang="zh-CN" smtClean="0"/>
          </a:p>
        </p:txBody>
      </p:sp>
      <p:sp>
        <p:nvSpPr>
          <p:cNvPr id="134150" name="灯片编号占位符 1"/>
          <p:cNvSpPr>
            <a:spLocks noGrp="1" noChangeArrowheads="1"/>
          </p:cNvSpPr>
          <p:nvPr>
            <p:ph type="sldNum" sz="quarter" idx="12"/>
          </p:nvPr>
        </p:nvSpPr>
        <p:spPr/>
        <p:txBody>
          <a:bodyPr/>
          <a:lstStyle/>
          <a:p>
            <a:fld id="{F5FBEA40-9270-4603-9E2D-F8353D527A20}" type="slidenum">
              <a:rPr lang="en-US" altLang="zh-CN" smtClean="0"/>
              <a:pPr/>
              <a:t>105</a:t>
            </a:fld>
            <a:endParaRPr lang="en-US" altLang="zh-CN"/>
          </a:p>
        </p:txBody>
      </p:sp>
    </p:spTree>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3" name="Rectangle 3"/>
          <p:cNvSpPr>
            <a:spLocks noGrp="1" noChangeArrowheads="1"/>
          </p:cNvSpPr>
          <p:nvPr>
            <p:ph type="title"/>
          </p:nvPr>
        </p:nvSpPr>
        <p:spPr/>
        <p:txBody>
          <a:bodyPr/>
          <a:lstStyle/>
          <a:p>
            <a:r>
              <a:rPr lang="zh-CN" altLang="en-US" smtClean="0"/>
              <a:t>相对性能</a:t>
            </a:r>
          </a:p>
        </p:txBody>
      </p:sp>
      <p:sp>
        <p:nvSpPr>
          <p:cNvPr id="110597" name="Rectangle 2"/>
          <p:cNvSpPr>
            <a:spLocks noGrp="1" noChangeArrowheads="1"/>
          </p:cNvSpPr>
          <p:nvPr>
            <p:ph idx="1"/>
          </p:nvPr>
        </p:nvSpPr>
        <p:spPr/>
        <p:txBody>
          <a:bodyPr/>
          <a:lstStyle/>
          <a:p>
            <a:r>
              <a:rPr lang="zh-CN" altLang="en-US" dirty="0" smtClean="0"/>
              <a:t>某程序运行在</a:t>
            </a:r>
            <a:r>
              <a:rPr lang="en-US" altLang="zh-CN" dirty="0" smtClean="0"/>
              <a:t>X</a:t>
            </a:r>
            <a:r>
              <a:rPr lang="zh-CN" altLang="en-US" dirty="0" smtClean="0"/>
              <a:t>系统上</a:t>
            </a:r>
            <a:endParaRPr lang="en-US" altLang="zh-CN" dirty="0" smtClean="0"/>
          </a:p>
          <a:p>
            <a:endParaRPr lang="en-US" altLang="zh-CN" dirty="0" smtClean="0"/>
          </a:p>
          <a:p>
            <a:pPr lvl="1"/>
            <a:endParaRPr lang="en-US" altLang="zh-CN" dirty="0" smtClean="0"/>
          </a:p>
          <a:p>
            <a:pPr lvl="1"/>
            <a:endParaRPr lang="en-US" altLang="zh-CN" dirty="0" smtClean="0"/>
          </a:p>
          <a:p>
            <a:r>
              <a:rPr lang="en-US" altLang="zh-CN" dirty="0" smtClean="0"/>
              <a:t>X </a:t>
            </a:r>
            <a:r>
              <a:rPr lang="zh-CN" altLang="en-US" dirty="0" smtClean="0"/>
              <a:t>性能是</a:t>
            </a:r>
            <a:r>
              <a:rPr lang="en-US" altLang="zh-CN" dirty="0" smtClean="0"/>
              <a:t>Y</a:t>
            </a:r>
            <a:r>
              <a:rPr lang="zh-CN" altLang="en-US" dirty="0" smtClean="0"/>
              <a:t>的</a:t>
            </a:r>
            <a:r>
              <a:rPr lang="en-US" altLang="zh-CN" dirty="0" smtClean="0"/>
              <a:t>n</a:t>
            </a:r>
            <a:r>
              <a:rPr lang="zh-CN" altLang="en-US" dirty="0" smtClean="0"/>
              <a:t>倍” 是指</a:t>
            </a:r>
          </a:p>
          <a:p>
            <a:pPr lvl="1"/>
            <a:endParaRPr lang="zh-CN" altLang="en-US" dirty="0" smtClean="0"/>
          </a:p>
          <a:p>
            <a:r>
              <a:rPr lang="zh-CN" altLang="en-US" dirty="0" smtClean="0"/>
              <a:t>		</a:t>
            </a:r>
            <a:endParaRPr lang="en-US" altLang="zh-CN" dirty="0" smtClean="0"/>
          </a:p>
        </p:txBody>
      </p:sp>
      <p:sp>
        <p:nvSpPr>
          <p:cNvPr id="135170" name="日期占位符 3"/>
          <p:cNvSpPr>
            <a:spLocks noGrp="1" noChangeArrowheads="1"/>
          </p:cNvSpPr>
          <p:nvPr>
            <p:ph type="dt" sz="half" idx="10"/>
          </p:nvPr>
        </p:nvSpPr>
        <p:spPr/>
        <p:txBody>
          <a:bodyPr/>
          <a:lstStyle/>
          <a:p>
            <a:fld id="{1EEDE20F-A004-44A1-A554-8C856DE8F694}" type="datetime1">
              <a:rPr lang="en-US" altLang="zh-CN" smtClean="0"/>
              <a:pPr/>
              <a:t>2/25/2020</a:t>
            </a:fld>
            <a:endParaRPr lang="en-US" altLang="zh-CN" smtClean="0"/>
          </a:p>
        </p:txBody>
      </p:sp>
      <p:sp>
        <p:nvSpPr>
          <p:cNvPr id="135176" name="灯片编号占位符 1"/>
          <p:cNvSpPr>
            <a:spLocks noGrp="1" noChangeArrowheads="1"/>
          </p:cNvSpPr>
          <p:nvPr>
            <p:ph type="sldNum" sz="quarter" idx="12"/>
          </p:nvPr>
        </p:nvSpPr>
        <p:spPr/>
        <p:txBody>
          <a:bodyPr/>
          <a:lstStyle/>
          <a:p>
            <a:fld id="{53FC636C-3D44-41A4-BBBD-1455471CBA4A}" type="slidenum">
              <a:rPr lang="en-US" altLang="zh-CN" smtClean="0"/>
              <a:pPr/>
              <a:t>106</a:t>
            </a:fld>
            <a:endParaRPr lang="en-US" altLang="zh-CN"/>
          </a:p>
        </p:txBody>
      </p:sp>
      <p:graphicFrame>
        <p:nvGraphicFramePr>
          <p:cNvPr id="135174" name="Object 4"/>
          <p:cNvGraphicFramePr>
            <a:graphicFrameLocks noChangeAspect="1"/>
          </p:cNvGraphicFramePr>
          <p:nvPr/>
        </p:nvGraphicFramePr>
        <p:xfrm>
          <a:off x="1444625" y="1989138"/>
          <a:ext cx="5334000" cy="906462"/>
        </p:xfrm>
        <a:graphic>
          <a:graphicData uri="http://schemas.openxmlformats.org/presentationml/2006/ole">
            <mc:AlternateContent xmlns:mc="http://schemas.openxmlformats.org/markup-compatibility/2006">
              <mc:Choice xmlns:v="urn:schemas-microsoft-com:vml" Requires="v">
                <p:oleObj spid="_x0000_s6338" r:id="rId4" imgW="2362200" imgH="419100" progId="">
                  <p:embed/>
                </p:oleObj>
              </mc:Choice>
              <mc:Fallback>
                <p:oleObj r:id="rId4" imgW="2362200" imgH="419100" progId="">
                  <p:embed/>
                  <p:pic>
                    <p:nvPicPr>
                      <p:cNvPr id="0" name="Picture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4625" y="1989138"/>
                        <a:ext cx="5334000"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35175" name="Object 5"/>
          <p:cNvGraphicFramePr>
            <a:graphicFrameLocks noChangeAspect="1"/>
          </p:cNvGraphicFramePr>
          <p:nvPr/>
        </p:nvGraphicFramePr>
        <p:xfrm>
          <a:off x="2771775" y="4292600"/>
          <a:ext cx="3313113" cy="1033463"/>
        </p:xfrm>
        <a:graphic>
          <a:graphicData uri="http://schemas.openxmlformats.org/presentationml/2006/ole">
            <mc:AlternateContent xmlns:mc="http://schemas.openxmlformats.org/markup-compatibility/2006">
              <mc:Choice xmlns:v="urn:schemas-microsoft-com:vml" Requires="v">
                <p:oleObj spid="_x0000_s6339" r:id="rId6" imgW="1295400" imgH="419100" progId="">
                  <p:embed/>
                </p:oleObj>
              </mc:Choice>
              <mc:Fallback>
                <p:oleObj r:id="rId6" imgW="1295400" imgH="419100" progId="">
                  <p:embed/>
                  <p:pic>
                    <p:nvPicPr>
                      <p:cNvPr id="0" name="Picture 3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1775" y="4292600"/>
                        <a:ext cx="3313113"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20" name="Rectangle 2"/>
          <p:cNvSpPr>
            <a:spLocks noGrp="1" noChangeArrowheads="1"/>
          </p:cNvSpPr>
          <p:nvPr>
            <p:ph type="title"/>
          </p:nvPr>
        </p:nvSpPr>
        <p:spPr/>
        <p:txBody>
          <a:bodyPr>
            <a:normAutofit/>
          </a:bodyPr>
          <a:lstStyle/>
          <a:p>
            <a:pPr eaLnBrk="1" hangingPunct="1"/>
            <a:r>
              <a:rPr lang="en-US" altLang="zh-CN" sz="4000" dirty="0" smtClean="0"/>
              <a:t>CPU</a:t>
            </a:r>
            <a:r>
              <a:rPr lang="zh-CN" altLang="en-US" sz="4000" dirty="0" smtClean="0"/>
              <a:t>性能度量</a:t>
            </a:r>
          </a:p>
        </p:txBody>
      </p:sp>
      <p:sp>
        <p:nvSpPr>
          <p:cNvPr id="11" name="内容占位符 10"/>
          <p:cNvSpPr>
            <a:spLocks noGrp="1"/>
          </p:cNvSpPr>
          <p:nvPr>
            <p:ph idx="1"/>
          </p:nvPr>
        </p:nvSpPr>
        <p:spPr/>
        <p:txBody>
          <a:bodyPr/>
          <a:lstStyle/>
          <a:p>
            <a:pPr>
              <a:spcBef>
                <a:spcPct val="50000"/>
              </a:spcBef>
              <a:buFontTx/>
              <a:buChar char="•"/>
            </a:pPr>
            <a:r>
              <a:rPr lang="en-US" altLang="zh-CN" sz="2000" dirty="0" smtClean="0"/>
              <a:t>Response time (elapsed time): </a:t>
            </a:r>
            <a:r>
              <a:rPr lang="zh-CN" altLang="en-US" sz="2000" dirty="0" smtClean="0"/>
              <a:t>包括完成一个任务所需要的所有时间</a:t>
            </a:r>
            <a:endParaRPr lang="en-US" altLang="zh-CN" sz="2000" dirty="0" smtClean="0"/>
          </a:p>
          <a:p>
            <a:pPr lvl="1">
              <a:spcBef>
                <a:spcPct val="50000"/>
              </a:spcBef>
              <a:buFontTx/>
              <a:buChar char="•"/>
            </a:pPr>
            <a:r>
              <a:rPr lang="en-US" altLang="zh-CN" sz="1600" dirty="0" smtClean="0"/>
              <a:t>User CPU Time                 (90.7)</a:t>
            </a:r>
          </a:p>
          <a:p>
            <a:pPr lvl="1">
              <a:spcBef>
                <a:spcPct val="50000"/>
              </a:spcBef>
              <a:buFont typeface="Arial" pitchFamily="34" charset="0"/>
              <a:buChar char="•"/>
            </a:pPr>
            <a:r>
              <a:rPr lang="en-US" altLang="zh-CN" sz="2000" dirty="0" smtClean="0"/>
              <a:t>System CPU Time             (12.9)</a:t>
            </a:r>
          </a:p>
          <a:p>
            <a:pPr lvl="1">
              <a:spcBef>
                <a:spcPct val="50000"/>
              </a:spcBef>
              <a:buFont typeface="Arial" pitchFamily="34" charset="0"/>
              <a:buChar char="•"/>
            </a:pPr>
            <a:r>
              <a:rPr lang="en-US" altLang="zh-CN" sz="2000" dirty="0" smtClean="0"/>
              <a:t>Elapsed Time                     (2:39)</a:t>
            </a:r>
          </a:p>
          <a:p>
            <a:pPr lvl="1">
              <a:spcBef>
                <a:spcPct val="50000"/>
              </a:spcBef>
              <a:buNone/>
            </a:pPr>
            <a:r>
              <a:rPr lang="zh-CN" altLang="en-US" sz="2000" dirty="0" smtClean="0"/>
              <a:t>例如：</a:t>
            </a:r>
            <a:r>
              <a:rPr lang="en-US" altLang="zh-CN" sz="2000" dirty="0" err="1" smtClean="0"/>
              <a:t>unix</a:t>
            </a:r>
            <a:r>
              <a:rPr lang="en-US" altLang="zh-CN" sz="2000" dirty="0" smtClean="0"/>
              <a:t> </a:t>
            </a:r>
            <a:r>
              <a:rPr lang="zh-CN" altLang="en-US" sz="2000" dirty="0" smtClean="0"/>
              <a:t>中的</a:t>
            </a:r>
            <a:r>
              <a:rPr lang="en-US" altLang="zh-CN" sz="2000" dirty="0" smtClean="0"/>
              <a:t>time</a:t>
            </a:r>
            <a:r>
              <a:rPr lang="zh-CN" altLang="en-US" sz="2000" dirty="0" smtClean="0"/>
              <a:t>命令</a:t>
            </a:r>
          </a:p>
          <a:p>
            <a:pPr lvl="1">
              <a:spcBef>
                <a:spcPct val="50000"/>
              </a:spcBef>
              <a:buNone/>
            </a:pPr>
            <a:r>
              <a:rPr lang="en-US" altLang="zh-CN" sz="2000" dirty="0" smtClean="0"/>
              <a:t>90.7s  12.9s   2:39    </a:t>
            </a:r>
            <a:r>
              <a:rPr lang="en-US" altLang="zh-CN" sz="2000" dirty="0" smtClean="0">
                <a:solidFill>
                  <a:srgbClr val="0070C0"/>
                </a:solidFill>
              </a:rPr>
              <a:t>65%</a:t>
            </a:r>
            <a:r>
              <a:rPr lang="en-US" altLang="zh-CN" sz="2000" dirty="0" smtClean="0"/>
              <a:t>            (90.7/159)</a:t>
            </a:r>
            <a:endParaRPr lang="zh-CN" altLang="en-US" dirty="0"/>
          </a:p>
        </p:txBody>
      </p:sp>
      <p:sp>
        <p:nvSpPr>
          <p:cNvPr id="137218" name="日期占位符 3"/>
          <p:cNvSpPr>
            <a:spLocks noGrp="1" noChangeArrowheads="1"/>
          </p:cNvSpPr>
          <p:nvPr>
            <p:ph type="dt" sz="half" idx="10"/>
          </p:nvPr>
        </p:nvSpPr>
        <p:spPr>
          <a:noFill/>
          <a:ln>
            <a:headEnd/>
            <a:tailEnd/>
          </a:ln>
        </p:spPr>
        <p:txBody>
          <a:bodyPr>
            <a:prstTxWarp prst="textNoShape">
              <a:avLst/>
            </a:prstTxWarp>
          </a:bodyPr>
          <a:lstStyle/>
          <a:p>
            <a:fld id="{F4795178-3ABB-4FA0-A758-B030297E3C3E}" type="datetime1">
              <a:rPr lang="en-US" altLang="zh-CN" smtClean="0"/>
              <a:pPr/>
              <a:t>2/25/2020</a:t>
            </a:fld>
            <a:endParaRPr lang="en-US" altLang="zh-CN" smtClean="0"/>
          </a:p>
        </p:txBody>
      </p:sp>
      <p:sp>
        <p:nvSpPr>
          <p:cNvPr id="137222" name="灯片编号占位符 1"/>
          <p:cNvSpPr>
            <a:spLocks noGrp="1" noChangeArrowheads="1"/>
          </p:cNvSpPr>
          <p:nvPr>
            <p:ph type="sldNum" sz="quarter" idx="12"/>
          </p:nvPr>
        </p:nvSpPr>
        <p:spPr>
          <a:noFill/>
          <a:ln>
            <a:headEnd/>
            <a:tailEnd/>
          </a:ln>
        </p:spPr>
        <p:txBody>
          <a:bodyPr/>
          <a:lstStyle/>
          <a:p>
            <a:fld id="{0E06056D-D0E4-4606-88A2-21DE01FEF118}" type="slidenum">
              <a:rPr lang="en-US" altLang="zh-CN" smtClean="0"/>
              <a:pPr/>
              <a:t>107</a:t>
            </a:fld>
            <a:endParaRPr lang="en-US" altLang="zh-CN"/>
          </a:p>
        </p:txBody>
      </p:sp>
    </p:spTree>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标题 1"/>
          <p:cNvSpPr>
            <a:spLocks noGrp="1" noChangeArrowheads="1"/>
          </p:cNvSpPr>
          <p:nvPr>
            <p:ph type="title"/>
          </p:nvPr>
        </p:nvSpPr>
        <p:spPr/>
        <p:txBody>
          <a:bodyPr>
            <a:normAutofit/>
          </a:bodyPr>
          <a:lstStyle/>
          <a:p>
            <a:pPr eaLnBrk="1" hangingPunct="1"/>
            <a:r>
              <a:rPr lang="en-US" altLang="zh-CN" dirty="0" smtClean="0"/>
              <a:t>CPU </a:t>
            </a:r>
            <a:r>
              <a:rPr lang="zh-CN" altLang="en-US" dirty="0" smtClean="0"/>
              <a:t>性能公式</a:t>
            </a:r>
            <a:r>
              <a:rPr lang="en-US" altLang="zh-CN" dirty="0" smtClean="0"/>
              <a:t>-CPI</a:t>
            </a:r>
            <a:endParaRPr lang="zh-CN" altLang="en-US" dirty="0" smtClean="0"/>
          </a:p>
        </p:txBody>
      </p:sp>
      <p:sp>
        <p:nvSpPr>
          <p:cNvPr id="139267" name="日期占位符 3"/>
          <p:cNvSpPr>
            <a:spLocks noGrp="1" noChangeArrowheads="1"/>
          </p:cNvSpPr>
          <p:nvPr>
            <p:ph type="dt" sz="half" idx="10"/>
          </p:nvPr>
        </p:nvSpPr>
        <p:spPr>
          <a:noFill/>
          <a:ln>
            <a:headEnd/>
            <a:tailEnd/>
          </a:ln>
        </p:spPr>
        <p:txBody>
          <a:bodyPr>
            <a:prstTxWarp prst="textNoShape">
              <a:avLst/>
            </a:prstTxWarp>
          </a:bodyPr>
          <a:lstStyle/>
          <a:p>
            <a:fld id="{9B708187-0669-4086-80BF-F92E231A2450}" type="datetime1">
              <a:rPr lang="en-US" altLang="zh-CN" smtClean="0"/>
              <a:pPr/>
              <a:t>2/25/2020</a:t>
            </a:fld>
            <a:endParaRPr lang="en-US" altLang="zh-CN" smtClean="0"/>
          </a:p>
        </p:txBody>
      </p:sp>
      <p:sp>
        <p:nvSpPr>
          <p:cNvPr id="139274" name="灯片编号占位符 1"/>
          <p:cNvSpPr>
            <a:spLocks noGrp="1" noChangeArrowheads="1"/>
          </p:cNvSpPr>
          <p:nvPr>
            <p:ph type="sldNum" sz="quarter" idx="12"/>
          </p:nvPr>
        </p:nvSpPr>
        <p:spPr>
          <a:noFill/>
          <a:ln>
            <a:headEnd/>
            <a:tailEnd/>
          </a:ln>
        </p:spPr>
        <p:txBody>
          <a:bodyPr/>
          <a:lstStyle/>
          <a:p>
            <a:fld id="{7ED995AE-4F34-4C16-B406-2071E9B2C1C1}" type="slidenum">
              <a:rPr lang="en-US" altLang="zh-CN"/>
              <a:pPr/>
              <a:t>108</a:t>
            </a:fld>
            <a:endParaRPr lang="en-US" altLang="zh-CN"/>
          </a:p>
        </p:txBody>
      </p:sp>
      <p:pic>
        <p:nvPicPr>
          <p:cNvPr id="139269" name="Picture 2"/>
          <p:cNvPicPr>
            <a:picLocks noChangeAspect="1" noChangeArrowheads="1"/>
          </p:cNvPicPr>
          <p:nvPr/>
        </p:nvPicPr>
        <p:blipFill>
          <a:blip r:embed="rId2"/>
          <a:srcRect/>
          <a:stretch>
            <a:fillRect/>
          </a:stretch>
        </p:blipFill>
        <p:spPr bwMode="auto">
          <a:xfrm>
            <a:off x="238125" y="1127125"/>
            <a:ext cx="8905875" cy="755650"/>
          </a:xfrm>
          <a:prstGeom prst="rect">
            <a:avLst/>
          </a:prstGeom>
          <a:noFill/>
          <a:ln w="9525">
            <a:noFill/>
            <a:miter lim="800000"/>
            <a:headEnd/>
            <a:tailEnd/>
          </a:ln>
        </p:spPr>
      </p:pic>
      <p:pic>
        <p:nvPicPr>
          <p:cNvPr id="139270" name="Picture 3"/>
          <p:cNvPicPr>
            <a:picLocks noChangeAspect="1" noChangeArrowheads="1"/>
          </p:cNvPicPr>
          <p:nvPr/>
        </p:nvPicPr>
        <p:blipFill>
          <a:blip r:embed="rId3"/>
          <a:srcRect/>
          <a:stretch>
            <a:fillRect/>
          </a:stretch>
        </p:blipFill>
        <p:spPr bwMode="auto">
          <a:xfrm>
            <a:off x="336550" y="2028825"/>
            <a:ext cx="5767388" cy="1065213"/>
          </a:xfrm>
          <a:prstGeom prst="rect">
            <a:avLst/>
          </a:prstGeom>
          <a:noFill/>
          <a:ln w="9525">
            <a:noFill/>
            <a:miter lim="800000"/>
            <a:headEnd/>
            <a:tailEnd/>
          </a:ln>
        </p:spPr>
      </p:pic>
      <p:pic>
        <p:nvPicPr>
          <p:cNvPr id="139271" name="Picture 4"/>
          <p:cNvPicPr>
            <a:picLocks noChangeAspect="1" noChangeArrowheads="1"/>
          </p:cNvPicPr>
          <p:nvPr/>
        </p:nvPicPr>
        <p:blipFill>
          <a:blip r:embed="rId4"/>
          <a:srcRect/>
          <a:stretch>
            <a:fillRect/>
          </a:stretch>
        </p:blipFill>
        <p:spPr bwMode="auto">
          <a:xfrm>
            <a:off x="457200" y="3032125"/>
            <a:ext cx="4997450" cy="995363"/>
          </a:xfrm>
          <a:prstGeom prst="rect">
            <a:avLst/>
          </a:prstGeom>
          <a:noFill/>
          <a:ln w="9525">
            <a:noFill/>
            <a:miter lim="800000"/>
            <a:headEnd/>
            <a:tailEnd/>
          </a:ln>
        </p:spPr>
      </p:pic>
      <p:pic>
        <p:nvPicPr>
          <p:cNvPr id="122889" name="Picture 5"/>
          <p:cNvPicPr>
            <a:picLocks noChangeAspect="1" noChangeArrowheads="1"/>
          </p:cNvPicPr>
          <p:nvPr/>
        </p:nvPicPr>
        <p:blipFill>
          <a:blip r:embed="rId5">
            <a:extLst/>
          </a:blip>
          <a:srcRect/>
          <a:stretch>
            <a:fillRect/>
          </a:stretch>
        </p:blipFill>
        <p:spPr bwMode="auto">
          <a:xfrm>
            <a:off x="369508" y="5365751"/>
            <a:ext cx="8589963" cy="719138"/>
          </a:xfrm>
          <a:prstGeom prst="rect">
            <a:avLst/>
          </a:prstGeom>
          <a:noFill/>
          <a:ln>
            <a:noFill/>
          </a:ln>
          <a:scene3d>
            <a:camera prst="orthographicFront"/>
            <a:lightRig rig="threePt" dir="t"/>
          </a:scene3d>
          <a:sp3d>
            <a:bevelT prst="angle"/>
            <a:bevelB/>
          </a:sp3d>
          <a:extLst/>
        </p:spPr>
      </p:pic>
      <p:pic>
        <p:nvPicPr>
          <p:cNvPr id="139273" name="Picture 6"/>
          <p:cNvPicPr>
            <a:picLocks noChangeAspect="1" noChangeArrowheads="1"/>
          </p:cNvPicPr>
          <p:nvPr/>
        </p:nvPicPr>
        <p:blipFill>
          <a:blip r:embed="rId6"/>
          <a:srcRect/>
          <a:stretch>
            <a:fillRect/>
          </a:stretch>
        </p:blipFill>
        <p:spPr bwMode="auto">
          <a:xfrm>
            <a:off x="458788" y="4027488"/>
            <a:ext cx="8412162" cy="11239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标题 1"/>
          <p:cNvSpPr>
            <a:spLocks noGrp="1" noChangeArrowheads="1"/>
          </p:cNvSpPr>
          <p:nvPr>
            <p:ph type="title"/>
          </p:nvPr>
        </p:nvSpPr>
        <p:spPr/>
        <p:txBody>
          <a:bodyPr/>
          <a:lstStyle/>
          <a:p>
            <a:r>
              <a:rPr lang="zh-CN" altLang="en-US" dirty="0" smtClean="0">
                <a:latin typeface="华文宋体" pitchFamily="2" charset="-122"/>
                <a:ea typeface="华文宋体" pitchFamily="2" charset="-122"/>
              </a:rPr>
              <a:t>不同类型的指令具有不同的</a:t>
            </a:r>
            <a:r>
              <a:rPr lang="en-US" altLang="zh-CN" dirty="0" smtClean="0">
                <a:latin typeface="华文宋体" pitchFamily="2" charset="-122"/>
                <a:ea typeface="华文宋体" pitchFamily="2" charset="-122"/>
              </a:rPr>
              <a:t>CPI</a:t>
            </a:r>
            <a:endParaRPr lang="zh-CN" altLang="en-US" dirty="0" smtClean="0">
              <a:latin typeface="华文宋体" pitchFamily="2" charset="-122"/>
              <a:ea typeface="华文宋体" pitchFamily="2" charset="-122"/>
            </a:endParaRPr>
          </a:p>
        </p:txBody>
      </p:sp>
      <p:sp>
        <p:nvSpPr>
          <p:cNvPr id="140291" name="日期占位符 3"/>
          <p:cNvSpPr>
            <a:spLocks noGrp="1" noChangeArrowheads="1"/>
          </p:cNvSpPr>
          <p:nvPr>
            <p:ph type="dt" sz="half" idx="10"/>
          </p:nvPr>
        </p:nvSpPr>
        <p:spPr>
          <a:noFill/>
          <a:ln>
            <a:headEnd/>
            <a:tailEnd/>
          </a:ln>
        </p:spPr>
        <p:txBody>
          <a:bodyPr>
            <a:prstTxWarp prst="textNoShape">
              <a:avLst/>
            </a:prstTxWarp>
          </a:bodyPr>
          <a:lstStyle/>
          <a:p>
            <a:fld id="{1AC93147-4B5B-4976-B1B0-81FABC387B02}" type="datetime1">
              <a:rPr lang="en-US" altLang="zh-CN" smtClean="0"/>
              <a:pPr/>
              <a:t>2/25/2020</a:t>
            </a:fld>
            <a:endParaRPr lang="en-US" altLang="zh-CN" smtClean="0"/>
          </a:p>
        </p:txBody>
      </p:sp>
      <p:sp>
        <p:nvSpPr>
          <p:cNvPr id="140298" name="灯片编号占位符 2"/>
          <p:cNvSpPr>
            <a:spLocks noGrp="1" noChangeArrowheads="1"/>
          </p:cNvSpPr>
          <p:nvPr>
            <p:ph type="sldNum" sz="quarter" idx="12"/>
          </p:nvPr>
        </p:nvSpPr>
        <p:spPr>
          <a:noFill/>
          <a:ln>
            <a:headEnd/>
            <a:tailEnd/>
          </a:ln>
        </p:spPr>
        <p:txBody>
          <a:bodyPr/>
          <a:lstStyle/>
          <a:p>
            <a:fld id="{18E8B63C-78D8-4EEF-ACEF-7FB21EAF79D3}" type="slidenum">
              <a:rPr lang="en-US" altLang="zh-CN"/>
              <a:pPr/>
              <a:t>109</a:t>
            </a:fld>
            <a:endParaRPr lang="en-US" altLang="zh-CN"/>
          </a:p>
        </p:txBody>
      </p:sp>
      <p:sp>
        <p:nvSpPr>
          <p:cNvPr id="2" name="矩形 1"/>
          <p:cNvSpPr>
            <a:spLocks noRot="1" noChangeAspect="1" noMove="1" noResize="1" noEditPoints="1" noAdjustHandles="1" noChangeArrowheads="1" noChangeShapeType="1" noTextEdit="1"/>
          </p:cNvSpPr>
          <p:nvPr/>
        </p:nvSpPr>
        <p:spPr>
          <a:xfrm>
            <a:off x="468312" y="1363422"/>
            <a:ext cx="8496176" cy="830997"/>
          </a:xfrm>
          <a:prstGeom prst="rect">
            <a:avLst/>
          </a:prstGeom>
          <a:blipFill rotWithShape="0">
            <a:blip r:embed="rId2"/>
            <a:stretch>
              <a:fillRect l="-1148" t="-5147" r="-717" b="-16912"/>
            </a:stretch>
          </a:blipFill>
        </p:spPr>
        <p:txBody>
          <a:bodyPr/>
          <a:lstStyle/>
          <a:p>
            <a:pPr>
              <a:defRPr/>
            </a:pPr>
            <a:r>
              <a:rPr lang="zh-CN" altLang="en-US" dirty="0">
                <a:noFill/>
                <a:ea typeface="微软雅黑" panose="020B0503020204020204" pitchFamily="34" charset="-122"/>
                <a:sym typeface="+mn-ea"/>
              </a:rPr>
              <a:t> </a:t>
            </a:r>
          </a:p>
        </p:txBody>
      </p:sp>
      <p:pic>
        <p:nvPicPr>
          <p:cNvPr id="140294" name="文本框 4"/>
          <p:cNvPicPr>
            <a:picLocks noGrp="1" noChangeAspect="1" noChangeArrowheads="1"/>
          </p:cNvPicPr>
          <p:nvPr/>
        </p:nvPicPr>
        <p:blipFill>
          <a:blip r:embed="rId3"/>
          <a:srcRect/>
          <a:stretch>
            <a:fillRect/>
          </a:stretch>
        </p:blipFill>
        <p:spPr bwMode="auto">
          <a:xfrm>
            <a:off x="989013" y="2892425"/>
            <a:ext cx="6718300" cy="555625"/>
          </a:xfrm>
          <a:prstGeom prst="rect">
            <a:avLst/>
          </a:prstGeom>
          <a:noFill/>
          <a:ln w="9525">
            <a:noFill/>
            <a:miter lim="800000"/>
            <a:headEnd/>
            <a:tailEnd/>
          </a:ln>
        </p:spPr>
      </p:pic>
      <p:sp>
        <p:nvSpPr>
          <p:cNvPr id="140295" name="文本框 5"/>
          <p:cNvSpPr txBox="1">
            <a:spLocks noRot="1" noChangeAspect="1" noMove="1" noResize="1" noEditPoints="1" noAdjustHandles="1" noChangeArrowheads="1" noTextEdit="1"/>
          </p:cNvSpPr>
          <p:nvPr/>
        </p:nvSpPr>
        <p:spPr bwMode="auto">
          <a:xfrm>
            <a:off x="755650" y="3900488"/>
            <a:ext cx="4205288" cy="1079500"/>
          </a:xfrm>
          <a:prstGeom prst="rect">
            <a:avLst/>
          </a:prstGeom>
          <a:blipFill dpi="0" rotWithShape="0">
            <a:blip r:embed="rId4"/>
            <a:srcRect/>
            <a:stretch>
              <a:fillRect/>
            </a:stretch>
          </a:blipFill>
          <a:ln w="9525">
            <a:noFill/>
            <a:miter lim="800000"/>
            <a:headEnd/>
            <a:tailEnd/>
          </a:ln>
        </p:spPr>
        <p:txBody>
          <a:bodyPr/>
          <a:lstStyle/>
          <a:p>
            <a:endParaRPr lang="zh-CN" altLang="en-US" dirty="0">
              <a:ea typeface="微软雅黑" panose="020B0503020204020204" pitchFamily="34" charset="-122"/>
            </a:endParaRPr>
          </a:p>
        </p:txBody>
      </p:sp>
      <p:sp>
        <p:nvSpPr>
          <p:cNvPr id="140296" name="文本框 12"/>
          <p:cNvSpPr txBox="1">
            <a:spLocks noRot="1" noChangeAspect="1" noMove="1" noResize="1" noEditPoints="1" noAdjustHandles="1" noChangeArrowheads="1" noTextEdit="1"/>
          </p:cNvSpPr>
          <p:nvPr/>
        </p:nvSpPr>
        <p:spPr bwMode="auto">
          <a:xfrm>
            <a:off x="5651500" y="3943350"/>
            <a:ext cx="2824163" cy="1036638"/>
          </a:xfrm>
          <a:prstGeom prst="rect">
            <a:avLst/>
          </a:prstGeom>
          <a:blipFill dpi="0" rotWithShape="0">
            <a:blip r:embed="rId5"/>
            <a:srcRect/>
            <a:stretch>
              <a:fillRect/>
            </a:stretch>
          </a:blipFill>
          <a:ln w="9525">
            <a:noFill/>
            <a:miter lim="800000"/>
            <a:headEnd/>
            <a:tailEnd/>
          </a:ln>
        </p:spPr>
        <p:txBody>
          <a:bodyPr/>
          <a:lstStyle/>
          <a:p>
            <a:endParaRPr lang="zh-CN" altLang="en-US" dirty="0">
              <a:ea typeface="微软雅黑" panose="020B0503020204020204" pitchFamily="34" charset="-122"/>
            </a:endParaRPr>
          </a:p>
        </p:txBody>
      </p:sp>
      <p:pic>
        <p:nvPicPr>
          <p:cNvPr id="140297" name="文本框 13"/>
          <p:cNvPicPr>
            <a:picLocks noGrp="1" noChangeAspect="1" noChangeArrowheads="1"/>
          </p:cNvPicPr>
          <p:nvPr/>
        </p:nvPicPr>
        <p:blipFill>
          <a:blip r:embed="rId6"/>
          <a:srcRect/>
          <a:stretch>
            <a:fillRect/>
          </a:stretch>
        </p:blipFill>
        <p:spPr bwMode="auto">
          <a:xfrm>
            <a:off x="1029837" y="5608638"/>
            <a:ext cx="6718300" cy="55721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2" name="Oval 4"/>
          <p:cNvSpPr>
            <a:spLocks noChangeArrowheads="1"/>
          </p:cNvSpPr>
          <p:nvPr/>
        </p:nvSpPr>
        <p:spPr bwMode="auto">
          <a:xfrm>
            <a:off x="3740150" y="1873250"/>
            <a:ext cx="368300" cy="292100"/>
          </a:xfrm>
          <a:prstGeom prst="ellipse">
            <a:avLst/>
          </a:prstGeom>
          <a:noFill/>
          <a:ln w="12700">
            <a:solidFill>
              <a:schemeClr val="tx1"/>
            </a:solidFill>
            <a:round/>
            <a:headEnd/>
            <a:tailEnd/>
          </a:ln>
        </p:spPr>
        <p:txBody>
          <a:bodyPr wrap="none" anchor="ctr"/>
          <a:lstStyle/>
          <a:p>
            <a:endParaRPr lang="zh-CN" altLang="en-US" dirty="0">
              <a:ea typeface="微软雅黑" panose="020B0503020204020204" pitchFamily="34" charset="-122"/>
            </a:endParaRPr>
          </a:p>
        </p:txBody>
      </p:sp>
      <p:sp>
        <p:nvSpPr>
          <p:cNvPr id="21513" name="Line 5"/>
          <p:cNvSpPr>
            <a:spLocks noChangeShapeType="1"/>
          </p:cNvSpPr>
          <p:nvPr/>
        </p:nvSpPr>
        <p:spPr bwMode="auto">
          <a:xfrm flipH="1">
            <a:off x="3879850" y="2178050"/>
            <a:ext cx="88900" cy="59690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14" name="Line 6"/>
          <p:cNvSpPr>
            <a:spLocks noChangeShapeType="1"/>
          </p:cNvSpPr>
          <p:nvPr/>
        </p:nvSpPr>
        <p:spPr bwMode="auto">
          <a:xfrm>
            <a:off x="3892550" y="2781300"/>
            <a:ext cx="215900" cy="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15" name="Line 7"/>
          <p:cNvSpPr>
            <a:spLocks noChangeShapeType="1"/>
          </p:cNvSpPr>
          <p:nvPr/>
        </p:nvSpPr>
        <p:spPr bwMode="auto">
          <a:xfrm>
            <a:off x="4114800" y="2787650"/>
            <a:ext cx="0" cy="29210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16" name="Line 8"/>
          <p:cNvSpPr>
            <a:spLocks noChangeShapeType="1"/>
          </p:cNvSpPr>
          <p:nvPr/>
        </p:nvSpPr>
        <p:spPr bwMode="auto">
          <a:xfrm>
            <a:off x="4121150" y="3086100"/>
            <a:ext cx="63500" cy="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17" name="Line 9"/>
          <p:cNvSpPr>
            <a:spLocks noChangeShapeType="1"/>
          </p:cNvSpPr>
          <p:nvPr/>
        </p:nvSpPr>
        <p:spPr bwMode="auto">
          <a:xfrm flipH="1">
            <a:off x="3727450" y="2787650"/>
            <a:ext cx="165100" cy="36830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18" name="Line 10"/>
          <p:cNvSpPr>
            <a:spLocks noChangeShapeType="1"/>
          </p:cNvSpPr>
          <p:nvPr/>
        </p:nvSpPr>
        <p:spPr bwMode="auto">
          <a:xfrm flipH="1">
            <a:off x="3498850" y="3168650"/>
            <a:ext cx="241300" cy="13970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19" name="Line 11"/>
          <p:cNvSpPr>
            <a:spLocks noChangeShapeType="1"/>
          </p:cNvSpPr>
          <p:nvPr/>
        </p:nvSpPr>
        <p:spPr bwMode="auto">
          <a:xfrm>
            <a:off x="3968750" y="2406650"/>
            <a:ext cx="215900" cy="13970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20" name="Line 12"/>
          <p:cNvSpPr>
            <a:spLocks noChangeShapeType="1"/>
          </p:cNvSpPr>
          <p:nvPr/>
        </p:nvSpPr>
        <p:spPr bwMode="auto">
          <a:xfrm flipV="1">
            <a:off x="4197350" y="2393950"/>
            <a:ext cx="139700" cy="16510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21" name="Line 13"/>
          <p:cNvSpPr>
            <a:spLocks noChangeShapeType="1"/>
          </p:cNvSpPr>
          <p:nvPr/>
        </p:nvSpPr>
        <p:spPr bwMode="auto">
          <a:xfrm>
            <a:off x="3892550" y="2324100"/>
            <a:ext cx="215900" cy="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22" name="Line 14"/>
          <p:cNvSpPr>
            <a:spLocks noChangeShapeType="1"/>
          </p:cNvSpPr>
          <p:nvPr/>
        </p:nvSpPr>
        <p:spPr bwMode="auto">
          <a:xfrm flipV="1">
            <a:off x="4121150" y="2165350"/>
            <a:ext cx="139700" cy="16510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23" name="Oval 15"/>
          <p:cNvSpPr>
            <a:spLocks noChangeArrowheads="1"/>
          </p:cNvSpPr>
          <p:nvPr/>
        </p:nvSpPr>
        <p:spPr bwMode="auto">
          <a:xfrm>
            <a:off x="5111750" y="1949450"/>
            <a:ext cx="368300" cy="292100"/>
          </a:xfrm>
          <a:prstGeom prst="ellipse">
            <a:avLst/>
          </a:prstGeom>
          <a:noFill/>
          <a:ln w="12700">
            <a:solidFill>
              <a:schemeClr val="tx1"/>
            </a:solidFill>
            <a:round/>
            <a:headEnd/>
            <a:tailEnd/>
          </a:ln>
        </p:spPr>
        <p:txBody>
          <a:bodyPr wrap="none" anchor="ctr"/>
          <a:lstStyle/>
          <a:p>
            <a:endParaRPr lang="zh-CN" altLang="en-US" dirty="0">
              <a:ea typeface="微软雅黑" panose="020B0503020204020204" pitchFamily="34" charset="-122"/>
            </a:endParaRPr>
          </a:p>
        </p:txBody>
      </p:sp>
      <p:sp>
        <p:nvSpPr>
          <p:cNvPr id="21524" name="Line 16"/>
          <p:cNvSpPr>
            <a:spLocks noChangeShapeType="1"/>
          </p:cNvSpPr>
          <p:nvPr/>
        </p:nvSpPr>
        <p:spPr bwMode="auto">
          <a:xfrm>
            <a:off x="5340350" y="2254250"/>
            <a:ext cx="63500" cy="67310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25" name="Line 17"/>
          <p:cNvSpPr>
            <a:spLocks noChangeShapeType="1"/>
          </p:cNvSpPr>
          <p:nvPr/>
        </p:nvSpPr>
        <p:spPr bwMode="auto">
          <a:xfrm flipH="1">
            <a:off x="5099050" y="2863850"/>
            <a:ext cx="317500" cy="21590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26" name="Line 18"/>
          <p:cNvSpPr>
            <a:spLocks noChangeShapeType="1"/>
          </p:cNvSpPr>
          <p:nvPr/>
        </p:nvSpPr>
        <p:spPr bwMode="auto">
          <a:xfrm>
            <a:off x="5111750" y="3092450"/>
            <a:ext cx="139700" cy="29210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27" name="Line 19"/>
          <p:cNvSpPr>
            <a:spLocks noChangeShapeType="1"/>
          </p:cNvSpPr>
          <p:nvPr/>
        </p:nvSpPr>
        <p:spPr bwMode="auto">
          <a:xfrm>
            <a:off x="5416550" y="2863850"/>
            <a:ext cx="292100" cy="21590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28" name="Line 20"/>
          <p:cNvSpPr>
            <a:spLocks noChangeShapeType="1"/>
          </p:cNvSpPr>
          <p:nvPr/>
        </p:nvSpPr>
        <p:spPr bwMode="auto">
          <a:xfrm flipV="1">
            <a:off x="5721350" y="2927350"/>
            <a:ext cx="215900" cy="16510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29" name="Line 21"/>
          <p:cNvSpPr>
            <a:spLocks noChangeShapeType="1"/>
          </p:cNvSpPr>
          <p:nvPr/>
        </p:nvSpPr>
        <p:spPr bwMode="auto">
          <a:xfrm>
            <a:off x="5949950" y="2940050"/>
            <a:ext cx="63500" cy="6350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30" name="Line 22"/>
          <p:cNvSpPr>
            <a:spLocks noChangeShapeType="1"/>
          </p:cNvSpPr>
          <p:nvPr/>
        </p:nvSpPr>
        <p:spPr bwMode="auto">
          <a:xfrm flipH="1">
            <a:off x="5175250" y="2482850"/>
            <a:ext cx="165100" cy="21590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31" name="Line 23"/>
          <p:cNvSpPr>
            <a:spLocks noChangeShapeType="1"/>
          </p:cNvSpPr>
          <p:nvPr/>
        </p:nvSpPr>
        <p:spPr bwMode="auto">
          <a:xfrm flipH="1" flipV="1">
            <a:off x="4946650" y="2622550"/>
            <a:ext cx="241300" cy="8890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32" name="Line 24"/>
          <p:cNvSpPr>
            <a:spLocks noChangeShapeType="1"/>
          </p:cNvSpPr>
          <p:nvPr/>
        </p:nvSpPr>
        <p:spPr bwMode="auto">
          <a:xfrm flipH="1">
            <a:off x="5022850" y="2400300"/>
            <a:ext cx="317500" cy="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33" name="Line 25"/>
          <p:cNvSpPr>
            <a:spLocks noChangeShapeType="1"/>
          </p:cNvSpPr>
          <p:nvPr/>
        </p:nvSpPr>
        <p:spPr bwMode="auto">
          <a:xfrm flipH="1" flipV="1">
            <a:off x="4794250" y="2241550"/>
            <a:ext cx="241300" cy="16510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34" name="Line 26"/>
          <p:cNvSpPr>
            <a:spLocks noChangeShapeType="1"/>
          </p:cNvSpPr>
          <p:nvPr/>
        </p:nvSpPr>
        <p:spPr bwMode="auto">
          <a:xfrm flipV="1">
            <a:off x="5187950" y="2089150"/>
            <a:ext cx="63500" cy="8890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35" name="Line 27"/>
          <p:cNvSpPr>
            <a:spLocks noChangeShapeType="1"/>
          </p:cNvSpPr>
          <p:nvPr/>
        </p:nvSpPr>
        <p:spPr bwMode="auto">
          <a:xfrm flipH="1" flipV="1">
            <a:off x="3879850" y="2012950"/>
            <a:ext cx="165100" cy="16510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21536" name="Oval 28"/>
          <p:cNvSpPr>
            <a:spLocks noChangeArrowheads="1"/>
          </p:cNvSpPr>
          <p:nvPr/>
        </p:nvSpPr>
        <p:spPr bwMode="auto">
          <a:xfrm>
            <a:off x="4216400" y="3797300"/>
            <a:ext cx="635000" cy="482600"/>
          </a:xfrm>
          <a:prstGeom prst="ellipse">
            <a:avLst/>
          </a:prstGeom>
          <a:noFill/>
          <a:ln w="50800">
            <a:solidFill>
              <a:schemeClr val="tx1"/>
            </a:solidFill>
            <a:round/>
            <a:headEnd/>
            <a:tailEnd/>
          </a:ln>
        </p:spPr>
        <p:txBody>
          <a:bodyPr wrap="none" anchor="ctr"/>
          <a:lstStyle/>
          <a:p>
            <a:endParaRPr lang="zh-CN" altLang="en-US" dirty="0">
              <a:ea typeface="微软雅黑" panose="020B0503020204020204" pitchFamily="34" charset="-122"/>
            </a:endParaRPr>
          </a:p>
        </p:txBody>
      </p:sp>
      <p:sp>
        <p:nvSpPr>
          <p:cNvPr id="21537" name="Line 29"/>
          <p:cNvSpPr>
            <a:spLocks noChangeShapeType="1"/>
          </p:cNvSpPr>
          <p:nvPr/>
        </p:nvSpPr>
        <p:spPr bwMode="auto">
          <a:xfrm flipV="1">
            <a:off x="4445000" y="4051300"/>
            <a:ext cx="25400" cy="127000"/>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21538" name="Line 30"/>
          <p:cNvSpPr>
            <a:spLocks noChangeShapeType="1"/>
          </p:cNvSpPr>
          <p:nvPr/>
        </p:nvSpPr>
        <p:spPr bwMode="auto">
          <a:xfrm>
            <a:off x="4521200" y="4076700"/>
            <a:ext cx="25400" cy="0"/>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21539" name="Line 31"/>
          <p:cNvSpPr>
            <a:spLocks noChangeShapeType="1"/>
          </p:cNvSpPr>
          <p:nvPr/>
        </p:nvSpPr>
        <p:spPr bwMode="auto">
          <a:xfrm>
            <a:off x="4597400" y="4102100"/>
            <a:ext cx="25400" cy="25400"/>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21540" name="Line 32"/>
          <p:cNvSpPr>
            <a:spLocks noChangeShapeType="1"/>
          </p:cNvSpPr>
          <p:nvPr/>
        </p:nvSpPr>
        <p:spPr bwMode="auto">
          <a:xfrm>
            <a:off x="4597400" y="3924300"/>
            <a:ext cx="101600" cy="0"/>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21541" name="Line 33"/>
          <p:cNvSpPr>
            <a:spLocks noChangeShapeType="1"/>
          </p:cNvSpPr>
          <p:nvPr/>
        </p:nvSpPr>
        <p:spPr bwMode="auto">
          <a:xfrm flipH="1">
            <a:off x="4318000" y="3924300"/>
            <a:ext cx="127000" cy="0"/>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21542" name="Line 34"/>
          <p:cNvSpPr>
            <a:spLocks noChangeShapeType="1"/>
          </p:cNvSpPr>
          <p:nvPr/>
        </p:nvSpPr>
        <p:spPr bwMode="auto">
          <a:xfrm flipV="1">
            <a:off x="3886200" y="5346700"/>
            <a:ext cx="0" cy="127000"/>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21543" name="Line 35"/>
          <p:cNvSpPr>
            <a:spLocks noChangeShapeType="1"/>
          </p:cNvSpPr>
          <p:nvPr/>
        </p:nvSpPr>
        <p:spPr bwMode="auto">
          <a:xfrm>
            <a:off x="4572000" y="4330700"/>
            <a:ext cx="0" cy="558800"/>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21544" name="Line 36"/>
          <p:cNvSpPr>
            <a:spLocks noChangeShapeType="1"/>
          </p:cNvSpPr>
          <p:nvPr/>
        </p:nvSpPr>
        <p:spPr bwMode="auto">
          <a:xfrm>
            <a:off x="4597400" y="4914900"/>
            <a:ext cx="330200" cy="0"/>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21545" name="Line 37"/>
          <p:cNvSpPr>
            <a:spLocks noChangeShapeType="1"/>
          </p:cNvSpPr>
          <p:nvPr/>
        </p:nvSpPr>
        <p:spPr bwMode="auto">
          <a:xfrm>
            <a:off x="4978400" y="4940300"/>
            <a:ext cx="101600" cy="406400"/>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21546" name="Line 38"/>
          <p:cNvSpPr>
            <a:spLocks noChangeShapeType="1"/>
          </p:cNvSpPr>
          <p:nvPr/>
        </p:nvSpPr>
        <p:spPr bwMode="auto">
          <a:xfrm flipV="1">
            <a:off x="5130800" y="5270500"/>
            <a:ext cx="25400" cy="127000"/>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21547" name="Line 39"/>
          <p:cNvSpPr>
            <a:spLocks noChangeShapeType="1"/>
          </p:cNvSpPr>
          <p:nvPr/>
        </p:nvSpPr>
        <p:spPr bwMode="auto">
          <a:xfrm flipH="1">
            <a:off x="4165600" y="4940300"/>
            <a:ext cx="431800" cy="25400"/>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21548" name="Line 40"/>
          <p:cNvSpPr>
            <a:spLocks noChangeShapeType="1"/>
          </p:cNvSpPr>
          <p:nvPr/>
        </p:nvSpPr>
        <p:spPr bwMode="auto">
          <a:xfrm flipH="1">
            <a:off x="4013200" y="5016500"/>
            <a:ext cx="203200" cy="406400"/>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21549" name="Line 41"/>
          <p:cNvSpPr>
            <a:spLocks noChangeShapeType="1"/>
          </p:cNvSpPr>
          <p:nvPr/>
        </p:nvSpPr>
        <p:spPr bwMode="auto">
          <a:xfrm flipH="1">
            <a:off x="3860800" y="5448300"/>
            <a:ext cx="203200" cy="0"/>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21550" name="Line 42"/>
          <p:cNvSpPr>
            <a:spLocks noChangeShapeType="1"/>
          </p:cNvSpPr>
          <p:nvPr/>
        </p:nvSpPr>
        <p:spPr bwMode="auto">
          <a:xfrm>
            <a:off x="4597400" y="4330700"/>
            <a:ext cx="482600" cy="25400"/>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21551" name="Line 43"/>
          <p:cNvSpPr>
            <a:spLocks noChangeShapeType="1"/>
          </p:cNvSpPr>
          <p:nvPr/>
        </p:nvSpPr>
        <p:spPr bwMode="auto">
          <a:xfrm flipV="1">
            <a:off x="5130800" y="3670300"/>
            <a:ext cx="330200" cy="736600"/>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21552" name="Line 44"/>
          <p:cNvSpPr>
            <a:spLocks noChangeShapeType="1"/>
          </p:cNvSpPr>
          <p:nvPr/>
        </p:nvSpPr>
        <p:spPr bwMode="auto">
          <a:xfrm>
            <a:off x="5511800" y="3695700"/>
            <a:ext cx="177800" cy="0"/>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21553" name="Line 45"/>
          <p:cNvSpPr>
            <a:spLocks noChangeShapeType="1"/>
          </p:cNvSpPr>
          <p:nvPr/>
        </p:nvSpPr>
        <p:spPr bwMode="auto">
          <a:xfrm flipH="1">
            <a:off x="4089400" y="4406900"/>
            <a:ext cx="508000" cy="25400"/>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21554" name="Line 46"/>
          <p:cNvSpPr>
            <a:spLocks noChangeShapeType="1"/>
          </p:cNvSpPr>
          <p:nvPr/>
        </p:nvSpPr>
        <p:spPr bwMode="auto">
          <a:xfrm flipH="1" flipV="1">
            <a:off x="3556000" y="3670300"/>
            <a:ext cx="584200" cy="812800"/>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21555" name="Line 47"/>
          <p:cNvSpPr>
            <a:spLocks noChangeShapeType="1"/>
          </p:cNvSpPr>
          <p:nvPr/>
        </p:nvSpPr>
        <p:spPr bwMode="auto">
          <a:xfrm flipH="1">
            <a:off x="3327400" y="3695700"/>
            <a:ext cx="279400" cy="0"/>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grpSp>
        <p:nvGrpSpPr>
          <p:cNvPr id="3" name="组合 2"/>
          <p:cNvGrpSpPr/>
          <p:nvPr/>
        </p:nvGrpSpPr>
        <p:grpSpPr>
          <a:xfrm>
            <a:off x="1301750" y="3244850"/>
            <a:ext cx="6692900" cy="444500"/>
            <a:chOff x="1301750" y="3244850"/>
            <a:chExt cx="6692900" cy="444500"/>
          </a:xfrm>
        </p:grpSpPr>
        <p:sp>
          <p:nvSpPr>
            <p:cNvPr id="21511" name="Rectangle 3" descr="Horizontal brick"/>
            <p:cNvSpPr>
              <a:spLocks noChangeArrowheads="1"/>
            </p:cNvSpPr>
            <p:nvPr/>
          </p:nvSpPr>
          <p:spPr bwMode="auto">
            <a:xfrm>
              <a:off x="1301750" y="3244850"/>
              <a:ext cx="6692900" cy="444500"/>
            </a:xfrm>
            <a:prstGeom prst="rect">
              <a:avLst/>
            </a:prstGeom>
            <a:blipFill dpi="0" rotWithShape="0">
              <a:blip r:embed="rId3"/>
              <a:srcRect/>
              <a:tile tx="0" ty="0" sx="100000" sy="100000" flip="none" algn="tl"/>
            </a:blip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useBgFill="1">
          <p:nvSpPr>
            <p:cNvPr id="21556" name="Rectangle 48"/>
            <p:cNvSpPr>
              <a:spLocks noChangeArrowheads="1"/>
            </p:cNvSpPr>
            <p:nvPr/>
          </p:nvSpPr>
          <p:spPr bwMode="auto">
            <a:xfrm>
              <a:off x="3670300" y="3327400"/>
              <a:ext cx="1517650" cy="306388"/>
            </a:xfrm>
            <a:prstGeom prst="rect">
              <a:avLst/>
            </a:prstGeom>
            <a:ln w="12700">
              <a:noFill/>
              <a:miter lim="800000"/>
              <a:headEnd/>
              <a:tailEnd/>
            </a:ln>
          </p:spPr>
          <p:txBody>
            <a:bodyPr wrap="none" lIns="63500" tIns="25400" rIns="63500" bIns="25400">
              <a:spAutoFit/>
            </a:bodyPr>
            <a:lstStyle/>
            <a:p>
              <a:pPr>
                <a:lnSpc>
                  <a:spcPct val="92000"/>
                </a:lnSpc>
              </a:pPr>
              <a:r>
                <a:rPr lang="en-US" altLang="zh-CN" b="1" dirty="0">
                  <a:ea typeface="微软雅黑" panose="020B0503020204020204" pitchFamily="34" charset="-122"/>
                </a:rPr>
                <a:t>instruction set</a:t>
              </a:r>
            </a:p>
          </p:txBody>
        </p:sp>
      </p:grpSp>
      <p:sp>
        <p:nvSpPr>
          <p:cNvPr id="21557" name="Rectangle 49"/>
          <p:cNvSpPr>
            <a:spLocks noChangeArrowheads="1"/>
          </p:cNvSpPr>
          <p:nvPr/>
        </p:nvSpPr>
        <p:spPr bwMode="auto">
          <a:xfrm>
            <a:off x="1143000" y="2400300"/>
            <a:ext cx="971550" cy="287338"/>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a:ea typeface="微软雅黑" panose="020B0503020204020204" pitchFamily="34" charset="-122"/>
              </a:rPr>
              <a:t>software</a:t>
            </a:r>
          </a:p>
        </p:txBody>
      </p:sp>
      <p:sp>
        <p:nvSpPr>
          <p:cNvPr id="21558" name="Rectangle 50"/>
          <p:cNvSpPr>
            <a:spLocks noChangeArrowheads="1"/>
          </p:cNvSpPr>
          <p:nvPr/>
        </p:nvSpPr>
        <p:spPr bwMode="auto">
          <a:xfrm>
            <a:off x="1143000" y="4305300"/>
            <a:ext cx="1042988" cy="287338"/>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a:ea typeface="微软雅黑" panose="020B0503020204020204" pitchFamily="34" charset="-122"/>
              </a:rPr>
              <a:t>hardware</a:t>
            </a:r>
          </a:p>
        </p:txBody>
      </p:sp>
      <p:sp>
        <p:nvSpPr>
          <p:cNvPr id="21509" name="Rectangle 51"/>
          <p:cNvSpPr>
            <a:spLocks noGrp="1" noChangeArrowheads="1"/>
          </p:cNvSpPr>
          <p:nvPr>
            <p:ph type="title"/>
          </p:nvPr>
        </p:nvSpPr>
        <p:spPr/>
        <p:txBody>
          <a:bodyPr/>
          <a:lstStyle/>
          <a:p>
            <a:pPr eaLnBrk="1" hangingPunct="1"/>
            <a:r>
              <a:rPr lang="en-US" altLang="zh-CN" sz="4000" dirty="0" smtClean="0"/>
              <a:t>ISA: a Critical Interface</a:t>
            </a:r>
          </a:p>
        </p:txBody>
      </p:sp>
      <p:sp>
        <p:nvSpPr>
          <p:cNvPr id="21506" name="日期占位符 3"/>
          <p:cNvSpPr>
            <a:spLocks noGrp="1" noChangeArrowheads="1"/>
          </p:cNvSpPr>
          <p:nvPr>
            <p:ph type="dt" sz="half" idx="10"/>
          </p:nvPr>
        </p:nvSpPr>
        <p:spPr>
          <a:noFill/>
          <a:ln>
            <a:headEnd/>
            <a:tailEnd/>
          </a:ln>
        </p:spPr>
        <p:txBody>
          <a:bodyPr>
            <a:prstTxWarp prst="textNoShape">
              <a:avLst/>
            </a:prstTxWarp>
          </a:bodyPr>
          <a:lstStyle/>
          <a:p>
            <a:fld id="{1300A4FC-6FEE-47C6-A08C-43A8FE82A0DC}" type="datetime1">
              <a:rPr lang="en-US" altLang="zh-CN" smtClean="0"/>
              <a:pPr/>
              <a:t>2/25/2020</a:t>
            </a:fld>
            <a:endParaRPr lang="en-US" altLang="zh-CN" smtClean="0"/>
          </a:p>
        </p:txBody>
      </p:sp>
      <p:sp>
        <p:nvSpPr>
          <p:cNvPr id="21510" name="灯片编号占位符 1"/>
          <p:cNvSpPr>
            <a:spLocks noGrp="1" noChangeArrowheads="1"/>
          </p:cNvSpPr>
          <p:nvPr>
            <p:ph type="sldNum" sz="quarter" idx="12"/>
          </p:nvPr>
        </p:nvSpPr>
        <p:spPr>
          <a:noFill/>
          <a:ln>
            <a:headEnd/>
            <a:tailEnd/>
          </a:ln>
        </p:spPr>
        <p:txBody>
          <a:bodyPr/>
          <a:lstStyle/>
          <a:p>
            <a:fld id="{812B1139-3E06-443B-957E-DA5BA08619A3}" type="slidenum">
              <a:rPr lang="en-US" altLang="zh-CN"/>
              <a:pPr/>
              <a:t>11</a:t>
            </a:fld>
            <a:endParaRPr lang="en-US" altLang="zh-CN"/>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808200" y="2532960"/>
              <a:ext cx="414360" cy="1918080"/>
            </p14:xfrm>
          </p:contentPart>
        </mc:Choice>
        <mc:Fallback xmlns="">
          <p:pic>
            <p:nvPicPr>
              <p:cNvPr id="2" name="墨迹 1"/>
              <p:cNvPicPr/>
              <p:nvPr/>
            </p:nvPicPr>
            <p:blipFill>
              <a:blip r:embed="rId5"/>
              <a:stretch>
                <a:fillRect/>
              </a:stretch>
            </p:blipFill>
            <p:spPr>
              <a:xfrm>
                <a:off x="802800" y="2521440"/>
                <a:ext cx="434160" cy="1942920"/>
              </a:xfrm>
              <a:prstGeom prst="rect">
                <a:avLst/>
              </a:prstGeom>
            </p:spPr>
          </p:pic>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6" name="Rectangle 2"/>
          <p:cNvSpPr>
            <a:spLocks noGrp="1" noChangeArrowheads="1"/>
          </p:cNvSpPr>
          <p:nvPr>
            <p:ph type="title"/>
          </p:nvPr>
        </p:nvSpPr>
        <p:spPr/>
        <p:txBody>
          <a:bodyPr>
            <a:normAutofit/>
          </a:bodyPr>
          <a:lstStyle/>
          <a:p>
            <a:pPr eaLnBrk="1" hangingPunct="1"/>
            <a:r>
              <a:rPr lang="en-US" altLang="zh-CN" dirty="0" smtClean="0"/>
              <a:t>CPI</a:t>
            </a:r>
            <a:r>
              <a:rPr lang="zh-CN" altLang="en-US" dirty="0" smtClean="0"/>
              <a:t>计算举例</a:t>
            </a:r>
          </a:p>
        </p:txBody>
      </p:sp>
      <p:sp>
        <p:nvSpPr>
          <p:cNvPr id="141314" name="日期占位符 3"/>
          <p:cNvSpPr>
            <a:spLocks noGrp="1" noChangeArrowheads="1"/>
          </p:cNvSpPr>
          <p:nvPr>
            <p:ph type="dt" sz="half" idx="10"/>
          </p:nvPr>
        </p:nvSpPr>
        <p:spPr>
          <a:noFill/>
          <a:ln>
            <a:headEnd/>
            <a:tailEnd/>
          </a:ln>
        </p:spPr>
        <p:txBody>
          <a:bodyPr>
            <a:prstTxWarp prst="textNoShape">
              <a:avLst/>
            </a:prstTxWarp>
          </a:bodyPr>
          <a:lstStyle/>
          <a:p>
            <a:fld id="{CDF2B799-428B-4B47-8819-24D2BEB7E714}" type="datetime1">
              <a:rPr lang="en-US" altLang="zh-CN" smtClean="0"/>
              <a:pPr/>
              <a:t>2/25/2020</a:t>
            </a:fld>
            <a:endParaRPr lang="en-US" altLang="zh-CN" smtClean="0"/>
          </a:p>
        </p:txBody>
      </p:sp>
      <p:sp>
        <p:nvSpPr>
          <p:cNvPr id="141320" name="灯片编号占位符 1"/>
          <p:cNvSpPr>
            <a:spLocks noGrp="1" noChangeArrowheads="1"/>
          </p:cNvSpPr>
          <p:nvPr>
            <p:ph type="sldNum" sz="quarter" idx="12"/>
          </p:nvPr>
        </p:nvSpPr>
        <p:spPr>
          <a:noFill/>
          <a:ln>
            <a:headEnd/>
            <a:tailEnd/>
          </a:ln>
        </p:spPr>
        <p:txBody>
          <a:bodyPr/>
          <a:lstStyle/>
          <a:p>
            <a:fld id="{9A38FFFA-990C-437A-939C-44977D8A0C54}" type="slidenum">
              <a:rPr lang="en-US" altLang="zh-CN"/>
              <a:pPr/>
              <a:t>110</a:t>
            </a:fld>
            <a:endParaRPr lang="en-US" altLang="zh-CN"/>
          </a:p>
        </p:txBody>
      </p:sp>
      <p:sp>
        <p:nvSpPr>
          <p:cNvPr id="141317" name="Rectangle 3"/>
          <p:cNvSpPr>
            <a:spLocks noGrp="1" noChangeArrowheads="1"/>
          </p:cNvSpPr>
          <p:nvPr>
            <p:ph idx="4294967295"/>
          </p:nvPr>
        </p:nvSpPr>
        <p:spPr>
          <a:xfrm>
            <a:off x="669302" y="1247434"/>
            <a:ext cx="8064500" cy="4392612"/>
          </a:xfrm>
        </p:spPr>
        <p:txBody>
          <a:bodyPr lIns="91440" tIns="45720" rIns="91440" bIns="45720"/>
          <a:lstStyle/>
          <a:p>
            <a:pPr marL="342900" indent="-342900" eaLnBrk="1" hangingPunct="1">
              <a:buFontTx/>
              <a:buNone/>
              <a:tabLst>
                <a:tab pos="1828800" algn="l"/>
                <a:tab pos="2743200" algn="l"/>
                <a:tab pos="3771900" algn="l"/>
                <a:tab pos="4800600" algn="l"/>
              </a:tabLst>
            </a:pPr>
            <a:r>
              <a:rPr lang="en-US" altLang="zh-CN" sz="3200" b="0" dirty="0" smtClean="0"/>
              <a:t>Base Machine (</a:t>
            </a:r>
            <a:r>
              <a:rPr lang="en-US" altLang="zh-CN" sz="3200" b="0" dirty="0" err="1" smtClean="0"/>
              <a:t>Reg</a:t>
            </a:r>
            <a:r>
              <a:rPr lang="en-US" altLang="zh-CN" sz="3200" b="0" dirty="0" smtClean="0"/>
              <a:t> / </a:t>
            </a:r>
            <a:r>
              <a:rPr lang="en-US" altLang="zh-CN" sz="3200" b="0" dirty="0" err="1" smtClean="0"/>
              <a:t>Reg</a:t>
            </a:r>
            <a:r>
              <a:rPr lang="en-US" altLang="zh-CN" sz="3200" b="0" dirty="0" smtClean="0"/>
              <a:t>)</a:t>
            </a:r>
          </a:p>
          <a:p>
            <a:pPr marL="342900" indent="-342900" eaLnBrk="1" hangingPunct="1">
              <a:buFontTx/>
              <a:buNone/>
              <a:tabLst>
                <a:tab pos="1828800" algn="l"/>
                <a:tab pos="2743200" algn="l"/>
                <a:tab pos="3771900" algn="l"/>
                <a:tab pos="4800600" algn="l"/>
              </a:tabLst>
            </a:pPr>
            <a:r>
              <a:rPr lang="en-US" altLang="zh-CN" sz="3200" b="0" dirty="0" smtClean="0"/>
              <a:t>Op 	Freq	  </a:t>
            </a:r>
            <a:r>
              <a:rPr lang="en-US" altLang="zh-CN" sz="3200" b="0" dirty="0" err="1" smtClean="0"/>
              <a:t>CPI</a:t>
            </a:r>
            <a:r>
              <a:rPr lang="en-US" altLang="zh-CN" sz="3200" b="0" baseline="-25000" dirty="0" err="1" smtClean="0"/>
              <a:t>i</a:t>
            </a:r>
            <a:r>
              <a:rPr lang="en-US" altLang="zh-CN" sz="3200" b="0" dirty="0" smtClean="0"/>
              <a:t>    </a:t>
            </a:r>
            <a:r>
              <a:rPr lang="en-US" altLang="zh-CN" sz="3200" b="0" dirty="0" err="1" smtClean="0"/>
              <a:t>CPI</a:t>
            </a:r>
            <a:r>
              <a:rPr lang="en-US" altLang="zh-CN" sz="3200" b="0" baseline="-25000" dirty="0" err="1" smtClean="0"/>
              <a:t>i</a:t>
            </a:r>
            <a:r>
              <a:rPr lang="en-US" altLang="zh-CN" sz="3200" b="0" dirty="0" smtClean="0"/>
              <a:t>*</a:t>
            </a:r>
            <a:r>
              <a:rPr lang="en-US" altLang="zh-CN" sz="3200" b="0" dirty="0" err="1" smtClean="0"/>
              <a:t>F</a:t>
            </a:r>
            <a:r>
              <a:rPr lang="en-US" altLang="zh-CN" sz="3200" b="0" baseline="-25000" dirty="0" err="1" smtClean="0"/>
              <a:t>i</a:t>
            </a:r>
            <a:r>
              <a:rPr lang="en-US" altLang="zh-CN" sz="3200" b="0" dirty="0" smtClean="0"/>
              <a:t>	    (% Time)</a:t>
            </a:r>
          </a:p>
          <a:p>
            <a:pPr marL="342900" indent="-342900" eaLnBrk="1" hangingPunct="1">
              <a:buFontTx/>
              <a:buNone/>
              <a:tabLst>
                <a:tab pos="1828800" algn="l"/>
                <a:tab pos="2743200" algn="l"/>
                <a:tab pos="3771900" algn="l"/>
                <a:tab pos="4800600" algn="l"/>
              </a:tabLst>
            </a:pPr>
            <a:r>
              <a:rPr lang="en-US" altLang="zh-CN" sz="3200" b="0" dirty="0" smtClean="0"/>
              <a:t>ALU	50%	   1	      .5	          (33%)</a:t>
            </a:r>
          </a:p>
          <a:p>
            <a:pPr marL="342900" indent="-342900" eaLnBrk="1" hangingPunct="1">
              <a:buFontTx/>
              <a:buNone/>
              <a:tabLst>
                <a:tab pos="1828800" algn="l"/>
                <a:tab pos="2743200" algn="l"/>
                <a:tab pos="3771900" algn="l"/>
                <a:tab pos="4800600" algn="l"/>
              </a:tabLst>
            </a:pPr>
            <a:r>
              <a:rPr lang="en-US" altLang="zh-CN" sz="3200" b="0" dirty="0" smtClean="0"/>
              <a:t>Load	20%	   2	      .4	          (27%)</a:t>
            </a:r>
          </a:p>
          <a:p>
            <a:pPr marL="342900" indent="-342900" eaLnBrk="1" hangingPunct="1">
              <a:buFontTx/>
              <a:buNone/>
              <a:tabLst>
                <a:tab pos="1828800" algn="l"/>
                <a:tab pos="2743200" algn="l"/>
                <a:tab pos="3771900" algn="l"/>
                <a:tab pos="4800600" algn="l"/>
              </a:tabLst>
            </a:pPr>
            <a:r>
              <a:rPr lang="en-US" altLang="zh-CN" sz="3200" b="0" dirty="0" smtClean="0"/>
              <a:t>Store	10%	   2	      .2	          (13%)</a:t>
            </a:r>
          </a:p>
          <a:p>
            <a:pPr marL="342900" indent="-342900" eaLnBrk="1" hangingPunct="1">
              <a:buFontTx/>
              <a:buNone/>
              <a:tabLst>
                <a:tab pos="1828800" algn="l"/>
                <a:tab pos="2743200" algn="l"/>
                <a:tab pos="3771900" algn="l"/>
                <a:tab pos="4800600" algn="l"/>
              </a:tabLst>
            </a:pPr>
            <a:r>
              <a:rPr lang="en-US" altLang="zh-CN" sz="3200" b="0" dirty="0" smtClean="0"/>
              <a:t>Branch	20%	   2	      .4	          (27%)</a:t>
            </a:r>
          </a:p>
          <a:p>
            <a:pPr marL="342900" indent="-342900" eaLnBrk="1" hangingPunct="1">
              <a:buFontTx/>
              <a:buNone/>
              <a:tabLst>
                <a:tab pos="1828800" algn="l"/>
                <a:tab pos="2743200" algn="l"/>
                <a:tab pos="3771900" algn="l"/>
                <a:tab pos="4800600" algn="l"/>
              </a:tabLst>
            </a:pPr>
            <a:r>
              <a:rPr lang="en-US" altLang="zh-CN" sz="3200" b="0" dirty="0" smtClean="0"/>
              <a:t> 			             1.5</a:t>
            </a:r>
          </a:p>
        </p:txBody>
      </p:sp>
      <p:sp>
        <p:nvSpPr>
          <p:cNvPr id="141318" name="Rectangle 4"/>
          <p:cNvSpPr>
            <a:spLocks noChangeArrowheads="1"/>
          </p:cNvSpPr>
          <p:nvPr/>
        </p:nvSpPr>
        <p:spPr bwMode="auto">
          <a:xfrm>
            <a:off x="2416175" y="1822450"/>
            <a:ext cx="936625" cy="3430588"/>
          </a:xfrm>
          <a:prstGeom prst="rect">
            <a:avLst/>
          </a:prstGeom>
          <a:noFill/>
          <a:ln w="12700">
            <a:solidFill>
              <a:schemeClr val="tx1"/>
            </a:solidFill>
            <a:miter lim="800000"/>
            <a:headEnd/>
            <a:tailEnd/>
          </a:ln>
        </p:spPr>
        <p:txBody>
          <a:bodyPr wrap="none" anchor="ctr"/>
          <a:lstStyle/>
          <a:p>
            <a:pPr algn="ctr" eaLnBrk="1" hangingPunct="1"/>
            <a:endParaRPr lang="zh-CN" altLang="en-US" sz="2000" dirty="0">
              <a:latin typeface="Times New Roman" pitchFamily="18" charset="0"/>
              <a:ea typeface="微软雅黑" panose="020B0503020204020204" pitchFamily="34" charset="-122"/>
            </a:endParaRPr>
          </a:p>
        </p:txBody>
      </p:sp>
      <p:sp>
        <p:nvSpPr>
          <p:cNvPr id="141319" name="Line 5"/>
          <p:cNvSpPr>
            <a:spLocks noChangeShapeType="1"/>
          </p:cNvSpPr>
          <p:nvPr/>
        </p:nvSpPr>
        <p:spPr bwMode="auto">
          <a:xfrm>
            <a:off x="4932363" y="4797425"/>
            <a:ext cx="444500" cy="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Date Placeholder 3"/>
          <p:cNvSpPr>
            <a:spLocks noGrp="1" noChangeArrowheads="1"/>
          </p:cNvSpPr>
          <p:nvPr>
            <p:ph type="dt" sz="half" idx="10"/>
          </p:nvPr>
        </p:nvSpPr>
        <p:spPr>
          <a:noFill/>
          <a:ln>
            <a:headEnd/>
            <a:tailEnd/>
          </a:ln>
        </p:spPr>
        <p:txBody>
          <a:bodyPr>
            <a:prstTxWarp prst="textNoShape">
              <a:avLst/>
            </a:prstTxWarp>
          </a:bodyPr>
          <a:lstStyle/>
          <a:p>
            <a:fld id="{37B29CCD-9C59-4C8C-8DA9-0676C540ACCF}" type="datetime1">
              <a:rPr lang="en-US" altLang="zh-CN" smtClean="0"/>
              <a:pPr/>
              <a:t>2/25/2020</a:t>
            </a:fld>
            <a:endParaRPr lang="en-US" altLang="zh-CN" smtClean="0"/>
          </a:p>
        </p:txBody>
      </p:sp>
      <p:sp>
        <p:nvSpPr>
          <p:cNvPr id="145413" name="灯片编号占位符 1"/>
          <p:cNvSpPr>
            <a:spLocks noGrp="1" noChangeArrowheads="1"/>
          </p:cNvSpPr>
          <p:nvPr>
            <p:ph type="sldNum" sz="quarter" idx="12"/>
          </p:nvPr>
        </p:nvSpPr>
        <p:spPr>
          <a:noFill/>
          <a:ln>
            <a:headEnd/>
            <a:tailEnd/>
          </a:ln>
        </p:spPr>
        <p:txBody>
          <a:bodyPr/>
          <a:lstStyle/>
          <a:p>
            <a:fld id="{F7D4974B-A93A-40EE-9B20-D80ECD780489}" type="slidenum">
              <a:rPr lang="en-US" altLang="zh-CN"/>
              <a:pPr/>
              <a:t>111</a:t>
            </a:fld>
            <a:endParaRPr lang="en-US" altLang="zh-CN"/>
          </a:p>
        </p:txBody>
      </p:sp>
      <p:pic>
        <p:nvPicPr>
          <p:cNvPr id="145412" name="Picture 4"/>
          <p:cNvPicPr>
            <a:picLocks noChangeAspect="1" noChangeArrowheads="1"/>
          </p:cNvPicPr>
          <p:nvPr/>
        </p:nvPicPr>
        <p:blipFill>
          <a:blip r:embed="rId3"/>
          <a:srcRect/>
          <a:stretch>
            <a:fillRect/>
          </a:stretch>
        </p:blipFill>
        <p:spPr bwMode="auto">
          <a:xfrm>
            <a:off x="0" y="905853"/>
            <a:ext cx="9039160" cy="5549040"/>
          </a:xfrm>
          <a:prstGeom prst="rect">
            <a:avLst/>
          </a:prstGeom>
          <a:noFill/>
          <a:ln w="9525">
            <a:noFill/>
            <a:miter lim="800000"/>
            <a:headEnd/>
            <a:tailEnd/>
          </a:ln>
        </p:spPr>
      </p:pic>
      <p:pic>
        <p:nvPicPr>
          <p:cNvPr id="2" name="图片 1"/>
          <p:cNvPicPr>
            <a:picLocks noChangeAspect="1"/>
          </p:cNvPicPr>
          <p:nvPr/>
        </p:nvPicPr>
        <p:blipFill>
          <a:blip r:embed="rId4"/>
          <a:stretch>
            <a:fillRect/>
          </a:stretch>
        </p:blipFill>
        <p:spPr>
          <a:xfrm>
            <a:off x="0" y="5512981"/>
            <a:ext cx="6216178" cy="982626"/>
          </a:xfrm>
          <a:prstGeom prst="rect">
            <a:avLst/>
          </a:prstGeom>
        </p:spPr>
      </p:pic>
    </p:spTree>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9" name="Rectangle 3"/>
          <p:cNvSpPr>
            <a:spLocks noGrp="1" noChangeArrowheads="1"/>
          </p:cNvSpPr>
          <p:nvPr>
            <p:ph type="title"/>
          </p:nvPr>
        </p:nvSpPr>
        <p:spPr/>
        <p:txBody>
          <a:bodyPr/>
          <a:lstStyle/>
          <a:p>
            <a:r>
              <a:rPr lang="en-US" altLang="zh-CN" smtClean="0"/>
              <a:t>Amdahl's Law</a:t>
            </a:r>
            <a:endParaRPr lang="en-US" altLang="zh-CN" dirty="0" smtClean="0"/>
          </a:p>
        </p:txBody>
      </p:sp>
      <p:sp>
        <p:nvSpPr>
          <p:cNvPr id="147460" name="Rectangle 2"/>
          <p:cNvSpPr>
            <a:spLocks noGrp="1" noChangeArrowheads="1"/>
          </p:cNvSpPr>
          <p:nvPr>
            <p:ph idx="1"/>
          </p:nvPr>
        </p:nvSpPr>
        <p:spPr/>
        <p:txBody>
          <a:bodyPr>
            <a:normAutofit fontScale="62500" lnSpcReduction="20000"/>
          </a:bodyPr>
          <a:lstStyle/>
          <a:p>
            <a:pPr marL="0" indent="0">
              <a:buNone/>
            </a:pPr>
            <a:r>
              <a:rPr lang="zh-CN" altLang="en-US" dirty="0" smtClean="0"/>
              <a:t>假设对机器的部件进行了改进（加速比的概念）</a:t>
            </a:r>
          </a:p>
          <a:p>
            <a:pPr marL="0" indent="0">
              <a:buNone/>
            </a:pPr>
            <a:r>
              <a:rPr lang="zh-CN" altLang="en-US" dirty="0" smtClean="0"/>
              <a:t>                          </a:t>
            </a:r>
          </a:p>
          <a:p>
            <a:pPr marL="0" indent="0">
              <a:buNone/>
            </a:pPr>
            <a:r>
              <a:rPr lang="en-US" altLang="zh-CN" dirty="0" smtClean="0"/>
              <a:t>                           </a:t>
            </a:r>
            <a:r>
              <a:rPr lang="en-US" altLang="zh-CN" dirty="0" err="1" smtClean="0"/>
              <a:t>ExTime</a:t>
            </a:r>
            <a:r>
              <a:rPr lang="en-US" altLang="zh-CN" dirty="0" smtClean="0"/>
              <a:t> w/o E                 Performance w/  E</a:t>
            </a:r>
          </a:p>
          <a:p>
            <a:pPr marL="0" indent="0">
              <a:buNone/>
            </a:pPr>
            <a:r>
              <a:rPr lang="en-US" altLang="zh-CN" dirty="0" smtClean="0"/>
              <a:t>Speedup(E) =   --------------------    =      ---------------------</a:t>
            </a:r>
          </a:p>
          <a:p>
            <a:pPr marL="0" indent="0">
              <a:buNone/>
            </a:pPr>
            <a:r>
              <a:rPr lang="en-US" altLang="zh-CN" dirty="0" smtClean="0"/>
              <a:t>                           </a:t>
            </a:r>
            <a:r>
              <a:rPr lang="en-US" altLang="zh-CN" dirty="0" err="1" smtClean="0"/>
              <a:t>ExTime</a:t>
            </a:r>
            <a:r>
              <a:rPr lang="en-US" altLang="zh-CN" dirty="0" smtClean="0"/>
              <a:t> w/  E                  Performance w/o E</a:t>
            </a:r>
          </a:p>
          <a:p>
            <a:endParaRPr lang="en-US" altLang="zh-CN" dirty="0" smtClean="0"/>
          </a:p>
          <a:p>
            <a:endParaRPr lang="en-US" altLang="zh-CN" dirty="0" smtClean="0"/>
          </a:p>
          <a:p>
            <a:pPr marL="0" indent="0">
              <a:buNone/>
            </a:pPr>
            <a:r>
              <a:rPr lang="zh-CN" altLang="en-US" dirty="0" smtClean="0"/>
              <a:t>假设可改进部分</a:t>
            </a:r>
            <a:r>
              <a:rPr lang="en-US" altLang="zh-CN" dirty="0" smtClean="0"/>
              <a:t>E</a:t>
            </a:r>
            <a:r>
              <a:rPr lang="zh-CN" altLang="en-US" dirty="0" smtClean="0"/>
              <a:t>在原来的计算时间所占的比例为</a:t>
            </a:r>
            <a:r>
              <a:rPr lang="en-US" altLang="zh-CN" dirty="0" smtClean="0"/>
              <a:t>F，</a:t>
            </a:r>
            <a:r>
              <a:rPr lang="zh-CN" altLang="en-US" dirty="0" smtClean="0"/>
              <a:t>而部件加速比为</a:t>
            </a:r>
            <a:r>
              <a:rPr lang="en-US" altLang="zh-CN" dirty="0" smtClean="0"/>
              <a:t>S，</a:t>
            </a:r>
            <a:r>
              <a:rPr lang="zh-CN" altLang="en-US" dirty="0" smtClean="0"/>
              <a:t>任务的其他部分不受影响，则</a:t>
            </a:r>
          </a:p>
          <a:p>
            <a:r>
              <a:rPr lang="en-US" altLang="zh-CN" dirty="0" smtClean="0"/>
              <a:t>       </a:t>
            </a:r>
            <a:r>
              <a:rPr lang="en-US" altLang="zh-CN" dirty="0" err="1" smtClean="0"/>
              <a:t>ExTime</a:t>
            </a:r>
            <a:r>
              <a:rPr lang="en-US" altLang="zh-CN" dirty="0" smtClean="0"/>
              <a:t>(with E)  </a:t>
            </a:r>
            <a:r>
              <a:rPr lang="en-US" altLang="zh-CN" dirty="0" smtClean="0">
                <a:sym typeface="Symbol" pitchFamily="18" charset="2"/>
              </a:rPr>
              <a:t>=</a:t>
            </a:r>
            <a:r>
              <a:rPr lang="en-US" altLang="zh-CN" dirty="0" smtClean="0"/>
              <a:t>  ((1-F) + F/S) X </a:t>
            </a:r>
            <a:r>
              <a:rPr lang="en-US" altLang="zh-CN" dirty="0" err="1" smtClean="0"/>
              <a:t>ExTime</a:t>
            </a:r>
            <a:r>
              <a:rPr lang="en-US" altLang="zh-CN" dirty="0" smtClean="0"/>
              <a:t>(without E) </a:t>
            </a:r>
          </a:p>
          <a:p>
            <a:r>
              <a:rPr lang="en-US" altLang="zh-CN" dirty="0" smtClean="0"/>
              <a:t>      Speedup(with E) </a:t>
            </a:r>
            <a:r>
              <a:rPr lang="en-US" altLang="zh-CN" dirty="0" smtClean="0">
                <a:sym typeface="Symbol" pitchFamily="18" charset="2"/>
              </a:rPr>
              <a:t>=</a:t>
            </a:r>
            <a:r>
              <a:rPr lang="en-US" altLang="zh-CN" dirty="0" smtClean="0"/>
              <a:t> 1/((1-F)+F/S))  </a:t>
            </a:r>
          </a:p>
          <a:p>
            <a:pPr marL="0" indent="0">
              <a:buNone/>
            </a:pPr>
            <a:r>
              <a:rPr lang="zh-CN" altLang="en-US" dirty="0" smtClean="0"/>
              <a:t>重要结论</a:t>
            </a:r>
            <a:r>
              <a:rPr lang="en-US" altLang="zh-CN" dirty="0" smtClean="0"/>
              <a:t>(</a:t>
            </a:r>
            <a:r>
              <a:rPr lang="zh-CN" altLang="en-US" dirty="0" smtClean="0"/>
              <a:t>性能提高的递减原则</a:t>
            </a:r>
            <a:r>
              <a:rPr lang="en-US" altLang="zh-CN" dirty="0" smtClean="0"/>
              <a:t>)</a:t>
            </a:r>
            <a:r>
              <a:rPr lang="zh-CN" altLang="en-US" dirty="0" smtClean="0"/>
              <a:t>：如果只针对整个任务的一部分进行优化，那么所获得的加速比不大于1/(1-</a:t>
            </a:r>
            <a:r>
              <a:rPr lang="en-US" altLang="zh-CN" dirty="0" smtClean="0"/>
              <a:t>F)  </a:t>
            </a:r>
          </a:p>
        </p:txBody>
      </p:sp>
      <p:sp>
        <p:nvSpPr>
          <p:cNvPr id="147458" name="日期占位符 3"/>
          <p:cNvSpPr>
            <a:spLocks noGrp="1" noChangeArrowheads="1"/>
          </p:cNvSpPr>
          <p:nvPr>
            <p:ph type="dt" sz="half" idx="10"/>
          </p:nvPr>
        </p:nvSpPr>
        <p:spPr/>
        <p:txBody>
          <a:bodyPr/>
          <a:lstStyle/>
          <a:p>
            <a:fld id="{6BB41AC9-09D2-4809-B3AF-3E3B76AE42D0}" type="datetime1">
              <a:rPr lang="en-US" altLang="zh-CN" smtClean="0"/>
              <a:pPr/>
              <a:t>2/25/2020</a:t>
            </a:fld>
            <a:endParaRPr lang="en-US" altLang="zh-CN" smtClean="0"/>
          </a:p>
        </p:txBody>
      </p:sp>
      <p:sp>
        <p:nvSpPr>
          <p:cNvPr id="147463" name="灯片编号占位符 1"/>
          <p:cNvSpPr>
            <a:spLocks noGrp="1" noChangeArrowheads="1"/>
          </p:cNvSpPr>
          <p:nvPr>
            <p:ph type="sldNum" sz="quarter" idx="12"/>
          </p:nvPr>
        </p:nvSpPr>
        <p:spPr/>
        <p:txBody>
          <a:bodyPr/>
          <a:lstStyle/>
          <a:p>
            <a:fld id="{85CAA95D-2CB5-416D-9157-61867C8299A7}" type="slidenum">
              <a:rPr lang="en-US" altLang="zh-CN" smtClean="0"/>
              <a:pPr/>
              <a:t>112</a:t>
            </a:fld>
            <a:endParaRPr lang="en-US" altLang="zh-CN"/>
          </a:p>
        </p:txBody>
      </p:sp>
      <p:grpSp>
        <p:nvGrpSpPr>
          <p:cNvPr id="2" name="Group 4"/>
          <p:cNvGrpSpPr>
            <a:grpSpLocks/>
          </p:cNvGrpSpPr>
          <p:nvPr/>
        </p:nvGrpSpPr>
        <p:grpSpPr bwMode="auto">
          <a:xfrm>
            <a:off x="827088" y="2781300"/>
            <a:ext cx="6997700" cy="374650"/>
            <a:chOff x="580" y="1776"/>
            <a:chExt cx="4408" cy="236"/>
          </a:xfrm>
        </p:grpSpPr>
        <p:sp>
          <p:nvSpPr>
            <p:cNvPr id="147464" name="Rectangle 5"/>
            <p:cNvSpPr>
              <a:spLocks noChangeArrowheads="1"/>
            </p:cNvSpPr>
            <p:nvPr/>
          </p:nvSpPr>
          <p:spPr bwMode="auto">
            <a:xfrm>
              <a:off x="580" y="1780"/>
              <a:ext cx="664" cy="232"/>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147465" name="Rectangle 6" descr="Light downward diagonal"/>
            <p:cNvSpPr>
              <a:spLocks noChangeArrowheads="1"/>
            </p:cNvSpPr>
            <p:nvPr/>
          </p:nvSpPr>
          <p:spPr bwMode="auto">
            <a:xfrm>
              <a:off x="1248" y="1776"/>
              <a:ext cx="664" cy="232"/>
            </a:xfrm>
            <a:prstGeom prst="rect">
              <a:avLst/>
            </a:prstGeom>
            <a:blipFill dpi="0" rotWithShape="0">
              <a:blip r:embed="rId3"/>
              <a:srcRect/>
              <a:tile tx="0" ty="0" sx="100000" sy="100000" flip="none" algn="tl"/>
            </a:blip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147466" name="Rectangle 7"/>
            <p:cNvSpPr>
              <a:spLocks noChangeArrowheads="1"/>
            </p:cNvSpPr>
            <p:nvPr/>
          </p:nvSpPr>
          <p:spPr bwMode="auto">
            <a:xfrm>
              <a:off x="1924" y="1780"/>
              <a:ext cx="664" cy="232"/>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147467" name="Rectangle 8"/>
            <p:cNvSpPr>
              <a:spLocks noChangeArrowheads="1"/>
            </p:cNvSpPr>
            <p:nvPr/>
          </p:nvSpPr>
          <p:spPr bwMode="auto">
            <a:xfrm>
              <a:off x="3268" y="1780"/>
              <a:ext cx="664" cy="232"/>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147468" name="Rectangle 9" descr="Light downward diagonal"/>
            <p:cNvSpPr>
              <a:spLocks noChangeArrowheads="1"/>
            </p:cNvSpPr>
            <p:nvPr/>
          </p:nvSpPr>
          <p:spPr bwMode="auto">
            <a:xfrm>
              <a:off x="3940" y="1780"/>
              <a:ext cx="376" cy="232"/>
            </a:xfrm>
            <a:prstGeom prst="rect">
              <a:avLst/>
            </a:prstGeom>
            <a:blipFill dpi="0" rotWithShape="0">
              <a:blip r:embed="rId3"/>
              <a:srcRect/>
              <a:tile tx="0" ty="0" sx="100000" sy="100000" flip="none" algn="tl"/>
            </a:blip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147469" name="Rectangle 10"/>
            <p:cNvSpPr>
              <a:spLocks noChangeArrowheads="1"/>
            </p:cNvSpPr>
            <p:nvPr/>
          </p:nvSpPr>
          <p:spPr bwMode="auto">
            <a:xfrm>
              <a:off x="4324" y="1780"/>
              <a:ext cx="664" cy="232"/>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147470" name="Line 11"/>
            <p:cNvSpPr>
              <a:spLocks noChangeShapeType="1"/>
            </p:cNvSpPr>
            <p:nvPr/>
          </p:nvSpPr>
          <p:spPr bwMode="auto">
            <a:xfrm>
              <a:off x="2748" y="1920"/>
              <a:ext cx="312" cy="0"/>
            </a:xfrm>
            <a:prstGeom prst="line">
              <a:avLst/>
            </a:prstGeom>
            <a:noFill/>
            <a:ln w="38100" cmpd="dbl">
              <a:solidFill>
                <a:schemeClr val="tx1"/>
              </a:solidFill>
              <a:round/>
              <a:headEnd/>
              <a:tailEnd type="triangle" w="med" len="med"/>
            </a:ln>
          </p:spPr>
          <p:txBody>
            <a:bodyPr/>
            <a:lstStyle/>
            <a:p>
              <a:endParaRPr lang="zh-CN" altLang="en-US" dirty="0">
                <a:ea typeface="微软雅黑" panose="020B0503020204020204" pitchFamily="34" charset="-122"/>
              </a:endParaRPr>
            </a:p>
          </p:txBody>
        </p:sp>
      </p:grpSp>
      <p:sp>
        <p:nvSpPr>
          <p:cNvPr id="14" name="文本框 13"/>
          <p:cNvSpPr txBox="1"/>
          <p:nvPr/>
        </p:nvSpPr>
        <p:spPr>
          <a:xfrm>
            <a:off x="1132367" y="5271479"/>
            <a:ext cx="6108405" cy="707886"/>
          </a:xfrm>
          <a:prstGeom prst="rect">
            <a:avLst/>
          </a:prstGeom>
          <a:solidFill>
            <a:srgbClr val="FFC000"/>
          </a:solidFill>
        </p:spPr>
        <p:txBody>
          <a:bodyPr wrap="square" rtlCol="0">
            <a:spAutoFit/>
          </a:bodyPr>
          <a:lstStyle/>
          <a:p>
            <a:r>
              <a:rPr lang="en-US" altLang="zh-CN" sz="2000" dirty="0" smtClean="0">
                <a:latin typeface="+mj-ea"/>
                <a:ea typeface="+mj-ea"/>
              </a:rPr>
              <a:t>Current processor has 1 core; next generation has n cores. Can we achieve a speedup of n?  </a:t>
            </a:r>
            <a:endParaRPr lang="zh-CN" altLang="en-US" sz="2000" dirty="0">
              <a:latin typeface="+mj-ea"/>
              <a:ea typeface="+mj-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Date Placeholder 3"/>
          <p:cNvSpPr>
            <a:spLocks noGrp="1" noChangeArrowheads="1"/>
          </p:cNvSpPr>
          <p:nvPr>
            <p:ph type="dt" sz="half" idx="10"/>
          </p:nvPr>
        </p:nvSpPr>
        <p:spPr>
          <a:noFill/>
          <a:ln>
            <a:headEnd/>
            <a:tailEnd/>
          </a:ln>
        </p:spPr>
        <p:txBody>
          <a:bodyPr>
            <a:prstTxWarp prst="textNoShape">
              <a:avLst/>
            </a:prstTxWarp>
          </a:bodyPr>
          <a:lstStyle/>
          <a:p>
            <a:fld id="{50970EDE-2D91-4655-B713-81B1902687FF}" type="datetime1">
              <a:rPr lang="en-US" altLang="zh-CN" smtClean="0"/>
              <a:pPr/>
              <a:t>2/25/2020</a:t>
            </a:fld>
            <a:endParaRPr lang="en-US" altLang="zh-CN" smtClean="0"/>
          </a:p>
        </p:txBody>
      </p:sp>
      <p:sp>
        <p:nvSpPr>
          <p:cNvPr id="149511" name="灯片编号占位符 2"/>
          <p:cNvSpPr>
            <a:spLocks noGrp="1" noChangeArrowheads="1"/>
          </p:cNvSpPr>
          <p:nvPr>
            <p:ph type="sldNum" sz="quarter" idx="12"/>
          </p:nvPr>
        </p:nvSpPr>
        <p:spPr>
          <a:noFill/>
          <a:ln>
            <a:headEnd/>
            <a:tailEnd/>
          </a:ln>
        </p:spPr>
        <p:txBody>
          <a:bodyPr/>
          <a:lstStyle/>
          <a:p>
            <a:fld id="{6BD82700-137D-4A53-9D99-4394AE5A2412}" type="slidenum">
              <a:rPr lang="en-US" altLang="zh-CN"/>
              <a:pPr/>
              <a:t>113</a:t>
            </a:fld>
            <a:endParaRPr lang="en-US" altLang="zh-CN"/>
          </a:p>
        </p:txBody>
      </p:sp>
      <p:pic>
        <p:nvPicPr>
          <p:cNvPr id="149508" name="Picture 2"/>
          <p:cNvPicPr>
            <a:picLocks noChangeAspect="1" noChangeArrowheads="1"/>
          </p:cNvPicPr>
          <p:nvPr/>
        </p:nvPicPr>
        <p:blipFill>
          <a:blip r:embed="rId3"/>
          <a:srcRect/>
          <a:stretch>
            <a:fillRect/>
          </a:stretch>
        </p:blipFill>
        <p:spPr bwMode="auto">
          <a:xfrm>
            <a:off x="288925" y="0"/>
            <a:ext cx="8532813" cy="6843713"/>
          </a:xfrm>
          <a:prstGeom prst="rect">
            <a:avLst/>
          </a:prstGeom>
          <a:noFill/>
          <a:ln w="9525">
            <a:noFill/>
            <a:miter lim="800000"/>
            <a:headEnd/>
            <a:tailEnd/>
          </a:ln>
        </p:spPr>
      </p:pic>
      <p:sp>
        <p:nvSpPr>
          <p:cNvPr id="2" name="TextBox 1"/>
          <p:cNvSpPr txBox="1">
            <a:spLocks noChangeArrowheads="1"/>
          </p:cNvSpPr>
          <p:nvPr/>
        </p:nvSpPr>
        <p:spPr bwMode="auto">
          <a:xfrm>
            <a:off x="4538663" y="619125"/>
            <a:ext cx="1463675" cy="461963"/>
          </a:xfrm>
          <a:prstGeom prst="rect">
            <a:avLst/>
          </a:prstGeom>
          <a:solidFill>
            <a:srgbClr val="FFFFFF"/>
          </a:solidFill>
          <a:ln w="9525">
            <a:noFill/>
            <a:miter lim="800000"/>
            <a:headEnd/>
            <a:tailEnd/>
          </a:ln>
        </p:spPr>
        <p:txBody>
          <a:bodyPr wrap="none">
            <a:spAutoFit/>
          </a:bodyPr>
          <a:lstStyle/>
          <a:p>
            <a:r>
              <a:rPr lang="en-US" altLang="zh-CN" sz="2400" dirty="0">
                <a:solidFill>
                  <a:srgbClr val="FF0000"/>
                </a:solidFill>
                <a:ea typeface="微软雅黑" panose="020B0503020204020204" pitchFamily="34" charset="-122"/>
              </a:rPr>
              <a:t>XBOX One</a:t>
            </a:r>
          </a:p>
        </p:txBody>
      </p:sp>
      <p:sp>
        <p:nvSpPr>
          <p:cNvPr id="7" name="TextBox 6"/>
          <p:cNvSpPr txBox="1">
            <a:spLocks noChangeArrowheads="1"/>
          </p:cNvSpPr>
          <p:nvPr/>
        </p:nvSpPr>
        <p:spPr bwMode="auto">
          <a:xfrm>
            <a:off x="7314113" y="1500188"/>
            <a:ext cx="1853200" cy="1089529"/>
          </a:xfrm>
          <a:prstGeom prst="rect">
            <a:avLst/>
          </a:prstGeom>
          <a:solidFill>
            <a:srgbClr val="FFFFFF"/>
          </a:solidFill>
          <a:ln w="9525">
            <a:noFill/>
            <a:miter lim="800000"/>
            <a:headEnd/>
            <a:tailEnd/>
          </a:ln>
        </p:spPr>
        <p:txBody>
          <a:bodyPr wrap="none">
            <a:spAutoFit/>
          </a:bodyPr>
          <a:lstStyle/>
          <a:p>
            <a:pPr algn="ctr">
              <a:lnSpc>
                <a:spcPct val="90000"/>
              </a:lnSpc>
            </a:pPr>
            <a:r>
              <a:rPr lang="en-US" altLang="zh-CN" sz="2400" dirty="0">
                <a:solidFill>
                  <a:srgbClr val="FF0000"/>
                </a:solidFill>
                <a:ea typeface="微软雅黑" panose="020B0503020204020204" pitchFamily="34" charset="-122"/>
              </a:rPr>
              <a:t>Theoretic </a:t>
            </a:r>
            <a:br>
              <a:rPr lang="en-US" altLang="zh-CN" sz="2400" dirty="0">
                <a:solidFill>
                  <a:srgbClr val="FF0000"/>
                </a:solidFill>
                <a:ea typeface="微软雅黑" panose="020B0503020204020204" pitchFamily="34" charset="-122"/>
              </a:rPr>
            </a:br>
            <a:r>
              <a:rPr lang="en-US" altLang="zh-CN" sz="2400" dirty="0">
                <a:solidFill>
                  <a:srgbClr val="FF0000"/>
                </a:solidFill>
                <a:ea typeface="微软雅黑" panose="020B0503020204020204" pitchFamily="34" charset="-122"/>
              </a:rPr>
              <a:t>vs. Real</a:t>
            </a:r>
            <a:br>
              <a:rPr lang="en-US" altLang="zh-CN" sz="2400" dirty="0">
                <a:solidFill>
                  <a:srgbClr val="FF0000"/>
                </a:solidFill>
                <a:ea typeface="微软雅黑" panose="020B0503020204020204" pitchFamily="34" charset="-122"/>
              </a:rPr>
            </a:br>
            <a:r>
              <a:rPr lang="en-US" altLang="zh-CN" sz="2400" dirty="0">
                <a:solidFill>
                  <a:srgbClr val="FF0000"/>
                </a:solidFill>
                <a:ea typeface="微软雅黑" panose="020B0503020204020204" pitchFamily="34" charset="-122"/>
              </a:rPr>
              <a:t>Performance</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0" name="Rectangle 2"/>
          <p:cNvSpPr>
            <a:spLocks noGrp="1" noChangeArrowheads="1"/>
          </p:cNvSpPr>
          <p:nvPr>
            <p:ph type="title"/>
          </p:nvPr>
        </p:nvSpPr>
        <p:spPr/>
        <p:txBody>
          <a:bodyPr/>
          <a:lstStyle/>
          <a:p>
            <a:r>
              <a:rPr lang="zh-CN" altLang="en-US" smtClean="0"/>
              <a:t>举例</a:t>
            </a:r>
          </a:p>
        </p:txBody>
      </p:sp>
      <p:sp>
        <p:nvSpPr>
          <p:cNvPr id="152581" name="Rectangle 3"/>
          <p:cNvSpPr>
            <a:spLocks noGrp="1" noChangeArrowheads="1"/>
          </p:cNvSpPr>
          <p:nvPr>
            <p:ph idx="1"/>
          </p:nvPr>
        </p:nvSpPr>
        <p:spPr>
          <a:xfrm>
            <a:off x="382772" y="976669"/>
            <a:ext cx="8229600" cy="5051833"/>
          </a:xfrm>
        </p:spPr>
        <p:txBody>
          <a:bodyPr>
            <a:normAutofit/>
          </a:bodyPr>
          <a:lstStyle/>
          <a:p>
            <a:pPr>
              <a:lnSpc>
                <a:spcPct val="120000"/>
              </a:lnSpc>
            </a:pPr>
            <a:r>
              <a:rPr lang="zh-CN" altLang="en-US" sz="2400" dirty="0" smtClean="0"/>
              <a:t>假设给定一体系结构硬件不支持乘法运算，乘法需要通过软件来实现。在软件中做一次乘法需要200个周期，而用硬件来实现只要4个时钟周期。如果假设在程序中有10％的乘法操作，问整个程序的加速比？（</a:t>
            </a:r>
            <a:r>
              <a:rPr lang="en-US" altLang="zh-CN" sz="2400" dirty="0" smtClean="0"/>
              <a:t>1.11</a:t>
            </a:r>
            <a:r>
              <a:rPr lang="zh-CN" altLang="en-US" sz="2400" dirty="0" smtClean="0"/>
              <a:t>） 如果有40％的乘法操作，问整个程序的加速比又是多少？（</a:t>
            </a:r>
            <a:r>
              <a:rPr lang="en-US" altLang="zh-CN" sz="2400" dirty="0" smtClean="0"/>
              <a:t>2.45</a:t>
            </a:r>
            <a:r>
              <a:rPr lang="zh-CN" altLang="en-US" sz="2400" dirty="0" smtClean="0"/>
              <a:t>）</a:t>
            </a:r>
          </a:p>
        </p:txBody>
      </p:sp>
      <p:sp>
        <p:nvSpPr>
          <p:cNvPr id="152578" name="日期占位符 3"/>
          <p:cNvSpPr>
            <a:spLocks noGrp="1" noChangeArrowheads="1"/>
          </p:cNvSpPr>
          <p:nvPr>
            <p:ph type="dt" sz="half" idx="10"/>
          </p:nvPr>
        </p:nvSpPr>
        <p:spPr/>
        <p:txBody>
          <a:bodyPr/>
          <a:lstStyle/>
          <a:p>
            <a:fld id="{D7C7DFFB-7F5A-4BC3-852F-BC4F47503A90}" type="datetime1">
              <a:rPr lang="en-US" altLang="zh-CN" smtClean="0"/>
              <a:pPr/>
              <a:t>2/25/2020</a:t>
            </a:fld>
            <a:endParaRPr lang="en-US" altLang="zh-CN" smtClean="0"/>
          </a:p>
        </p:txBody>
      </p:sp>
      <p:sp>
        <p:nvSpPr>
          <p:cNvPr id="152582" name="灯片编号占位符 1"/>
          <p:cNvSpPr>
            <a:spLocks noGrp="1" noChangeArrowheads="1"/>
          </p:cNvSpPr>
          <p:nvPr>
            <p:ph type="sldNum" sz="quarter" idx="12"/>
          </p:nvPr>
        </p:nvSpPr>
        <p:spPr/>
        <p:txBody>
          <a:bodyPr/>
          <a:lstStyle/>
          <a:p>
            <a:fld id="{DDECD056-D59D-496C-9B40-19E297CC37F5}" type="slidenum">
              <a:rPr lang="en-US" altLang="zh-CN" smtClean="0"/>
              <a:pPr/>
              <a:t>114</a:t>
            </a:fld>
            <a:endParaRPr lang="en-US" altLang="zh-CN" dirty="0"/>
          </a:p>
        </p:txBody>
      </p:sp>
    </p:spTree>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0" name="Rectangle 2"/>
          <p:cNvSpPr>
            <a:spLocks noGrp="1" noChangeArrowheads="1"/>
          </p:cNvSpPr>
          <p:nvPr>
            <p:ph type="title"/>
          </p:nvPr>
        </p:nvSpPr>
        <p:spPr/>
        <p:txBody>
          <a:bodyPr/>
          <a:lstStyle/>
          <a:p>
            <a:r>
              <a:rPr lang="zh-CN" altLang="en-US" smtClean="0"/>
              <a:t>举例</a:t>
            </a:r>
          </a:p>
        </p:txBody>
      </p:sp>
      <p:sp>
        <p:nvSpPr>
          <p:cNvPr id="152581" name="Rectangle 3"/>
          <p:cNvSpPr>
            <a:spLocks noGrp="1" noChangeArrowheads="1"/>
          </p:cNvSpPr>
          <p:nvPr>
            <p:ph idx="1"/>
          </p:nvPr>
        </p:nvSpPr>
        <p:spPr/>
        <p:txBody>
          <a:bodyPr>
            <a:normAutofit/>
          </a:bodyPr>
          <a:lstStyle/>
          <a:p>
            <a:r>
              <a:rPr lang="zh-CN" altLang="en-US" sz="2800" dirty="0" smtClean="0"/>
              <a:t>假设一计算机在运行给定的一程序时，有90％的时间用于处理某一类特定的计算。现将用于该类计算的部件性能提高到原来的10倍。</a:t>
            </a:r>
          </a:p>
          <a:p>
            <a:pPr lvl="1"/>
            <a:r>
              <a:rPr lang="zh-CN" altLang="en-US" sz="2400" dirty="0" smtClean="0"/>
              <a:t>如果该程序在原来的机器上运行需100秒，那么该程序在改进后的机器上运行时间是多少</a:t>
            </a:r>
            <a:r>
              <a:rPr lang="zh-CN" altLang="en-US" sz="2400" dirty="0"/>
              <a:t>？</a:t>
            </a:r>
            <a:endParaRPr lang="zh-CN" altLang="en-US" sz="2400" dirty="0" smtClean="0"/>
          </a:p>
          <a:p>
            <a:pPr lvl="1"/>
            <a:r>
              <a:rPr lang="zh-CN" altLang="en-US" sz="2400" dirty="0" smtClean="0"/>
              <a:t>新的系统相对于原来的系统加速比是多少？</a:t>
            </a:r>
          </a:p>
          <a:p>
            <a:pPr lvl="1"/>
            <a:r>
              <a:rPr lang="zh-CN" altLang="en-US" sz="2400" dirty="0" smtClean="0"/>
              <a:t>在新的系统中，原来特定的计算占整个计算的比例是多少？</a:t>
            </a:r>
          </a:p>
        </p:txBody>
      </p:sp>
      <p:sp>
        <p:nvSpPr>
          <p:cNvPr id="152578" name="日期占位符 3"/>
          <p:cNvSpPr>
            <a:spLocks noGrp="1" noChangeArrowheads="1"/>
          </p:cNvSpPr>
          <p:nvPr>
            <p:ph type="dt" sz="half" idx="10"/>
          </p:nvPr>
        </p:nvSpPr>
        <p:spPr/>
        <p:txBody>
          <a:bodyPr/>
          <a:lstStyle/>
          <a:p>
            <a:fld id="{D7C7DFFB-7F5A-4BC3-852F-BC4F47503A90}" type="datetime1">
              <a:rPr lang="en-US" altLang="zh-CN" smtClean="0"/>
              <a:pPr/>
              <a:t>2/25/2020</a:t>
            </a:fld>
            <a:endParaRPr lang="en-US" altLang="zh-CN" smtClean="0"/>
          </a:p>
        </p:txBody>
      </p:sp>
      <p:sp>
        <p:nvSpPr>
          <p:cNvPr id="152582" name="灯片编号占位符 1"/>
          <p:cNvSpPr>
            <a:spLocks noGrp="1" noChangeArrowheads="1"/>
          </p:cNvSpPr>
          <p:nvPr>
            <p:ph type="sldNum" sz="quarter" idx="12"/>
          </p:nvPr>
        </p:nvSpPr>
        <p:spPr/>
        <p:txBody>
          <a:bodyPr/>
          <a:lstStyle/>
          <a:p>
            <a:fld id="{DDECD056-D59D-496C-9B40-19E297CC37F5}" type="slidenum">
              <a:rPr lang="en-US" altLang="zh-CN" smtClean="0"/>
              <a:pPr/>
              <a:t>115</a:t>
            </a:fld>
            <a:endParaRPr lang="en-US" altLang="zh-CN" dirty="0"/>
          </a:p>
        </p:txBody>
      </p:sp>
    </p:spTree>
    <p:extLst>
      <p:ext uri="{BB962C8B-B14F-4D97-AF65-F5344CB8AC3E}">
        <p14:creationId xmlns:p14="http://schemas.microsoft.com/office/powerpoint/2010/main" val="1889037568"/>
      </p:ext>
    </p:extLst>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Amdahl</a:t>
            </a:r>
            <a:r>
              <a:rPr lang="zh-CN" altLang="en-US" dirty="0" smtClean="0"/>
              <a:t>定律的</a:t>
            </a:r>
            <a:r>
              <a:rPr lang="zh-CN" altLang="en-US" dirty="0"/>
              <a:t>假设</a:t>
            </a:r>
          </a:p>
        </p:txBody>
      </p:sp>
      <p:sp>
        <p:nvSpPr>
          <p:cNvPr id="3" name="内容占位符 2"/>
          <p:cNvSpPr>
            <a:spLocks noGrp="1"/>
          </p:cNvSpPr>
          <p:nvPr>
            <p:ph idx="1"/>
          </p:nvPr>
        </p:nvSpPr>
        <p:spPr>
          <a:xfrm>
            <a:off x="271130" y="987302"/>
            <a:ext cx="8229600" cy="5051833"/>
          </a:xfrm>
        </p:spPr>
        <p:txBody>
          <a:bodyPr>
            <a:normAutofit/>
          </a:bodyPr>
          <a:lstStyle/>
          <a:p>
            <a:r>
              <a:rPr lang="en-US" altLang="zh-CN" dirty="0" smtClean="0"/>
              <a:t>Amdahl </a:t>
            </a:r>
            <a:r>
              <a:rPr lang="zh-CN" altLang="en-US" dirty="0" smtClean="0"/>
              <a:t>定律的假设</a:t>
            </a:r>
            <a:endParaRPr lang="en-US" altLang="zh-CN" dirty="0" smtClean="0"/>
          </a:p>
          <a:p>
            <a:pPr lvl="1"/>
            <a:r>
              <a:rPr lang="zh-CN" altLang="en-US" dirty="0" smtClean="0">
                <a:solidFill>
                  <a:srgbClr val="0070C0"/>
                </a:solidFill>
              </a:rPr>
              <a:t>问题规模是常量</a:t>
            </a:r>
            <a:endParaRPr lang="en-US" altLang="zh-CN" dirty="0" smtClean="0">
              <a:solidFill>
                <a:srgbClr val="0070C0"/>
              </a:solidFill>
            </a:endParaRPr>
          </a:p>
          <a:p>
            <a:pPr lvl="1"/>
            <a:r>
              <a:rPr lang="zh-CN" altLang="en-US" dirty="0" smtClean="0"/>
              <a:t>研究随着处理器数目的增加</a:t>
            </a:r>
            <a:r>
              <a:rPr lang="zh-CN" altLang="en-US" dirty="0" smtClean="0">
                <a:solidFill>
                  <a:srgbClr val="0070C0"/>
                </a:solidFill>
              </a:rPr>
              <a:t>性能的变化</a:t>
            </a:r>
            <a:endParaRPr lang="en-US" altLang="zh-CN" dirty="0" smtClean="0">
              <a:solidFill>
                <a:srgbClr val="0070C0"/>
              </a:solidFill>
            </a:endParaRPr>
          </a:p>
          <a:p>
            <a:pPr marL="0" indent="0">
              <a:buNone/>
            </a:pPr>
            <a:endParaRPr lang="en-US" altLang="zh-CN" dirty="0"/>
          </a:p>
          <a:p>
            <a:r>
              <a:rPr lang="zh-CN" altLang="en-US" dirty="0" smtClean="0"/>
              <a:t>有别于</a:t>
            </a:r>
            <a:r>
              <a:rPr lang="en-US" altLang="zh-CN" dirty="0" smtClean="0"/>
              <a:t>Amdahl</a:t>
            </a:r>
            <a:r>
              <a:rPr lang="zh-CN" altLang="en-US" dirty="0" smtClean="0"/>
              <a:t>定律的另一视角</a:t>
            </a:r>
            <a:endParaRPr lang="en-US" altLang="zh-CN" dirty="0" smtClean="0"/>
          </a:p>
          <a:p>
            <a:pPr lvl="1"/>
            <a:r>
              <a:rPr lang="zh-CN" altLang="en-US" dirty="0" smtClean="0"/>
              <a:t>我们通常用更快的计算机解决更大规模的问题</a:t>
            </a:r>
            <a:endParaRPr lang="en-US" altLang="zh-CN" dirty="0" smtClean="0"/>
          </a:p>
          <a:p>
            <a:pPr lvl="1"/>
            <a:r>
              <a:rPr lang="zh-CN" altLang="en-US" dirty="0" smtClean="0"/>
              <a:t>将</a:t>
            </a:r>
            <a:r>
              <a:rPr lang="zh-CN" altLang="en-US" dirty="0" smtClean="0">
                <a:solidFill>
                  <a:srgbClr val="0070C0"/>
                </a:solidFill>
              </a:rPr>
              <a:t>处理时间视为常量</a:t>
            </a:r>
            <a:r>
              <a:rPr lang="zh-CN" altLang="en-US" dirty="0" smtClean="0"/>
              <a:t>，研究随着处理器数目的增加</a:t>
            </a:r>
            <a:r>
              <a:rPr lang="zh-CN" altLang="en-US" dirty="0" smtClean="0">
                <a:solidFill>
                  <a:srgbClr val="0070C0"/>
                </a:solidFill>
              </a:rPr>
              <a:t>问题规模的增加</a:t>
            </a:r>
            <a:r>
              <a:rPr lang="zh-CN" altLang="en-US" dirty="0" smtClean="0"/>
              <a:t>情况（可扩放性）</a:t>
            </a:r>
            <a:endParaRPr lang="en-US" altLang="zh-CN" dirty="0" smtClean="0"/>
          </a:p>
          <a:p>
            <a:pPr lvl="1"/>
            <a:r>
              <a:rPr lang="en-US" altLang="zh-CN" dirty="0"/>
              <a:t>Gustafson–</a:t>
            </a:r>
            <a:r>
              <a:rPr lang="en-US" altLang="zh-CN" dirty="0" err="1"/>
              <a:t>Barsis’s</a:t>
            </a:r>
            <a:r>
              <a:rPr lang="en-US" altLang="zh-CN" dirty="0"/>
              <a:t> Law </a:t>
            </a:r>
            <a:r>
              <a:rPr lang="zh-CN" altLang="en-US" dirty="0" smtClean="0"/>
              <a:t>（</a:t>
            </a:r>
            <a:r>
              <a:rPr lang="zh-CN" altLang="en-US" dirty="0"/>
              <a:t>古斯塔夫森定律）</a:t>
            </a:r>
            <a:endParaRPr lang="en-US" altLang="zh-CN" dirty="0" smtClean="0"/>
          </a:p>
          <a:p>
            <a:pPr marL="457200" lvl="1" indent="0">
              <a:buNone/>
            </a:pPr>
            <a:endParaRPr lang="zh-CN" altLang="en-US" dirty="0"/>
          </a:p>
        </p:txBody>
      </p:sp>
      <p:sp>
        <p:nvSpPr>
          <p:cNvPr id="4" name="日期占位符 3"/>
          <p:cNvSpPr>
            <a:spLocks noGrp="1"/>
          </p:cNvSpPr>
          <p:nvPr>
            <p:ph type="dt" sz="half" idx="10"/>
          </p:nvPr>
        </p:nvSpPr>
        <p:spPr/>
        <p:txBody>
          <a:bodyPr/>
          <a:lstStyle/>
          <a:p>
            <a:fld id="{5A47E342-566D-4D2E-B025-45161A5A88C7}" type="datetime1">
              <a:rPr lang="en-US" altLang="zh-CN" smtClean="0"/>
              <a:pPr/>
              <a:t>2/25/2020</a:t>
            </a:fld>
            <a:endParaRPr lang="zh-CN" altLang="en-US"/>
          </a:p>
        </p:txBody>
      </p:sp>
      <p:sp>
        <p:nvSpPr>
          <p:cNvPr id="5" name="灯片编号占位符 4"/>
          <p:cNvSpPr>
            <a:spLocks noGrp="1"/>
          </p:cNvSpPr>
          <p:nvPr>
            <p:ph type="sldNum" sz="quarter" idx="12"/>
          </p:nvPr>
        </p:nvSpPr>
        <p:spPr/>
        <p:txBody>
          <a:bodyPr/>
          <a:lstStyle/>
          <a:p>
            <a:fld id="{8BD4F407-B401-4F27-B84C-F4D1FCFDF361}" type="slidenum">
              <a:rPr lang="zh-CN" altLang="en-US" smtClean="0"/>
              <a:pPr/>
              <a:t>116</a:t>
            </a:fld>
            <a:endParaRPr lang="zh-CN" altLang="en-US" dirty="0"/>
          </a:p>
        </p:txBody>
      </p:sp>
    </p:spTree>
    <p:extLst>
      <p:ext uri="{BB962C8B-B14F-4D97-AF65-F5344CB8AC3E}">
        <p14:creationId xmlns:p14="http://schemas.microsoft.com/office/powerpoint/2010/main" val="293405095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6" name="Rectangle 2"/>
          <p:cNvSpPr>
            <a:spLocks noGrp="1" noChangeArrowheads="1"/>
          </p:cNvSpPr>
          <p:nvPr>
            <p:ph type="title"/>
          </p:nvPr>
        </p:nvSpPr>
        <p:spPr/>
        <p:txBody>
          <a:bodyPr/>
          <a:lstStyle/>
          <a:p>
            <a:r>
              <a:rPr lang="zh-CN" altLang="en-US" smtClean="0"/>
              <a:t>基本评估方法－市场评估方法</a:t>
            </a:r>
          </a:p>
        </p:txBody>
      </p:sp>
      <p:sp>
        <p:nvSpPr>
          <p:cNvPr id="156677" name="Rectangle 3"/>
          <p:cNvSpPr>
            <a:spLocks noGrp="1" noChangeArrowheads="1"/>
          </p:cNvSpPr>
          <p:nvPr>
            <p:ph idx="1"/>
          </p:nvPr>
        </p:nvSpPr>
        <p:spPr/>
        <p:txBody>
          <a:bodyPr>
            <a:normAutofit fontScale="70000" lnSpcReduction="20000"/>
          </a:bodyPr>
          <a:lstStyle/>
          <a:p>
            <a:r>
              <a:rPr lang="en-US" altLang="zh-CN" dirty="0" smtClean="0"/>
              <a:t>MIPS：</a:t>
            </a:r>
            <a:r>
              <a:rPr lang="zh-CN" altLang="en-US" dirty="0" smtClean="0"/>
              <a:t>每秒百万条指令数 </a:t>
            </a:r>
            <a:r>
              <a:rPr lang="en-US" altLang="zh-CN" dirty="0" smtClean="0"/>
              <a:t>【millions of instructions per second】</a:t>
            </a:r>
            <a:endParaRPr lang="zh-CN" altLang="en-US" dirty="0" smtClean="0"/>
          </a:p>
          <a:p>
            <a:pPr lvl="1"/>
            <a:r>
              <a:rPr lang="en-US" altLang="zh-CN" dirty="0" smtClean="0"/>
              <a:t>MIPS = IC/(execution time x 10</a:t>
            </a:r>
            <a:r>
              <a:rPr lang="en-US" altLang="zh-CN" baseline="30000" dirty="0" smtClean="0"/>
              <a:t>6</a:t>
            </a:r>
            <a:r>
              <a:rPr lang="en-US" altLang="zh-CN" dirty="0" smtClean="0"/>
              <a:t>)=1/(CPI*T*10</a:t>
            </a:r>
            <a:r>
              <a:rPr lang="en-US" altLang="zh-CN" baseline="30000" dirty="0" smtClean="0"/>
              <a:t>6</a:t>
            </a:r>
            <a:r>
              <a:rPr lang="en-US" altLang="zh-CN" dirty="0" smtClean="0"/>
              <a:t>)</a:t>
            </a:r>
            <a:r>
              <a:rPr lang="zh-CN" altLang="en-US" dirty="0" smtClean="0"/>
              <a:t> </a:t>
            </a:r>
          </a:p>
          <a:p>
            <a:pPr lvl="1"/>
            <a:r>
              <a:rPr lang="en-US" altLang="zh-CN" dirty="0" smtClean="0"/>
              <a:t>MIPS</a:t>
            </a:r>
            <a:r>
              <a:rPr lang="zh-CN" altLang="en-US" dirty="0" smtClean="0">
                <a:solidFill>
                  <a:srgbClr val="0070C0"/>
                </a:solidFill>
              </a:rPr>
              <a:t>依赖于指令集</a:t>
            </a:r>
          </a:p>
          <a:p>
            <a:pPr lvl="1"/>
            <a:r>
              <a:rPr lang="zh-CN" altLang="en-US" dirty="0" smtClean="0"/>
              <a:t>在同一台机器上，</a:t>
            </a:r>
            <a:r>
              <a:rPr lang="en-US" altLang="zh-CN" dirty="0" smtClean="0">
                <a:solidFill>
                  <a:srgbClr val="0070C0"/>
                </a:solidFill>
              </a:rPr>
              <a:t>MIPS</a:t>
            </a:r>
            <a:r>
              <a:rPr lang="zh-CN" altLang="en-US" dirty="0" smtClean="0">
                <a:solidFill>
                  <a:srgbClr val="0070C0"/>
                </a:solidFill>
              </a:rPr>
              <a:t>因程序不同而变化</a:t>
            </a:r>
            <a:r>
              <a:rPr lang="zh-CN" altLang="en-US" dirty="0" smtClean="0"/>
              <a:t>，有时差别较大</a:t>
            </a:r>
          </a:p>
          <a:p>
            <a:pPr lvl="1"/>
            <a:r>
              <a:rPr lang="en-US" altLang="zh-CN" dirty="0" smtClean="0">
                <a:solidFill>
                  <a:srgbClr val="0070C0"/>
                </a:solidFill>
              </a:rPr>
              <a:t>MIPS</a:t>
            </a:r>
            <a:r>
              <a:rPr lang="zh-CN" altLang="en-US" dirty="0" smtClean="0">
                <a:solidFill>
                  <a:srgbClr val="0070C0"/>
                </a:solidFill>
              </a:rPr>
              <a:t>可能与性能相反</a:t>
            </a:r>
          </a:p>
          <a:p>
            <a:pPr lvl="1"/>
            <a:r>
              <a:rPr lang="zh-CN" altLang="en-US" dirty="0" smtClean="0"/>
              <a:t>举例</a:t>
            </a:r>
            <a:r>
              <a:rPr lang="zh-CN" altLang="en-US" dirty="0"/>
              <a:t>：</a:t>
            </a:r>
            <a:r>
              <a:rPr lang="zh-CN" altLang="en-US" dirty="0" smtClean="0"/>
              <a:t>在一台</a:t>
            </a:r>
            <a:r>
              <a:rPr lang="en-US" altLang="zh-CN" dirty="0" smtClean="0"/>
              <a:t>load-store</a:t>
            </a:r>
            <a:r>
              <a:rPr lang="zh-CN" altLang="en-US" dirty="0" smtClean="0"/>
              <a:t>型机器上，有一程序优化编译可以使</a:t>
            </a:r>
            <a:r>
              <a:rPr lang="en-US" altLang="zh-CN" dirty="0" smtClean="0"/>
              <a:t>ALU </a:t>
            </a:r>
            <a:r>
              <a:rPr lang="zh-CN" altLang="en-US" dirty="0" smtClean="0"/>
              <a:t>操作减少到原来的50％,其他操作数量不变。</a:t>
            </a:r>
          </a:p>
          <a:p>
            <a:pPr lvl="1"/>
            <a:r>
              <a:rPr lang="en-US" altLang="zh-CN" dirty="0" smtClean="0"/>
              <a:t>  F = 500MHZ</a:t>
            </a:r>
          </a:p>
          <a:p>
            <a:pPr lvl="1"/>
            <a:r>
              <a:rPr lang="en-US" altLang="zh-CN" dirty="0" smtClean="0"/>
              <a:t>    ALU (43% 1)  loads (21% 2)  stores (12% 2)</a:t>
            </a:r>
          </a:p>
          <a:p>
            <a:pPr lvl="2"/>
            <a:r>
              <a:rPr lang="en-US" altLang="zh-CN" dirty="0" smtClean="0"/>
              <a:t>Branches (24%    2) </a:t>
            </a:r>
          </a:p>
          <a:p>
            <a:r>
              <a:rPr lang="en-US" altLang="zh-CN" dirty="0" smtClean="0"/>
              <a:t>MFLOPS </a:t>
            </a:r>
            <a:r>
              <a:rPr lang="zh-CN" altLang="en-US" dirty="0" smtClean="0"/>
              <a:t>基于操作而非指令，它可以用来比较两种不同的机器。但</a:t>
            </a:r>
            <a:r>
              <a:rPr lang="en-US" altLang="zh-CN" dirty="0" smtClean="0"/>
              <a:t>MFLOPS</a:t>
            </a:r>
            <a:r>
              <a:rPr lang="zh-CN" altLang="en-US" dirty="0" smtClean="0"/>
              <a:t>也并非可靠，因为不同机器上浮点运算集不同。</a:t>
            </a:r>
            <a:r>
              <a:rPr lang="en-US" altLang="zh-CN" dirty="0" smtClean="0"/>
              <a:t>CRAY-2</a:t>
            </a:r>
            <a:r>
              <a:rPr lang="zh-CN" altLang="en-US" dirty="0" smtClean="0"/>
              <a:t>没有除法指令，</a:t>
            </a:r>
            <a:r>
              <a:rPr lang="en-US" altLang="zh-CN" dirty="0" smtClean="0"/>
              <a:t>Motorola 68882</a:t>
            </a:r>
            <a:r>
              <a:rPr lang="zh-CN" altLang="en-US" dirty="0" smtClean="0"/>
              <a:t>有</a:t>
            </a:r>
          </a:p>
          <a:p>
            <a:r>
              <a:rPr lang="en-US" altLang="zh-CN" dirty="0" smtClean="0"/>
              <a:t>SPEC</a:t>
            </a:r>
            <a:r>
              <a:rPr lang="zh-CN" altLang="en-US" dirty="0" smtClean="0"/>
              <a:t>测试（</a:t>
            </a:r>
            <a:r>
              <a:rPr lang="en-US" altLang="zh-CN" dirty="0" smtClean="0"/>
              <a:t>Standard Performance Evaluation Corporation</a:t>
            </a:r>
            <a:r>
              <a:rPr lang="zh-CN" altLang="en-US" dirty="0" smtClean="0"/>
              <a:t>）</a:t>
            </a:r>
            <a:endParaRPr lang="en-US" altLang="zh-CN" dirty="0" smtClean="0"/>
          </a:p>
          <a:p>
            <a:endParaRPr lang="zh-CN" altLang="en-US" dirty="0" smtClean="0"/>
          </a:p>
        </p:txBody>
      </p:sp>
      <p:sp>
        <p:nvSpPr>
          <p:cNvPr id="156674" name="日期占位符 3"/>
          <p:cNvSpPr>
            <a:spLocks noGrp="1" noChangeArrowheads="1"/>
          </p:cNvSpPr>
          <p:nvPr>
            <p:ph type="dt" sz="half" idx="10"/>
          </p:nvPr>
        </p:nvSpPr>
        <p:spPr/>
        <p:txBody>
          <a:bodyPr/>
          <a:lstStyle/>
          <a:p>
            <a:fld id="{49DF94D8-3AB6-4531-AD86-719D28ED3CCB}" type="datetime1">
              <a:rPr lang="en-US" altLang="zh-CN" smtClean="0"/>
              <a:pPr/>
              <a:t>2/25/2020</a:t>
            </a:fld>
            <a:endParaRPr lang="en-US" altLang="zh-CN" smtClean="0"/>
          </a:p>
        </p:txBody>
      </p:sp>
      <p:sp>
        <p:nvSpPr>
          <p:cNvPr id="156678" name="灯片编号占位符 1"/>
          <p:cNvSpPr>
            <a:spLocks noGrp="1" noChangeArrowheads="1"/>
          </p:cNvSpPr>
          <p:nvPr>
            <p:ph type="sldNum" sz="quarter" idx="12"/>
          </p:nvPr>
        </p:nvSpPr>
        <p:spPr/>
        <p:txBody>
          <a:bodyPr/>
          <a:lstStyle/>
          <a:p>
            <a:fld id="{EF0ABFBA-982F-44E8-99BC-102DD10FA0A2}" type="slidenum">
              <a:rPr lang="en-US" altLang="zh-CN" smtClean="0"/>
              <a:pPr/>
              <a:t>117</a:t>
            </a:fld>
            <a:endParaRPr lang="en-US" altLang="zh-CN"/>
          </a:p>
        </p:txBody>
      </p:sp>
    </p:spTree>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8" name="Rectangle 2"/>
          <p:cNvSpPr>
            <a:spLocks noGrp="1" noChangeArrowheads="1"/>
          </p:cNvSpPr>
          <p:nvPr>
            <p:ph type="title"/>
          </p:nvPr>
        </p:nvSpPr>
        <p:spPr/>
        <p:txBody>
          <a:bodyPr>
            <a:normAutofit/>
          </a:bodyPr>
          <a:lstStyle/>
          <a:p>
            <a:pPr eaLnBrk="1" hangingPunct="1"/>
            <a:r>
              <a:rPr lang="zh-CN" altLang="en-US" dirty="0" smtClean="0"/>
              <a:t>基本评估方法－</a:t>
            </a:r>
            <a:r>
              <a:rPr lang="en-US" altLang="zh-CN" dirty="0" smtClean="0"/>
              <a:t>benchmark</a:t>
            </a:r>
            <a:r>
              <a:rPr lang="zh-CN" altLang="en-US" dirty="0" smtClean="0"/>
              <a:t>测试</a:t>
            </a:r>
          </a:p>
        </p:txBody>
      </p:sp>
      <p:sp>
        <p:nvSpPr>
          <p:cNvPr id="159749" name="Rectangle 3"/>
          <p:cNvSpPr>
            <a:spLocks noGrp="1" noChangeArrowheads="1"/>
          </p:cNvSpPr>
          <p:nvPr>
            <p:ph idx="1"/>
          </p:nvPr>
        </p:nvSpPr>
        <p:spPr/>
        <p:txBody>
          <a:bodyPr>
            <a:normAutofit fontScale="62500" lnSpcReduction="20000"/>
          </a:bodyPr>
          <a:lstStyle/>
          <a:p>
            <a:pPr marL="304800" indent="-304800" eaLnBrk="1" hangingPunct="1">
              <a:lnSpc>
                <a:spcPct val="120000"/>
              </a:lnSpc>
              <a:spcBef>
                <a:spcPct val="25000"/>
              </a:spcBef>
            </a:pPr>
            <a:r>
              <a:rPr lang="zh-CN" altLang="en-US" dirty="0" smtClean="0"/>
              <a:t>五种类型的测试程序（预测的精度逐级下降）</a:t>
            </a:r>
            <a:endParaRPr lang="en-US" altLang="zh-CN" dirty="0" smtClean="0"/>
          </a:p>
          <a:p>
            <a:pPr marL="304800" indent="-304800" eaLnBrk="1" hangingPunct="1">
              <a:lnSpc>
                <a:spcPct val="120000"/>
              </a:lnSpc>
              <a:spcBef>
                <a:spcPct val="25000"/>
              </a:spcBef>
            </a:pPr>
            <a:endParaRPr lang="zh-CN" altLang="en-US" dirty="0" smtClean="0"/>
          </a:p>
          <a:p>
            <a:pPr marL="304800" indent="-304800" eaLnBrk="1" hangingPunct="1">
              <a:lnSpc>
                <a:spcPct val="120000"/>
              </a:lnSpc>
              <a:spcBef>
                <a:spcPct val="25000"/>
              </a:spcBef>
              <a:buFontTx/>
              <a:buAutoNum type="arabicParenBoth"/>
            </a:pPr>
            <a:r>
              <a:rPr lang="zh-CN" altLang="en-US" dirty="0" smtClean="0"/>
              <a:t> 真实程序：这是最可靠的方法，但是很多情况下不可行。</a:t>
            </a:r>
          </a:p>
          <a:p>
            <a:pPr marL="304800" indent="-304800" eaLnBrk="1" hangingPunct="1">
              <a:lnSpc>
                <a:spcPct val="120000"/>
              </a:lnSpc>
              <a:spcBef>
                <a:spcPct val="25000"/>
              </a:spcBef>
              <a:buFontTx/>
              <a:buAutoNum type="arabicParenBoth"/>
            </a:pPr>
            <a:r>
              <a:rPr lang="zh-CN" altLang="en-US" dirty="0" smtClean="0"/>
              <a:t> 修改过的程序：通过修改或改编真实程序来构造基准程序模块。原因：增强移植性或集中测试某种特定的系统性能</a:t>
            </a:r>
          </a:p>
          <a:p>
            <a:pPr marL="304800" indent="-304800" eaLnBrk="1" hangingPunct="1">
              <a:lnSpc>
                <a:spcPct val="120000"/>
              </a:lnSpc>
              <a:spcBef>
                <a:spcPct val="25000"/>
              </a:spcBef>
              <a:buFontTx/>
              <a:buAutoNum type="arabicParenBoth"/>
            </a:pPr>
            <a:r>
              <a:rPr lang="zh-CN" altLang="en-US" dirty="0" smtClean="0"/>
              <a:t> 核心程序</a:t>
            </a:r>
            <a:r>
              <a:rPr lang="en-US" altLang="zh-CN" dirty="0" smtClean="0"/>
              <a:t>(Kernels)</a:t>
            </a:r>
            <a:r>
              <a:rPr lang="zh-CN" altLang="en-US" dirty="0" smtClean="0"/>
              <a:t> ：由从真实程序中提取的较短但很关键的代码构成。</a:t>
            </a:r>
            <a:r>
              <a:rPr lang="en-US" altLang="zh-CN" dirty="0" smtClean="0"/>
              <a:t>Livermore Loops</a:t>
            </a:r>
            <a:r>
              <a:rPr lang="zh-CN" altLang="en-US" dirty="0" smtClean="0"/>
              <a:t>及</a:t>
            </a:r>
            <a:r>
              <a:rPr lang="en-US" altLang="zh-CN" dirty="0" smtClean="0"/>
              <a:t>LINPACK</a:t>
            </a:r>
            <a:r>
              <a:rPr lang="zh-CN" altLang="en-US" dirty="0" smtClean="0"/>
              <a:t>是其中使用比较广泛的例子。一般是</a:t>
            </a:r>
            <a:r>
              <a:rPr lang="zh-CN" altLang="en-US" dirty="0" smtClean="0">
                <a:solidFill>
                  <a:srgbClr val="0070C0"/>
                </a:solidFill>
              </a:rPr>
              <a:t>小几千行</a:t>
            </a:r>
            <a:r>
              <a:rPr lang="zh-CN" altLang="en-US" dirty="0" smtClean="0"/>
              <a:t>。</a:t>
            </a:r>
          </a:p>
          <a:p>
            <a:pPr marL="304800" indent="-304800" eaLnBrk="1" hangingPunct="1">
              <a:lnSpc>
                <a:spcPct val="120000"/>
              </a:lnSpc>
              <a:spcBef>
                <a:spcPct val="25000"/>
              </a:spcBef>
              <a:buFontTx/>
              <a:buAutoNum type="arabicParenBoth"/>
            </a:pPr>
            <a:r>
              <a:rPr lang="en-US" altLang="zh-CN" dirty="0" smtClean="0"/>
              <a:t> </a:t>
            </a:r>
            <a:r>
              <a:rPr lang="zh-CN" altLang="en-US" dirty="0" smtClean="0"/>
              <a:t>小测试程序（</a:t>
            </a:r>
            <a:r>
              <a:rPr lang="en-US" altLang="zh-CN" dirty="0" smtClean="0"/>
              <a:t>toy programs) </a:t>
            </a:r>
            <a:r>
              <a:rPr lang="zh-CN" altLang="en-US" dirty="0" smtClean="0"/>
              <a:t>：一般在</a:t>
            </a:r>
            <a:r>
              <a:rPr lang="en-US" altLang="zh-CN" dirty="0" smtClean="0"/>
              <a:t>100</a:t>
            </a:r>
            <a:r>
              <a:rPr lang="zh-CN" altLang="en-US" dirty="0" smtClean="0"/>
              <a:t>行以内。　　</a:t>
            </a:r>
          </a:p>
          <a:p>
            <a:pPr marL="304800" indent="-304800" eaLnBrk="1" hangingPunct="1">
              <a:lnSpc>
                <a:spcPct val="120000"/>
              </a:lnSpc>
              <a:spcBef>
                <a:spcPct val="25000"/>
              </a:spcBef>
              <a:buFontTx/>
              <a:buAutoNum type="arabicParenBoth"/>
            </a:pPr>
            <a:r>
              <a:rPr lang="zh-CN" altLang="en-US" dirty="0" smtClean="0"/>
              <a:t>合成测试程序</a:t>
            </a:r>
            <a:r>
              <a:rPr lang="en-US" altLang="zh-CN" dirty="0" smtClean="0"/>
              <a:t>(Synthetic benchmarks)</a:t>
            </a:r>
            <a:r>
              <a:rPr lang="zh-CN" altLang="en-US" dirty="0" smtClean="0"/>
              <a:t>：首先对大量的应用程序中的操作进行统计，得到各种操作比例，再按这个比例人造出测试程序。</a:t>
            </a:r>
            <a:r>
              <a:rPr lang="en-US" altLang="zh-CN" dirty="0" smtClean="0"/>
              <a:t>Whetstone</a:t>
            </a:r>
            <a:r>
              <a:rPr lang="zh-CN" altLang="en-US" dirty="0" smtClean="0"/>
              <a:t>与</a:t>
            </a:r>
            <a:r>
              <a:rPr lang="en-US" altLang="zh-CN" dirty="0" smtClean="0"/>
              <a:t>Dhrystone</a:t>
            </a:r>
            <a:r>
              <a:rPr lang="zh-CN" altLang="en-US" dirty="0" smtClean="0"/>
              <a:t>是最流行的合成测试程序。</a:t>
            </a:r>
          </a:p>
          <a:p>
            <a:pPr marL="304800" indent="-304800" eaLnBrk="1" hangingPunct="1">
              <a:lnSpc>
                <a:spcPct val="120000"/>
              </a:lnSpc>
              <a:spcBef>
                <a:spcPct val="25000"/>
              </a:spcBef>
              <a:buFontTx/>
              <a:buNone/>
            </a:pPr>
            <a:endParaRPr lang="zh-CN" altLang="en-US" dirty="0" smtClean="0"/>
          </a:p>
          <a:p>
            <a:pPr marL="304800" indent="-304800" eaLnBrk="1" hangingPunct="1">
              <a:lnSpc>
                <a:spcPct val="120000"/>
              </a:lnSpc>
              <a:spcBef>
                <a:spcPct val="25000"/>
              </a:spcBef>
              <a:buFontTx/>
              <a:buNone/>
            </a:pPr>
            <a:r>
              <a:rPr lang="en-US" altLang="zh-CN" dirty="0" smtClean="0"/>
              <a:t>	</a:t>
            </a:r>
          </a:p>
        </p:txBody>
      </p:sp>
      <p:sp>
        <p:nvSpPr>
          <p:cNvPr id="159746" name="日期占位符 3"/>
          <p:cNvSpPr>
            <a:spLocks noGrp="1" noChangeArrowheads="1"/>
          </p:cNvSpPr>
          <p:nvPr>
            <p:ph type="dt" sz="half" idx="10"/>
          </p:nvPr>
        </p:nvSpPr>
        <p:spPr>
          <a:noFill/>
          <a:ln>
            <a:headEnd/>
            <a:tailEnd/>
          </a:ln>
        </p:spPr>
        <p:txBody>
          <a:bodyPr>
            <a:prstTxWarp prst="textNoShape">
              <a:avLst/>
            </a:prstTxWarp>
          </a:bodyPr>
          <a:lstStyle/>
          <a:p>
            <a:fld id="{D7F9B3A4-CC61-43A0-B2A8-41BA7AD391EA}" type="datetime1">
              <a:rPr lang="en-US" altLang="zh-CN" smtClean="0"/>
              <a:pPr/>
              <a:t>2/25/2020</a:t>
            </a:fld>
            <a:endParaRPr lang="en-US" altLang="zh-CN" smtClean="0"/>
          </a:p>
        </p:txBody>
      </p:sp>
      <p:sp>
        <p:nvSpPr>
          <p:cNvPr id="159750" name="灯片编号占位符 1"/>
          <p:cNvSpPr>
            <a:spLocks noGrp="1" noChangeArrowheads="1"/>
          </p:cNvSpPr>
          <p:nvPr>
            <p:ph type="sldNum" sz="quarter" idx="12"/>
          </p:nvPr>
        </p:nvSpPr>
        <p:spPr>
          <a:noFill/>
          <a:ln>
            <a:headEnd/>
            <a:tailEnd/>
          </a:ln>
        </p:spPr>
        <p:txBody>
          <a:bodyPr/>
          <a:lstStyle/>
          <a:p>
            <a:fld id="{4D8C02D4-3D36-4182-B3D5-CD71EE4C105F}" type="slidenum">
              <a:rPr lang="en-US" altLang="zh-CN" smtClean="0"/>
              <a:pPr/>
              <a:t>118</a:t>
            </a:fld>
            <a:endParaRPr lang="en-US" altLang="zh-CN"/>
          </a:p>
        </p:txBody>
      </p:sp>
    </p:spTree>
  </p:cSld>
  <p:clrMapOvr>
    <a:masterClrMapping/>
  </p:clrMapOv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6" name="Rectangle 2"/>
          <p:cNvSpPr>
            <a:spLocks noGrp="1" noChangeArrowheads="1"/>
          </p:cNvSpPr>
          <p:nvPr>
            <p:ph type="title"/>
          </p:nvPr>
        </p:nvSpPr>
        <p:spPr/>
        <p:txBody>
          <a:bodyPr>
            <a:normAutofit fontScale="90000"/>
          </a:bodyPr>
          <a:lstStyle/>
          <a:p>
            <a:pPr eaLnBrk="1" hangingPunct="1"/>
            <a:r>
              <a:rPr lang="zh-CN" altLang="en-US" dirty="0" smtClean="0"/>
              <a:t>基准测试程序</a:t>
            </a:r>
            <a:r>
              <a:rPr lang="zh-CN" altLang="en-US" dirty="0" smtClean="0"/>
              <a:t>套件 （此页之后课堂没讲）</a:t>
            </a:r>
            <a:endParaRPr lang="zh-CN" altLang="en-US" dirty="0" smtClean="0"/>
          </a:p>
        </p:txBody>
      </p:sp>
      <p:sp>
        <p:nvSpPr>
          <p:cNvPr id="160774" name="Rectangle 3"/>
          <p:cNvSpPr>
            <a:spLocks noGrp="1" noChangeArrowheads="1"/>
          </p:cNvSpPr>
          <p:nvPr>
            <p:ph idx="1"/>
          </p:nvPr>
        </p:nvSpPr>
        <p:spPr/>
        <p:txBody>
          <a:bodyPr>
            <a:normAutofit/>
          </a:bodyPr>
          <a:lstStyle/>
          <a:p>
            <a:pPr eaLnBrk="1" hangingPunct="1">
              <a:lnSpc>
                <a:spcPct val="100000"/>
              </a:lnSpc>
              <a:spcBef>
                <a:spcPct val="25000"/>
              </a:spcBef>
              <a:defRPr/>
            </a:pPr>
            <a:r>
              <a:rPr lang="en-US" altLang="zh-CN" sz="2000" dirty="0" smtClean="0"/>
              <a:t>Embedded Microprocessor Benchmark Consortium (EEMBC)</a:t>
            </a:r>
          </a:p>
          <a:p>
            <a:pPr eaLnBrk="1" hangingPunct="1">
              <a:lnSpc>
                <a:spcPct val="100000"/>
              </a:lnSpc>
              <a:spcBef>
                <a:spcPct val="25000"/>
              </a:spcBef>
              <a:defRPr/>
            </a:pPr>
            <a:r>
              <a:rPr lang="en-US" altLang="zh-CN" sz="2000" dirty="0" smtClean="0"/>
              <a:t>Desktop Benchmarks</a:t>
            </a:r>
          </a:p>
          <a:p>
            <a:pPr lvl="1" eaLnBrk="1" hangingPunct="1">
              <a:lnSpc>
                <a:spcPct val="100000"/>
              </a:lnSpc>
              <a:spcBef>
                <a:spcPct val="25000"/>
              </a:spcBef>
              <a:defRPr/>
            </a:pPr>
            <a:r>
              <a:rPr lang="en-US" altLang="zh-CN" sz="1600" dirty="0" smtClean="0"/>
              <a:t>SPEC2017</a:t>
            </a:r>
          </a:p>
          <a:p>
            <a:pPr lvl="1" eaLnBrk="1" hangingPunct="1">
              <a:lnSpc>
                <a:spcPct val="100000"/>
              </a:lnSpc>
              <a:spcBef>
                <a:spcPct val="25000"/>
              </a:spcBef>
              <a:defRPr/>
            </a:pPr>
            <a:r>
              <a:rPr lang="en-US" altLang="zh-CN" sz="1600" dirty="0" smtClean="0"/>
              <a:t>SPEC2006 </a:t>
            </a:r>
          </a:p>
          <a:p>
            <a:pPr lvl="1" eaLnBrk="1" hangingPunct="1">
              <a:lnSpc>
                <a:spcPct val="100000"/>
              </a:lnSpc>
              <a:spcBef>
                <a:spcPct val="25000"/>
              </a:spcBef>
              <a:defRPr/>
            </a:pPr>
            <a:r>
              <a:rPr lang="en-US" altLang="zh-CN" sz="1600" dirty="0" smtClean="0"/>
              <a:t>SPEC2000</a:t>
            </a:r>
          </a:p>
          <a:p>
            <a:pPr lvl="1" eaLnBrk="1" hangingPunct="1">
              <a:lnSpc>
                <a:spcPct val="100000"/>
              </a:lnSpc>
              <a:spcBef>
                <a:spcPct val="25000"/>
              </a:spcBef>
              <a:defRPr/>
            </a:pPr>
            <a:r>
              <a:rPr lang="en-US" altLang="zh-CN" sz="1600" dirty="0" smtClean="0"/>
              <a:t>SPEC 95</a:t>
            </a:r>
          </a:p>
          <a:p>
            <a:pPr lvl="1" eaLnBrk="1" hangingPunct="1">
              <a:lnSpc>
                <a:spcPct val="100000"/>
              </a:lnSpc>
              <a:spcBef>
                <a:spcPct val="25000"/>
              </a:spcBef>
              <a:defRPr/>
            </a:pPr>
            <a:r>
              <a:rPr lang="en-US" altLang="zh-CN" sz="1600" dirty="0" smtClean="0"/>
              <a:t>SPEC 92</a:t>
            </a:r>
          </a:p>
          <a:p>
            <a:pPr lvl="1" eaLnBrk="1" hangingPunct="1">
              <a:lnSpc>
                <a:spcPct val="100000"/>
              </a:lnSpc>
              <a:spcBef>
                <a:spcPct val="25000"/>
              </a:spcBef>
              <a:defRPr/>
            </a:pPr>
            <a:r>
              <a:rPr lang="en-US" altLang="zh-CN" sz="1600" dirty="0" smtClean="0"/>
              <a:t>SPEC 89</a:t>
            </a:r>
          </a:p>
          <a:p>
            <a:pPr eaLnBrk="1" hangingPunct="1">
              <a:lnSpc>
                <a:spcPct val="100000"/>
              </a:lnSpc>
              <a:spcBef>
                <a:spcPct val="25000"/>
              </a:spcBef>
              <a:defRPr/>
            </a:pPr>
            <a:r>
              <a:rPr lang="en-US" altLang="zh-CN" sz="2000" dirty="0" smtClean="0"/>
              <a:t>Server Benchmarks</a:t>
            </a:r>
          </a:p>
          <a:p>
            <a:pPr lvl="1" eaLnBrk="1" hangingPunct="1">
              <a:lnSpc>
                <a:spcPct val="100000"/>
              </a:lnSpc>
              <a:spcBef>
                <a:spcPct val="25000"/>
              </a:spcBef>
              <a:defRPr/>
            </a:pPr>
            <a:r>
              <a:rPr lang="en-US" altLang="zh-CN" sz="1600" dirty="0" smtClean="0"/>
              <a:t>Processor Throughput-oriented benchmarks (</a:t>
            </a:r>
            <a:r>
              <a:rPr lang="zh-CN" altLang="en-US" sz="1600" dirty="0" smtClean="0"/>
              <a:t>基于</a:t>
            </a:r>
            <a:r>
              <a:rPr lang="en-US" altLang="zh-CN" sz="1600" dirty="0" smtClean="0"/>
              <a:t>SPEC CPU benchmarks-&gt;</a:t>
            </a:r>
            <a:r>
              <a:rPr lang="en-US" altLang="zh-CN" sz="1600" dirty="0" err="1" smtClean="0"/>
              <a:t>SPECrate</a:t>
            </a:r>
            <a:r>
              <a:rPr lang="en-US" altLang="zh-CN" sz="1600" dirty="0" smtClean="0"/>
              <a:t> </a:t>
            </a:r>
          </a:p>
          <a:p>
            <a:pPr lvl="1" eaLnBrk="1" hangingPunct="1">
              <a:lnSpc>
                <a:spcPct val="100000"/>
              </a:lnSpc>
              <a:spcBef>
                <a:spcPct val="25000"/>
              </a:spcBef>
              <a:defRPr/>
            </a:pPr>
            <a:r>
              <a:rPr lang="en-US" altLang="zh-CN" sz="1600" dirty="0" smtClean="0"/>
              <a:t>SPECSFS, </a:t>
            </a:r>
            <a:r>
              <a:rPr lang="en-US" altLang="zh-CN" sz="1600" dirty="0" err="1" smtClean="0"/>
              <a:t>SPECWeb</a:t>
            </a:r>
            <a:endParaRPr lang="en-US" altLang="zh-CN" sz="1600" dirty="0" smtClean="0"/>
          </a:p>
          <a:p>
            <a:pPr lvl="1" eaLnBrk="1" hangingPunct="1">
              <a:lnSpc>
                <a:spcPct val="100000"/>
              </a:lnSpc>
              <a:spcBef>
                <a:spcPct val="25000"/>
              </a:spcBef>
              <a:defRPr/>
            </a:pPr>
            <a:r>
              <a:rPr lang="en-US" altLang="zh-CN" sz="1600" dirty="0" smtClean="0"/>
              <a:t>Transaction-processing (TP) benchmarks (TPC-A, TPC-C, …)</a:t>
            </a:r>
          </a:p>
          <a:p>
            <a:pPr eaLnBrk="1" hangingPunct="1">
              <a:lnSpc>
                <a:spcPct val="100000"/>
              </a:lnSpc>
              <a:spcBef>
                <a:spcPct val="25000"/>
              </a:spcBef>
              <a:defRPr/>
            </a:pPr>
            <a:r>
              <a:rPr lang="en-US" altLang="zh-CN" sz="2000" dirty="0" smtClean="0"/>
              <a:t>…..</a:t>
            </a:r>
          </a:p>
          <a:p>
            <a:pPr marL="0" indent="0" eaLnBrk="1" hangingPunct="1">
              <a:lnSpc>
                <a:spcPct val="100000"/>
              </a:lnSpc>
              <a:spcBef>
                <a:spcPct val="25000"/>
              </a:spcBef>
              <a:buFontTx/>
              <a:buNone/>
              <a:defRPr/>
            </a:pPr>
            <a:endParaRPr lang="en-US" altLang="zh-CN" sz="2000" dirty="0"/>
          </a:p>
          <a:p>
            <a:pPr marL="0" indent="0" eaLnBrk="1" hangingPunct="1">
              <a:lnSpc>
                <a:spcPct val="100000"/>
              </a:lnSpc>
              <a:spcBef>
                <a:spcPct val="25000"/>
              </a:spcBef>
              <a:buFontTx/>
              <a:buNone/>
              <a:defRPr/>
            </a:pPr>
            <a:r>
              <a:rPr lang="en-US" altLang="zh-CN" sz="2000" dirty="0" smtClean="0"/>
              <a:t>Standard Performance Evaluation Corporation (www.spec.org)</a:t>
            </a:r>
          </a:p>
        </p:txBody>
      </p:sp>
      <p:sp>
        <p:nvSpPr>
          <p:cNvPr id="161794" name="日期占位符 3"/>
          <p:cNvSpPr>
            <a:spLocks noGrp="1" noChangeArrowheads="1"/>
          </p:cNvSpPr>
          <p:nvPr>
            <p:ph type="dt" sz="half" idx="10"/>
          </p:nvPr>
        </p:nvSpPr>
        <p:spPr>
          <a:noFill/>
          <a:ln>
            <a:headEnd/>
            <a:tailEnd/>
          </a:ln>
        </p:spPr>
        <p:txBody>
          <a:bodyPr>
            <a:prstTxWarp prst="textNoShape">
              <a:avLst/>
            </a:prstTxWarp>
          </a:bodyPr>
          <a:lstStyle/>
          <a:p>
            <a:fld id="{44A47051-E30F-471D-9A46-9D668C904E4E}" type="datetime1">
              <a:rPr lang="en-US" altLang="zh-CN" smtClean="0"/>
              <a:pPr/>
              <a:t>2/25/2020</a:t>
            </a:fld>
            <a:endParaRPr lang="en-US" altLang="zh-CN" smtClean="0"/>
          </a:p>
        </p:txBody>
      </p:sp>
      <p:sp>
        <p:nvSpPr>
          <p:cNvPr id="161798" name="灯片编号占位符 1"/>
          <p:cNvSpPr>
            <a:spLocks noGrp="1" noChangeArrowheads="1"/>
          </p:cNvSpPr>
          <p:nvPr>
            <p:ph type="sldNum" sz="quarter" idx="12"/>
          </p:nvPr>
        </p:nvSpPr>
        <p:spPr>
          <a:noFill/>
          <a:ln>
            <a:headEnd/>
            <a:tailEnd/>
          </a:ln>
        </p:spPr>
        <p:txBody>
          <a:bodyPr/>
          <a:lstStyle/>
          <a:p>
            <a:fld id="{EB29B389-D7CA-46CA-AE30-725EE4FF7CF7}" type="slidenum">
              <a:rPr lang="en-US" altLang="zh-CN"/>
              <a:pPr/>
              <a:t>119</a:t>
            </a:fld>
            <a:endParaRPr lang="en-US" altLang="zh-CN"/>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p:cNvSpPr>
            <a:spLocks noGrp="1" noChangeArrowheads="1"/>
          </p:cNvSpPr>
          <p:nvPr>
            <p:ph type="title"/>
          </p:nvPr>
        </p:nvSpPr>
        <p:spPr/>
        <p:txBody>
          <a:bodyPr>
            <a:normAutofit/>
          </a:bodyPr>
          <a:lstStyle/>
          <a:p>
            <a:pPr eaLnBrk="1" hangingPunct="1"/>
            <a:r>
              <a:rPr lang="en-US" altLang="zh-CN" smtClean="0"/>
              <a:t>ISA</a:t>
            </a:r>
            <a:r>
              <a:rPr lang="zh-CN" altLang="en-US" smtClean="0"/>
              <a:t>需说明的主要内容</a:t>
            </a:r>
          </a:p>
        </p:txBody>
      </p:sp>
      <p:sp>
        <p:nvSpPr>
          <p:cNvPr id="23557" name="Rectangle 3"/>
          <p:cNvSpPr>
            <a:spLocks noGrp="1" noChangeArrowheads="1"/>
          </p:cNvSpPr>
          <p:nvPr>
            <p:ph idx="1"/>
          </p:nvPr>
        </p:nvSpPr>
        <p:spPr/>
        <p:txBody>
          <a:bodyPr>
            <a:normAutofit/>
          </a:bodyPr>
          <a:lstStyle/>
          <a:p>
            <a:pPr eaLnBrk="1" hangingPunct="1">
              <a:lnSpc>
                <a:spcPct val="80000"/>
              </a:lnSpc>
            </a:pPr>
            <a:r>
              <a:rPr lang="en-US" altLang="zh-CN" sz="2800" dirty="0" smtClean="0"/>
              <a:t>Memory addressing</a:t>
            </a:r>
          </a:p>
          <a:p>
            <a:pPr eaLnBrk="1" hangingPunct="1">
              <a:lnSpc>
                <a:spcPct val="80000"/>
              </a:lnSpc>
            </a:pPr>
            <a:r>
              <a:rPr lang="en-US" altLang="zh-CN" sz="2800" dirty="0" smtClean="0"/>
              <a:t>Addressing modes</a:t>
            </a:r>
          </a:p>
          <a:p>
            <a:pPr eaLnBrk="1" hangingPunct="1">
              <a:lnSpc>
                <a:spcPct val="80000"/>
              </a:lnSpc>
            </a:pPr>
            <a:r>
              <a:rPr lang="en-US" altLang="zh-CN" sz="2800" dirty="0" smtClean="0"/>
              <a:t>Types and sizes of operands</a:t>
            </a:r>
          </a:p>
          <a:p>
            <a:pPr eaLnBrk="1" hangingPunct="1">
              <a:lnSpc>
                <a:spcPct val="80000"/>
              </a:lnSpc>
            </a:pPr>
            <a:r>
              <a:rPr lang="en-US" altLang="zh-CN" sz="2800" dirty="0" smtClean="0"/>
              <a:t>Operations</a:t>
            </a:r>
          </a:p>
          <a:p>
            <a:pPr eaLnBrk="1" hangingPunct="1">
              <a:lnSpc>
                <a:spcPct val="80000"/>
              </a:lnSpc>
            </a:pPr>
            <a:r>
              <a:rPr lang="en-US" altLang="zh-CN" sz="2800" dirty="0" smtClean="0"/>
              <a:t>Control flow instructions</a:t>
            </a:r>
          </a:p>
          <a:p>
            <a:pPr eaLnBrk="1" hangingPunct="1">
              <a:lnSpc>
                <a:spcPct val="80000"/>
              </a:lnSpc>
            </a:pPr>
            <a:r>
              <a:rPr lang="en-US" altLang="zh-CN" sz="2800" dirty="0" smtClean="0"/>
              <a:t>Encoding an ISA</a:t>
            </a:r>
          </a:p>
          <a:p>
            <a:pPr eaLnBrk="1" hangingPunct="1">
              <a:lnSpc>
                <a:spcPct val="80000"/>
              </a:lnSpc>
            </a:pPr>
            <a:r>
              <a:rPr lang="en-US" altLang="zh-CN" sz="2800" dirty="0" smtClean="0"/>
              <a:t>……</a:t>
            </a:r>
          </a:p>
        </p:txBody>
      </p:sp>
      <p:sp>
        <p:nvSpPr>
          <p:cNvPr id="23554" name="日期占位符 3"/>
          <p:cNvSpPr>
            <a:spLocks noGrp="1" noChangeArrowheads="1"/>
          </p:cNvSpPr>
          <p:nvPr>
            <p:ph type="dt" sz="half" idx="10"/>
          </p:nvPr>
        </p:nvSpPr>
        <p:spPr>
          <a:noFill/>
          <a:ln>
            <a:headEnd/>
            <a:tailEnd/>
          </a:ln>
        </p:spPr>
        <p:txBody>
          <a:bodyPr>
            <a:prstTxWarp prst="textNoShape">
              <a:avLst/>
            </a:prstTxWarp>
          </a:bodyPr>
          <a:lstStyle/>
          <a:p>
            <a:fld id="{10720031-A2AB-4AA2-BE73-934131D638FE}" type="datetime1">
              <a:rPr lang="en-US" altLang="zh-CN" smtClean="0"/>
              <a:pPr/>
              <a:t>2/25/2020</a:t>
            </a:fld>
            <a:endParaRPr lang="en-US" altLang="zh-CN" smtClean="0"/>
          </a:p>
        </p:txBody>
      </p:sp>
      <p:sp>
        <p:nvSpPr>
          <p:cNvPr id="23559" name="灯片编号占位符 1"/>
          <p:cNvSpPr>
            <a:spLocks noGrp="1" noChangeArrowheads="1"/>
          </p:cNvSpPr>
          <p:nvPr>
            <p:ph type="sldNum" sz="quarter" idx="12"/>
          </p:nvPr>
        </p:nvSpPr>
        <p:spPr>
          <a:noFill/>
          <a:ln>
            <a:headEnd/>
            <a:tailEnd/>
          </a:ln>
        </p:spPr>
        <p:txBody>
          <a:bodyPr/>
          <a:lstStyle/>
          <a:p>
            <a:fld id="{72A784CA-41C3-4A20-A3EF-76C8E32B08C0}" type="slidenum">
              <a:rPr lang="en-US" altLang="zh-CN"/>
              <a:pPr/>
              <a:t>12</a:t>
            </a:fld>
            <a:endParaRPr lang="en-US" altLang="zh-CN"/>
          </a:p>
        </p:txBody>
      </p:sp>
      <p:sp>
        <p:nvSpPr>
          <p:cNvPr id="7" name="Rectangle 52"/>
          <p:cNvSpPr txBox="1">
            <a:spLocks noChangeArrowheads="1"/>
          </p:cNvSpPr>
          <p:nvPr/>
        </p:nvSpPr>
        <p:spPr bwMode="auto">
          <a:xfrm>
            <a:off x="450850" y="4505325"/>
            <a:ext cx="7683500" cy="1722438"/>
          </a:xfrm>
          <a:prstGeom prst="rect">
            <a:avLst/>
          </a:prstGeom>
          <a:noFill/>
          <a:ln w="9525">
            <a:noFill/>
            <a:miter lim="800000"/>
          </a:ln>
          <a:effectLst/>
        </p:spPr>
        <p:txBody>
          <a:bodyPr lIns="92075" tIns="46038" rIns="92075" bIns="46038"/>
          <a:lstStyle/>
          <a:p>
            <a:pPr marL="285750" indent="-285750">
              <a:lnSpc>
                <a:spcPct val="80000"/>
              </a:lnSpc>
              <a:spcBef>
                <a:spcPct val="30000"/>
              </a:spcBef>
              <a:buSzPct val="100000"/>
              <a:buFontTx/>
              <a:buChar char="•"/>
              <a:defRPr/>
            </a:pPr>
            <a:r>
              <a:rPr lang="zh-CN" altLang="en-US" sz="2800" b="1" kern="0" dirty="0">
                <a:solidFill>
                  <a:srgbClr val="FF0000"/>
                </a:solidFill>
                <a:latin typeface="微软雅黑" pitchFamily="34" charset="-122"/>
                <a:ea typeface="微软雅黑" pitchFamily="34" charset="-122"/>
                <a:sym typeface="+mn-ea"/>
              </a:rPr>
              <a:t>优秀的</a:t>
            </a:r>
            <a:r>
              <a:rPr lang="en-US" altLang="zh-CN" sz="2800" b="1" kern="0" dirty="0">
                <a:solidFill>
                  <a:srgbClr val="FF0000"/>
                </a:solidFill>
                <a:latin typeface="微软雅黑" pitchFamily="34" charset="-122"/>
                <a:ea typeface="微软雅黑" pitchFamily="34" charset="-122"/>
                <a:sym typeface="+mn-ea"/>
              </a:rPr>
              <a:t>ISA</a:t>
            </a:r>
            <a:r>
              <a:rPr lang="zh-CN" altLang="en-US" sz="2800" b="1" kern="0" dirty="0">
                <a:solidFill>
                  <a:srgbClr val="FF0000"/>
                </a:solidFill>
                <a:latin typeface="微软雅黑" pitchFamily="34" charset="-122"/>
                <a:ea typeface="微软雅黑" pitchFamily="34" charset="-122"/>
                <a:sym typeface="+mn-ea"/>
              </a:rPr>
              <a:t>所具有的特征</a:t>
            </a:r>
            <a:endParaRPr lang="en-US" altLang="zh-CN" sz="2800" b="1" kern="0" dirty="0">
              <a:solidFill>
                <a:srgbClr val="FF0000"/>
              </a:solidFill>
              <a:latin typeface="微软雅黑" pitchFamily="34" charset="-122"/>
              <a:ea typeface="微软雅黑" pitchFamily="34" charset="-122"/>
              <a:sym typeface="+mn-ea"/>
            </a:endParaRPr>
          </a:p>
          <a:p>
            <a:pPr marL="685800" lvl="1" indent="-228600">
              <a:lnSpc>
                <a:spcPct val="80000"/>
              </a:lnSpc>
              <a:spcBef>
                <a:spcPct val="30000"/>
              </a:spcBef>
              <a:buSzPct val="100000"/>
              <a:buFontTx/>
              <a:buChar char="–"/>
              <a:defRPr/>
            </a:pPr>
            <a:r>
              <a:rPr lang="zh-CN" altLang="en-US" sz="2000" b="1" kern="0" dirty="0">
                <a:latin typeface="微软雅黑" pitchFamily="34" charset="-122"/>
                <a:ea typeface="微软雅黑" pitchFamily="34" charset="-122"/>
                <a:sym typeface="+mn-ea"/>
              </a:rPr>
              <a:t>可持续用于很多代机器上</a:t>
            </a:r>
            <a:r>
              <a:rPr lang="en-US" altLang="zh-CN" sz="2000" b="1" kern="0" dirty="0">
                <a:latin typeface="微软雅黑" pitchFamily="34" charset="-122"/>
                <a:ea typeface="微软雅黑" pitchFamily="34" charset="-122"/>
                <a:sym typeface="+mn-ea"/>
              </a:rPr>
              <a:t>(</a:t>
            </a:r>
            <a:r>
              <a:rPr lang="en-US" altLang="zh-CN" sz="2000" b="1" kern="0" dirty="0">
                <a:solidFill>
                  <a:srgbClr val="FF0000"/>
                </a:solidFill>
                <a:latin typeface="微软雅黑" pitchFamily="34" charset="-122"/>
                <a:ea typeface="微软雅黑" pitchFamily="34" charset="-122"/>
                <a:sym typeface="+mn-ea"/>
              </a:rPr>
              <a:t>portability</a:t>
            </a:r>
            <a:r>
              <a:rPr lang="en-US" altLang="zh-CN" sz="2000" b="1" kern="0" dirty="0">
                <a:latin typeface="微软雅黑" pitchFamily="34" charset="-122"/>
                <a:ea typeface="微软雅黑" pitchFamily="34" charset="-122"/>
                <a:sym typeface="+mn-ea"/>
              </a:rPr>
              <a:t>)</a:t>
            </a:r>
          </a:p>
          <a:p>
            <a:pPr marL="685800" lvl="1" indent="-228600">
              <a:lnSpc>
                <a:spcPct val="80000"/>
              </a:lnSpc>
              <a:spcBef>
                <a:spcPct val="30000"/>
              </a:spcBef>
              <a:buSzPct val="100000"/>
              <a:buFontTx/>
              <a:buChar char="–"/>
              <a:defRPr/>
            </a:pPr>
            <a:r>
              <a:rPr lang="zh-CN" altLang="en-US" sz="2000" b="1" kern="0" dirty="0">
                <a:latin typeface="微软雅黑" pitchFamily="34" charset="-122"/>
                <a:ea typeface="微软雅黑" pitchFamily="34" charset="-122"/>
                <a:sym typeface="+mn-ea"/>
              </a:rPr>
              <a:t>可以适用于多个领域</a:t>
            </a:r>
            <a:r>
              <a:rPr lang="en-US" altLang="zh-CN" sz="2000" b="1" kern="0" dirty="0">
                <a:latin typeface="微软雅黑" pitchFamily="34" charset="-122"/>
                <a:ea typeface="微软雅黑" pitchFamily="34" charset="-122"/>
                <a:sym typeface="+mn-ea"/>
              </a:rPr>
              <a:t> (</a:t>
            </a:r>
            <a:r>
              <a:rPr lang="en-US" altLang="zh-CN" sz="2000" b="1" kern="0" dirty="0">
                <a:solidFill>
                  <a:srgbClr val="FF0000"/>
                </a:solidFill>
                <a:latin typeface="微软雅黑" pitchFamily="34" charset="-122"/>
                <a:ea typeface="微软雅黑" pitchFamily="34" charset="-122"/>
                <a:sym typeface="+mn-ea"/>
              </a:rPr>
              <a:t>generality</a:t>
            </a:r>
            <a:r>
              <a:rPr lang="en-US" altLang="zh-CN" sz="2000" b="1" kern="0" dirty="0">
                <a:latin typeface="微软雅黑" pitchFamily="34" charset="-122"/>
                <a:ea typeface="微软雅黑" pitchFamily="34" charset="-122"/>
                <a:sym typeface="+mn-ea"/>
              </a:rPr>
              <a:t>)</a:t>
            </a:r>
          </a:p>
          <a:p>
            <a:pPr marL="685800" lvl="1" indent="-228600">
              <a:lnSpc>
                <a:spcPct val="80000"/>
              </a:lnSpc>
              <a:spcBef>
                <a:spcPct val="30000"/>
              </a:spcBef>
              <a:buSzPct val="100000"/>
              <a:buFontTx/>
              <a:buChar char="–"/>
              <a:defRPr/>
            </a:pPr>
            <a:r>
              <a:rPr lang="zh-CN" altLang="en-US" sz="2000" b="1" kern="0" dirty="0">
                <a:latin typeface="微软雅黑" pitchFamily="34" charset="-122"/>
                <a:ea typeface="微软雅黑" pitchFamily="34" charset="-122"/>
                <a:sym typeface="+mn-ea"/>
              </a:rPr>
              <a:t>对上层提供方便的功能（</a:t>
            </a:r>
            <a:r>
              <a:rPr lang="en-US" altLang="zh-CN" sz="2000" b="1" kern="0" dirty="0">
                <a:latin typeface="微软雅黑" pitchFamily="34" charset="-122"/>
                <a:ea typeface="微软雅黑" pitchFamily="34" charset="-122"/>
                <a:sym typeface="+mn-ea"/>
              </a:rPr>
              <a:t>convenient functionality)</a:t>
            </a:r>
          </a:p>
          <a:p>
            <a:pPr marL="685800" lvl="1" indent="-228600">
              <a:lnSpc>
                <a:spcPct val="80000"/>
              </a:lnSpc>
              <a:spcBef>
                <a:spcPct val="30000"/>
              </a:spcBef>
              <a:buSzPct val="100000"/>
              <a:buFontTx/>
              <a:buChar char="–"/>
              <a:defRPr/>
            </a:pPr>
            <a:r>
              <a:rPr lang="zh-CN" altLang="en-US" sz="2000" b="1" kern="0" dirty="0">
                <a:latin typeface="微软雅黑" pitchFamily="34" charset="-122"/>
                <a:ea typeface="微软雅黑" pitchFamily="34" charset="-122"/>
                <a:sym typeface="+mn-ea"/>
              </a:rPr>
              <a:t>可以由下层有效地实现（</a:t>
            </a:r>
            <a:r>
              <a:rPr lang="en-US" altLang="zh-CN" sz="2000" b="1" kern="0" dirty="0">
                <a:solidFill>
                  <a:schemeClr val="hlink"/>
                </a:solidFill>
                <a:latin typeface="微软雅黑" pitchFamily="34" charset="-122"/>
                <a:ea typeface="微软雅黑" pitchFamily="34" charset="-122"/>
                <a:sym typeface="+mn-ea"/>
              </a:rPr>
              <a:t>efficient</a:t>
            </a:r>
            <a:r>
              <a:rPr lang="en-US" altLang="zh-CN" sz="2000" b="1" kern="0" dirty="0">
                <a:latin typeface="微软雅黑" pitchFamily="34" charset="-122"/>
                <a:ea typeface="微软雅黑" pitchFamily="34" charset="-122"/>
                <a:sym typeface="+mn-ea"/>
              </a:rPr>
              <a:t> implementation )</a:t>
            </a:r>
          </a:p>
          <a:p>
            <a:pPr marL="685800" lvl="1" indent="-228600">
              <a:lnSpc>
                <a:spcPct val="80000"/>
              </a:lnSpc>
              <a:spcBef>
                <a:spcPct val="30000"/>
              </a:spcBef>
              <a:buSzPct val="100000"/>
              <a:buFontTx/>
              <a:buChar char="–"/>
              <a:defRPr/>
            </a:pPr>
            <a:r>
              <a:rPr lang="en-US" altLang="zh-CN" sz="2000" b="1" kern="0" dirty="0">
                <a:latin typeface="微软雅黑" pitchFamily="34" charset="-122"/>
                <a:ea typeface="微软雅黑" pitchFamily="34" charset="-122"/>
                <a:sym typeface="+mn-ea"/>
              </a:rPr>
              <a:t>……</a:t>
            </a: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267480" y="1280520"/>
              <a:ext cx="8364600" cy="2519640"/>
            </p14:xfrm>
          </p:contentPart>
        </mc:Choice>
        <mc:Fallback xmlns="">
          <p:pic>
            <p:nvPicPr>
              <p:cNvPr id="2" name="墨迹 1"/>
              <p:cNvPicPr/>
              <p:nvPr/>
            </p:nvPicPr>
            <p:blipFill>
              <a:blip r:embed="rId4"/>
              <a:stretch>
                <a:fillRect/>
              </a:stretch>
            </p:blipFill>
            <p:spPr>
              <a:xfrm>
                <a:off x="258480" y="1269360"/>
                <a:ext cx="8390160" cy="2540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p14:cNvContentPartPr/>
              <p14:nvPr/>
            </p14:nvContentPartPr>
            <p14:xfrm>
              <a:off x="644400" y="2660040"/>
              <a:ext cx="5283720" cy="3633480"/>
            </p14:xfrm>
          </p:contentPart>
        </mc:Choice>
        <mc:Fallback xmlns="">
          <p:pic>
            <p:nvPicPr>
              <p:cNvPr id="3" name="墨迹 2"/>
              <p:cNvPicPr/>
              <p:nvPr/>
            </p:nvPicPr>
            <p:blipFill>
              <a:blip r:embed="rId6"/>
              <a:stretch>
                <a:fillRect/>
              </a:stretch>
            </p:blipFill>
            <p:spPr>
              <a:xfrm>
                <a:off x="632160" y="2656800"/>
                <a:ext cx="5308560" cy="3641760"/>
              </a:xfrm>
              <a:prstGeom prst="rect">
                <a:avLst/>
              </a:prstGeom>
            </p:spPr>
          </p:pic>
        </mc:Fallback>
      </mc:AlternateContent>
    </p:spTree>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Freeform 2"/>
          <p:cNvSpPr>
            <a:spLocks noChangeArrowheads="1"/>
          </p:cNvSpPr>
          <p:nvPr/>
        </p:nvSpPr>
        <p:spPr bwMode="auto">
          <a:xfrm>
            <a:off x="406400" y="365125"/>
            <a:ext cx="36513" cy="36513"/>
          </a:xfrm>
          <a:custGeom>
            <a:avLst/>
            <a:gdLst>
              <a:gd name="T0" fmla="*/ 0 w 102"/>
              <a:gd name="T1" fmla="*/ 0 h 102"/>
              <a:gd name="T2" fmla="*/ 2147483646 w 102"/>
              <a:gd name="T3" fmla="*/ 0 h 102"/>
              <a:gd name="T4" fmla="*/ 2147483646 w 102"/>
              <a:gd name="T5" fmla="*/ 2147483646 h 102"/>
              <a:gd name="T6" fmla="*/ 0 w 102"/>
              <a:gd name="T7" fmla="*/ 2147483646 h 102"/>
              <a:gd name="T8" fmla="*/ 0 w 102"/>
              <a:gd name="T9" fmla="*/ 0 h 102"/>
              <a:gd name="T10" fmla="*/ 0 60000 65536"/>
              <a:gd name="T11" fmla="*/ 0 60000 65536"/>
              <a:gd name="T12" fmla="*/ 0 60000 65536"/>
              <a:gd name="T13" fmla="*/ 0 60000 65536"/>
              <a:gd name="T14" fmla="*/ 0 60000 65536"/>
              <a:gd name="T15" fmla="*/ 0 w 102"/>
              <a:gd name="T16" fmla="*/ 0 h 102"/>
              <a:gd name="T17" fmla="*/ 102 w 102"/>
              <a:gd name="T18" fmla="*/ 102 h 102"/>
            </a:gdLst>
            <a:ahLst/>
            <a:cxnLst>
              <a:cxn ang="T10">
                <a:pos x="T0" y="T1"/>
              </a:cxn>
              <a:cxn ang="T11">
                <a:pos x="T2" y="T3"/>
              </a:cxn>
              <a:cxn ang="T12">
                <a:pos x="T4" y="T5"/>
              </a:cxn>
              <a:cxn ang="T13">
                <a:pos x="T6" y="T7"/>
              </a:cxn>
              <a:cxn ang="T14">
                <a:pos x="T8" y="T9"/>
              </a:cxn>
            </a:cxnLst>
            <a:rect l="T15" t="T16" r="T17" b="T18"/>
            <a:pathLst>
              <a:path w="102" h="102">
                <a:moveTo>
                  <a:pt x="0" y="0"/>
                </a:moveTo>
                <a:lnTo>
                  <a:pt x="101" y="0"/>
                </a:lnTo>
                <a:lnTo>
                  <a:pt x="101" y="101"/>
                </a:lnTo>
                <a:lnTo>
                  <a:pt x="0" y="101"/>
                </a:lnTo>
                <a:lnTo>
                  <a:pt x="0" y="0"/>
                </a:lnTo>
              </a:path>
            </a:pathLst>
          </a:custGeom>
          <a:solidFill>
            <a:srgbClr val="FFFFFF"/>
          </a:solidFill>
          <a:ln w="9525">
            <a:noFill/>
            <a:bevel/>
            <a:headEnd/>
            <a:tailEnd/>
          </a:ln>
        </p:spPr>
        <p:txBody>
          <a:bodyPr wrap="none" anchor="ctr"/>
          <a:lstStyle/>
          <a:p>
            <a:endParaRPr lang="zh-CN" altLang="en-US" dirty="0">
              <a:ea typeface="微软雅黑" panose="020B0503020204020204" pitchFamily="34" charset="-122"/>
            </a:endParaRPr>
          </a:p>
        </p:txBody>
      </p:sp>
      <p:sp>
        <p:nvSpPr>
          <p:cNvPr id="162819" name="Rectangle 1"/>
          <p:cNvSpPr>
            <a:spLocks noChangeArrowheads="1"/>
          </p:cNvSpPr>
          <p:nvPr/>
        </p:nvSpPr>
        <p:spPr bwMode="auto">
          <a:xfrm>
            <a:off x="533400" y="4738688"/>
            <a:ext cx="8229600" cy="1509712"/>
          </a:xfrm>
          <a:prstGeom prst="rect">
            <a:avLst/>
          </a:prstGeom>
          <a:noFill/>
          <a:ln w="9525">
            <a:noFill/>
            <a:miter lim="800000"/>
            <a:headEnd/>
            <a:tailEnd/>
          </a:ln>
        </p:spPr>
        <p:txBody>
          <a:bodyPr>
            <a:spAutoFit/>
          </a:bodyPr>
          <a:lstStyle/>
          <a:p>
            <a:pPr eaLnBrk="1" hangingPunct="1">
              <a:buFont typeface="Arial" pitchFamily="34" charset="0"/>
              <a:buNone/>
            </a:pPr>
            <a:r>
              <a:rPr lang="en-US" altLang="en-US" sz="1100" b="1" dirty="0"/>
              <a:t>Figure 1.17 SPEC2017 programs and the evolution of the SPEC benchmarks over time, with integer programs above the line and floating-point programs below the line. </a:t>
            </a:r>
            <a:r>
              <a:rPr lang="en-US" altLang="en-US" sz="1100" dirty="0"/>
              <a:t>Of the 10 SPEC2017 integer programs, 5 are written in C, 4 in C++., and 1 in Fortran. For the floating-point programs, the split is 3 in Fortran, 2 in C++, 2 in C, and 6 in mixed C, C++, and Fortran. The figure shows all 82 of the programs in the 1989, 1992, 1995, 2000, 2006, and 2017 releases. </a:t>
            </a:r>
            <a:r>
              <a:rPr lang="en-US" altLang="en-US" sz="1100" dirty="0" err="1"/>
              <a:t>Gcc</a:t>
            </a:r>
            <a:r>
              <a:rPr lang="en-US" altLang="en-US" sz="1100" dirty="0"/>
              <a:t> is the senior citizen of the group. Only 3 integer programs and 3 floating-point programs survived three or more generations. Although a few are carried over from generation to generation, the version of the program changes and either the input or the size of the benchmark is often expanded to increase its running time and to avoid perturbation in measurement or domination of the execution time by some factor other than CPU time. The benchmark descriptions on the left are for SPEC2017 only and do not apply to earlier versions. Programs in the same row from different generations of SPEC are generally not related; for example, </a:t>
            </a:r>
            <a:r>
              <a:rPr lang="en-US" altLang="en-US" sz="1100" dirty="0" err="1"/>
              <a:t>fpppp</a:t>
            </a:r>
            <a:r>
              <a:rPr lang="en-US" altLang="en-US" sz="1100" dirty="0"/>
              <a:t> is not a CFD code like </a:t>
            </a:r>
            <a:r>
              <a:rPr lang="en-US" altLang="en-US" sz="1100" dirty="0" err="1"/>
              <a:t>bwaves</a:t>
            </a:r>
            <a:r>
              <a:rPr lang="en-US" altLang="en-US" sz="1100" dirty="0"/>
              <a:t>.</a:t>
            </a:r>
          </a:p>
        </p:txBody>
      </p:sp>
      <p:pic>
        <p:nvPicPr>
          <p:cNvPr id="162820" name="Picture 2" descr="Z:\WOMAT\Production\Artfinal\0000000038\MKCAD\978-0-12-811905-1\0003165540\XMLLowres\f01-17-9780128119051.jpg"/>
          <p:cNvPicPr>
            <a:picLocks noChangeAspect="1" noChangeArrowheads="1"/>
          </p:cNvPicPr>
          <p:nvPr/>
        </p:nvPicPr>
        <p:blipFill>
          <a:blip r:embed="rId3"/>
          <a:srcRect/>
          <a:stretch>
            <a:fillRect/>
          </a:stretch>
        </p:blipFill>
        <p:spPr bwMode="auto">
          <a:xfrm>
            <a:off x="1470589" y="986326"/>
            <a:ext cx="5470525" cy="3702050"/>
          </a:xfrm>
          <a:prstGeom prst="rect">
            <a:avLst/>
          </a:prstGeom>
          <a:noFill/>
          <a:ln w="9525">
            <a:noFill/>
            <a:miter lim="800000"/>
            <a:headEnd/>
            <a:tailEnd/>
          </a:ln>
        </p:spPr>
      </p:pic>
      <p:sp>
        <p:nvSpPr>
          <p:cNvPr id="7" name="标题 6"/>
          <p:cNvSpPr>
            <a:spLocks noGrp="1"/>
          </p:cNvSpPr>
          <p:nvPr>
            <p:ph type="title"/>
          </p:nvPr>
        </p:nvSpPr>
        <p:spPr/>
        <p:txBody>
          <a:bodyPr/>
          <a:lstStyle/>
          <a:p>
            <a:endParaRPr lang="zh-CN" altLang="en-US"/>
          </a:p>
        </p:txBody>
      </p:sp>
      <p:sp>
        <p:nvSpPr>
          <p:cNvPr id="5" name="日期占位符 4"/>
          <p:cNvSpPr>
            <a:spLocks noGrp="1"/>
          </p:cNvSpPr>
          <p:nvPr>
            <p:ph type="dt" sz="half" idx="10"/>
          </p:nvPr>
        </p:nvSpPr>
        <p:spPr/>
        <p:txBody>
          <a:bodyPr/>
          <a:lstStyle/>
          <a:p>
            <a:fld id="{9ED59405-08CD-4A5B-945E-41B1D0C6E261}" type="datetime1">
              <a:rPr lang="en-US" altLang="zh-CN" smtClean="0"/>
              <a:pPr/>
              <a:t>2/25/2020</a:t>
            </a:fld>
            <a:endParaRPr lang="zh-CN" altLang="en-US"/>
          </a:p>
        </p:txBody>
      </p:sp>
      <p:sp>
        <p:nvSpPr>
          <p:cNvPr id="6" name="灯片编号占位符 5"/>
          <p:cNvSpPr>
            <a:spLocks noGrp="1"/>
          </p:cNvSpPr>
          <p:nvPr>
            <p:ph type="sldNum" sz="quarter" idx="12"/>
          </p:nvPr>
        </p:nvSpPr>
        <p:spPr/>
        <p:txBody>
          <a:bodyPr/>
          <a:lstStyle/>
          <a:p>
            <a:fld id="{7953984E-0717-4331-B92C-05AA86C678F7}" type="slidenum">
              <a:rPr lang="zh-CN" altLang="en-US" smtClean="0"/>
              <a:pPr/>
              <a:t>120</a:t>
            </a:fld>
            <a:endParaRPr lang="zh-CN"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Freeform 2"/>
          <p:cNvSpPr>
            <a:spLocks noChangeArrowheads="1"/>
          </p:cNvSpPr>
          <p:nvPr/>
        </p:nvSpPr>
        <p:spPr bwMode="auto">
          <a:xfrm>
            <a:off x="406400" y="365125"/>
            <a:ext cx="36513" cy="36513"/>
          </a:xfrm>
          <a:custGeom>
            <a:avLst/>
            <a:gdLst>
              <a:gd name="T0" fmla="*/ 0 w 102"/>
              <a:gd name="T1" fmla="*/ 0 h 102"/>
              <a:gd name="T2" fmla="*/ 2147483646 w 102"/>
              <a:gd name="T3" fmla="*/ 0 h 102"/>
              <a:gd name="T4" fmla="*/ 2147483646 w 102"/>
              <a:gd name="T5" fmla="*/ 2147483646 h 102"/>
              <a:gd name="T6" fmla="*/ 0 w 102"/>
              <a:gd name="T7" fmla="*/ 2147483646 h 102"/>
              <a:gd name="T8" fmla="*/ 0 w 102"/>
              <a:gd name="T9" fmla="*/ 0 h 102"/>
              <a:gd name="T10" fmla="*/ 0 60000 65536"/>
              <a:gd name="T11" fmla="*/ 0 60000 65536"/>
              <a:gd name="T12" fmla="*/ 0 60000 65536"/>
              <a:gd name="T13" fmla="*/ 0 60000 65536"/>
              <a:gd name="T14" fmla="*/ 0 60000 65536"/>
              <a:gd name="T15" fmla="*/ 0 w 102"/>
              <a:gd name="T16" fmla="*/ 0 h 102"/>
              <a:gd name="T17" fmla="*/ 102 w 102"/>
              <a:gd name="T18" fmla="*/ 102 h 102"/>
            </a:gdLst>
            <a:ahLst/>
            <a:cxnLst>
              <a:cxn ang="T10">
                <a:pos x="T0" y="T1"/>
              </a:cxn>
              <a:cxn ang="T11">
                <a:pos x="T2" y="T3"/>
              </a:cxn>
              <a:cxn ang="T12">
                <a:pos x="T4" y="T5"/>
              </a:cxn>
              <a:cxn ang="T13">
                <a:pos x="T6" y="T7"/>
              </a:cxn>
              <a:cxn ang="T14">
                <a:pos x="T8" y="T9"/>
              </a:cxn>
            </a:cxnLst>
            <a:rect l="T15" t="T16" r="T17" b="T18"/>
            <a:pathLst>
              <a:path w="102" h="102">
                <a:moveTo>
                  <a:pt x="0" y="0"/>
                </a:moveTo>
                <a:lnTo>
                  <a:pt x="101" y="0"/>
                </a:lnTo>
                <a:lnTo>
                  <a:pt x="101" y="101"/>
                </a:lnTo>
                <a:lnTo>
                  <a:pt x="0" y="101"/>
                </a:lnTo>
                <a:lnTo>
                  <a:pt x="0" y="0"/>
                </a:lnTo>
              </a:path>
            </a:pathLst>
          </a:custGeom>
          <a:solidFill>
            <a:srgbClr val="FFFFFF"/>
          </a:solidFill>
          <a:ln w="9525">
            <a:noFill/>
            <a:bevel/>
            <a:headEnd/>
            <a:tailEnd/>
          </a:ln>
        </p:spPr>
        <p:txBody>
          <a:bodyPr wrap="none" anchor="ctr"/>
          <a:lstStyle/>
          <a:p>
            <a:endParaRPr lang="zh-CN" altLang="en-US" dirty="0">
              <a:ea typeface="微软雅黑" panose="020B0503020204020204" pitchFamily="34" charset="-122"/>
            </a:endParaRPr>
          </a:p>
        </p:txBody>
      </p:sp>
      <p:sp>
        <p:nvSpPr>
          <p:cNvPr id="164867" name="Rectangle 1"/>
          <p:cNvSpPr>
            <a:spLocks noChangeArrowheads="1"/>
          </p:cNvSpPr>
          <p:nvPr/>
        </p:nvSpPr>
        <p:spPr bwMode="auto">
          <a:xfrm>
            <a:off x="1989701" y="6313221"/>
            <a:ext cx="4967287" cy="249237"/>
          </a:xfrm>
          <a:prstGeom prst="rect">
            <a:avLst/>
          </a:prstGeom>
          <a:noFill/>
          <a:ln w="9525">
            <a:noFill/>
            <a:miter lim="800000"/>
            <a:headEnd/>
            <a:tailEnd/>
          </a:ln>
        </p:spPr>
        <p:txBody>
          <a:bodyPr>
            <a:spAutoFit/>
          </a:bodyPr>
          <a:lstStyle/>
          <a:p>
            <a:pPr eaLnBrk="1" hangingPunct="1">
              <a:buFont typeface="Arial" pitchFamily="34" charset="0"/>
              <a:buNone/>
            </a:pPr>
            <a:r>
              <a:rPr lang="en-US" altLang="en-US" sz="1100" b="1" dirty="0"/>
              <a:t>Figure 1.18 Active benchmarks from SPEC as of 2017.</a:t>
            </a:r>
          </a:p>
        </p:txBody>
      </p:sp>
      <p:pic>
        <p:nvPicPr>
          <p:cNvPr id="164868" name="Picture 2" descr="Z:\WOMAT\Production\Artfinal\0000000038\MKCAD\978-0-12-811905-1\0003165540\XMLLowres\f01-18-9780128119051.jpg"/>
          <p:cNvPicPr>
            <a:picLocks noChangeAspect="1" noChangeArrowheads="1"/>
          </p:cNvPicPr>
          <p:nvPr/>
        </p:nvPicPr>
        <p:blipFill>
          <a:blip r:embed="rId3"/>
          <a:srcRect/>
          <a:stretch>
            <a:fillRect/>
          </a:stretch>
        </p:blipFill>
        <p:spPr bwMode="auto">
          <a:xfrm>
            <a:off x="1239140" y="1005527"/>
            <a:ext cx="6657174" cy="5373241"/>
          </a:xfrm>
          <a:prstGeom prst="rect">
            <a:avLst/>
          </a:prstGeom>
          <a:noFill/>
          <a:ln w="9525">
            <a:noFill/>
            <a:miter lim="800000"/>
            <a:headEnd/>
            <a:tailEnd/>
          </a:ln>
        </p:spPr>
      </p:pic>
      <p:sp>
        <p:nvSpPr>
          <p:cNvPr id="7" name="标题 6"/>
          <p:cNvSpPr>
            <a:spLocks noGrp="1"/>
          </p:cNvSpPr>
          <p:nvPr>
            <p:ph type="title"/>
          </p:nvPr>
        </p:nvSpPr>
        <p:spPr/>
        <p:txBody>
          <a:bodyPr/>
          <a:lstStyle/>
          <a:p>
            <a:endParaRPr lang="zh-CN" altLang="en-US"/>
          </a:p>
        </p:txBody>
      </p:sp>
      <p:sp>
        <p:nvSpPr>
          <p:cNvPr id="5" name="日期占位符 4"/>
          <p:cNvSpPr>
            <a:spLocks noGrp="1"/>
          </p:cNvSpPr>
          <p:nvPr>
            <p:ph type="dt" sz="half" idx="10"/>
          </p:nvPr>
        </p:nvSpPr>
        <p:spPr/>
        <p:txBody>
          <a:bodyPr/>
          <a:lstStyle/>
          <a:p>
            <a:fld id="{BC46FE79-1D7A-4395-A2F8-666FAEF26F94}" type="datetime1">
              <a:rPr lang="en-US" altLang="zh-CN" smtClean="0"/>
              <a:pPr/>
              <a:t>2/25/2020</a:t>
            </a:fld>
            <a:endParaRPr lang="zh-CN" altLang="en-US"/>
          </a:p>
        </p:txBody>
      </p:sp>
      <p:sp>
        <p:nvSpPr>
          <p:cNvPr id="6" name="灯片编号占位符 5"/>
          <p:cNvSpPr>
            <a:spLocks noGrp="1"/>
          </p:cNvSpPr>
          <p:nvPr>
            <p:ph type="sldNum" sz="quarter" idx="12"/>
          </p:nvPr>
        </p:nvSpPr>
        <p:spPr/>
        <p:txBody>
          <a:bodyPr/>
          <a:lstStyle/>
          <a:p>
            <a:fld id="{7953984E-0717-4331-B92C-05AA86C678F7}" type="slidenum">
              <a:rPr lang="zh-CN" altLang="en-US" smtClean="0"/>
              <a:pPr/>
              <a:t>121</a:t>
            </a:fld>
            <a:endParaRPr lang="zh-CN"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6" name="Rectangle 2"/>
          <p:cNvSpPr>
            <a:spLocks noGrp="1" noChangeArrowheads="1"/>
          </p:cNvSpPr>
          <p:nvPr>
            <p:ph type="title"/>
          </p:nvPr>
        </p:nvSpPr>
        <p:spPr/>
        <p:txBody>
          <a:bodyPr/>
          <a:lstStyle/>
          <a:p>
            <a:r>
              <a:rPr lang="zh-CN" altLang="en-US" dirty="0" smtClean="0"/>
              <a:t>性能的综合评价</a:t>
            </a:r>
          </a:p>
        </p:txBody>
      </p:sp>
      <p:sp>
        <p:nvSpPr>
          <p:cNvPr id="136198" name="Rectangle 3"/>
          <p:cNvSpPr>
            <a:spLocks noGrp="1" noChangeArrowheads="1"/>
          </p:cNvSpPr>
          <p:nvPr>
            <p:ph idx="1"/>
          </p:nvPr>
        </p:nvSpPr>
        <p:spPr/>
        <p:txBody>
          <a:bodyPr/>
          <a:lstStyle/>
          <a:p>
            <a:r>
              <a:rPr lang="zh-CN" altLang="en-US" dirty="0" smtClean="0"/>
              <a:t>算术平均或加权的算术平均</a:t>
            </a:r>
          </a:p>
          <a:p>
            <a:pPr lvl="1"/>
            <a:r>
              <a:rPr lang="en-US" altLang="zh-CN" dirty="0" smtClean="0"/>
              <a:t>SUM(</a:t>
            </a:r>
            <a:r>
              <a:rPr lang="en-US" altLang="zh-CN" dirty="0" err="1" smtClean="0"/>
              <a:t>Ti</a:t>
            </a:r>
            <a:r>
              <a:rPr lang="en-US" altLang="zh-CN" dirty="0" smtClean="0"/>
              <a:t>)/n  </a:t>
            </a:r>
            <a:r>
              <a:rPr lang="zh-CN" altLang="en-US" dirty="0" smtClean="0"/>
              <a:t>或  </a:t>
            </a:r>
            <a:r>
              <a:rPr lang="en-US" altLang="zh-CN" dirty="0" err="1" smtClean="0"/>
              <a:t>SUM（Wi×Ti</a:t>
            </a:r>
            <a:r>
              <a:rPr lang="en-US" altLang="zh-CN" dirty="0" smtClean="0"/>
              <a:t>)/n</a:t>
            </a:r>
          </a:p>
          <a:p>
            <a:endParaRPr lang="en-US" altLang="zh-CN" dirty="0" smtClean="0"/>
          </a:p>
          <a:p>
            <a:r>
              <a:rPr lang="zh-CN" altLang="en-US" dirty="0" smtClean="0"/>
              <a:t>规格化执行时间，采用几何平均</a:t>
            </a:r>
            <a:endParaRPr lang="en-US" altLang="zh-CN" dirty="0" smtClean="0"/>
          </a:p>
          <a:p>
            <a:endParaRPr lang="en-US" altLang="zh-CN" dirty="0" smtClean="0"/>
          </a:p>
          <a:p>
            <a:endParaRPr lang="en-US" altLang="zh-CN" dirty="0" smtClean="0"/>
          </a:p>
          <a:p>
            <a:pPr lvl="1"/>
            <a:r>
              <a:rPr lang="en-US" altLang="zh-CN" dirty="0" smtClean="0"/>
              <a:t>SPEC</a:t>
            </a:r>
            <a:r>
              <a:rPr lang="zh-CN" altLang="en-US" dirty="0" smtClean="0"/>
              <a:t>采用这种方法</a:t>
            </a:r>
            <a:r>
              <a:rPr lang="en-US" altLang="zh-CN" dirty="0" smtClean="0"/>
              <a:t>(</a:t>
            </a:r>
            <a:r>
              <a:rPr lang="en-US" altLang="zh-CN" dirty="0" err="1" smtClean="0"/>
              <a:t>SPECRatio</a:t>
            </a:r>
            <a:r>
              <a:rPr lang="en-US" altLang="zh-CN" dirty="0" smtClean="0"/>
              <a:t>)</a:t>
            </a:r>
          </a:p>
          <a:p>
            <a:pPr lvl="1"/>
            <a:endParaRPr lang="zh-CN" altLang="en-US" dirty="0" smtClean="0"/>
          </a:p>
        </p:txBody>
      </p:sp>
      <p:sp>
        <p:nvSpPr>
          <p:cNvPr id="166914" name="日期占位符 3"/>
          <p:cNvSpPr>
            <a:spLocks noGrp="1" noChangeArrowheads="1"/>
          </p:cNvSpPr>
          <p:nvPr>
            <p:ph type="dt" sz="half" idx="10"/>
          </p:nvPr>
        </p:nvSpPr>
        <p:spPr/>
        <p:txBody>
          <a:bodyPr/>
          <a:lstStyle/>
          <a:p>
            <a:fld id="{866E8B4A-6286-4A9D-8C54-919875F3798B}" type="datetime1">
              <a:rPr lang="en-US" altLang="zh-CN" smtClean="0"/>
              <a:pPr/>
              <a:t>2/25/2020</a:t>
            </a:fld>
            <a:endParaRPr lang="en-US" altLang="zh-CN" smtClean="0"/>
          </a:p>
        </p:txBody>
      </p:sp>
      <p:sp>
        <p:nvSpPr>
          <p:cNvPr id="166919" name="灯片编号占位符 1"/>
          <p:cNvSpPr>
            <a:spLocks noGrp="1" noChangeArrowheads="1"/>
          </p:cNvSpPr>
          <p:nvPr>
            <p:ph type="sldNum" sz="quarter" idx="12"/>
          </p:nvPr>
        </p:nvSpPr>
        <p:spPr/>
        <p:txBody>
          <a:bodyPr/>
          <a:lstStyle/>
          <a:p>
            <a:fld id="{49B2C511-BD30-42C1-8D5A-1B55CDD09D17}" type="slidenum">
              <a:rPr lang="en-US" altLang="zh-CN" smtClean="0"/>
              <a:pPr/>
              <a:t>122</a:t>
            </a:fld>
            <a:endParaRPr lang="en-US" altLang="zh-CN"/>
          </a:p>
        </p:txBody>
      </p:sp>
      <p:graphicFrame>
        <p:nvGraphicFramePr>
          <p:cNvPr id="166918" name="Object 5"/>
          <p:cNvGraphicFramePr>
            <a:graphicFrameLocks noChangeAspect="1"/>
          </p:cNvGraphicFramePr>
          <p:nvPr>
            <p:extLst>
              <p:ext uri="{D42A27DB-BD31-4B8C-83A1-F6EECF244321}">
                <p14:modId xmlns:p14="http://schemas.microsoft.com/office/powerpoint/2010/main" val="858031309"/>
              </p:ext>
            </p:extLst>
          </p:nvPr>
        </p:nvGraphicFramePr>
        <p:xfrm>
          <a:off x="2262520" y="3725382"/>
          <a:ext cx="4248150" cy="1082675"/>
        </p:xfrm>
        <a:graphic>
          <a:graphicData uri="http://schemas.openxmlformats.org/presentationml/2006/ole">
            <mc:AlternateContent xmlns:mc="http://schemas.openxmlformats.org/markup-compatibility/2006">
              <mc:Choice xmlns:v="urn:schemas-microsoft-com:vml" Requires="v">
                <p:oleObj spid="_x0000_s7267" r:id="rId4" imgW="1892300" imgH="482600" progId="">
                  <p:embed/>
                </p:oleObj>
              </mc:Choice>
              <mc:Fallback>
                <p:oleObj r:id="rId4" imgW="1892300" imgH="482600" progId="">
                  <p:embed/>
                  <p:pic>
                    <p:nvPicPr>
                      <p:cNvPr id="0" name="Picture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2520" y="3725382"/>
                        <a:ext cx="4248150"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标题 1"/>
          <p:cNvSpPr>
            <a:spLocks noGrp="1" noChangeArrowheads="1"/>
          </p:cNvSpPr>
          <p:nvPr>
            <p:ph type="title"/>
          </p:nvPr>
        </p:nvSpPr>
        <p:spPr/>
        <p:txBody>
          <a:bodyPr/>
          <a:lstStyle/>
          <a:p>
            <a:r>
              <a:rPr lang="en-US" altLang="zh-CN" smtClean="0"/>
              <a:t>SPEC </a:t>
            </a:r>
            <a:r>
              <a:rPr lang="zh-CN" altLang="en-US" smtClean="0"/>
              <a:t>性能综合</a:t>
            </a:r>
          </a:p>
        </p:txBody>
      </p:sp>
      <p:sp>
        <p:nvSpPr>
          <p:cNvPr id="168963" name="日期占位符 3"/>
          <p:cNvSpPr>
            <a:spLocks noGrp="1" noChangeArrowheads="1"/>
          </p:cNvSpPr>
          <p:nvPr>
            <p:ph type="dt" sz="half" idx="10"/>
          </p:nvPr>
        </p:nvSpPr>
        <p:spPr/>
        <p:txBody>
          <a:bodyPr/>
          <a:lstStyle/>
          <a:p>
            <a:fld id="{C3363E6C-D4BB-4D5E-B3A4-AE50445B6995}" type="datetime1">
              <a:rPr lang="en-US" altLang="zh-CN" smtClean="0"/>
              <a:pPr/>
              <a:t>2/25/2020</a:t>
            </a:fld>
            <a:endParaRPr lang="en-US" altLang="zh-CN" smtClean="0"/>
          </a:p>
        </p:txBody>
      </p:sp>
      <p:sp>
        <p:nvSpPr>
          <p:cNvPr id="168966" name="灯片编号占位符 1"/>
          <p:cNvSpPr>
            <a:spLocks noGrp="1" noChangeArrowheads="1"/>
          </p:cNvSpPr>
          <p:nvPr>
            <p:ph type="sldNum" sz="quarter" idx="12"/>
          </p:nvPr>
        </p:nvSpPr>
        <p:spPr/>
        <p:txBody>
          <a:bodyPr/>
          <a:lstStyle/>
          <a:p>
            <a:fld id="{0CD05284-E5DC-403B-A51E-F7B8725E99FA}" type="slidenum">
              <a:rPr lang="en-US" altLang="zh-CN" smtClean="0"/>
              <a:pPr/>
              <a:t>123</a:t>
            </a:fld>
            <a:endParaRPr lang="en-US" altLang="zh-CN"/>
          </a:p>
        </p:txBody>
      </p:sp>
      <p:pic>
        <p:nvPicPr>
          <p:cNvPr id="168965" name="图片 7"/>
          <p:cNvPicPr>
            <a:picLocks noChangeAspect="1" noChangeArrowheads="1"/>
          </p:cNvPicPr>
          <p:nvPr/>
        </p:nvPicPr>
        <p:blipFill>
          <a:blip r:embed="rId2"/>
          <a:srcRect/>
          <a:stretch>
            <a:fillRect/>
          </a:stretch>
        </p:blipFill>
        <p:spPr bwMode="auto">
          <a:xfrm>
            <a:off x="571500" y="1700213"/>
            <a:ext cx="7693025" cy="35560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标题 1"/>
          <p:cNvSpPr>
            <a:spLocks noGrp="1" noChangeArrowheads="1"/>
          </p:cNvSpPr>
          <p:nvPr>
            <p:ph type="title"/>
          </p:nvPr>
        </p:nvSpPr>
        <p:spPr/>
        <p:txBody>
          <a:bodyPr>
            <a:normAutofit/>
          </a:bodyPr>
          <a:lstStyle/>
          <a:p>
            <a:r>
              <a:rPr lang="en-US" altLang="zh-CN" sz="2800" dirty="0" smtClean="0"/>
              <a:t>SPECfp2000 Execution Times &amp; SPEC Ratios</a:t>
            </a:r>
            <a:endParaRPr lang="zh-CN" altLang="en-US" sz="2800" dirty="0" smtClean="0"/>
          </a:p>
        </p:txBody>
      </p:sp>
      <p:sp>
        <p:nvSpPr>
          <p:cNvPr id="172036" name="日期占位符 3"/>
          <p:cNvSpPr>
            <a:spLocks noGrp="1" noChangeArrowheads="1"/>
          </p:cNvSpPr>
          <p:nvPr>
            <p:ph type="dt" sz="half" idx="10"/>
          </p:nvPr>
        </p:nvSpPr>
        <p:spPr>
          <a:noFill/>
          <a:ln>
            <a:headEnd/>
            <a:tailEnd/>
          </a:ln>
        </p:spPr>
        <p:txBody>
          <a:bodyPr>
            <a:prstTxWarp prst="textNoShape">
              <a:avLst/>
            </a:prstTxWarp>
          </a:bodyPr>
          <a:lstStyle/>
          <a:p>
            <a:fld id="{FF07FF97-EB58-4752-83B4-3DC576E3D3E2}" type="datetime1">
              <a:rPr lang="en-US" altLang="zh-CN" smtClean="0"/>
              <a:pPr/>
              <a:t>2/25/2020</a:t>
            </a:fld>
            <a:endParaRPr lang="en-US" altLang="zh-CN" smtClean="0"/>
          </a:p>
        </p:txBody>
      </p:sp>
      <p:sp>
        <p:nvSpPr>
          <p:cNvPr id="172040" name="灯片编号占位符 6"/>
          <p:cNvSpPr>
            <a:spLocks noGrp="1" noChangeArrowheads="1"/>
          </p:cNvSpPr>
          <p:nvPr>
            <p:ph type="sldNum" sz="quarter" idx="12"/>
          </p:nvPr>
        </p:nvSpPr>
        <p:spPr>
          <a:noFill/>
          <a:ln>
            <a:headEnd/>
            <a:tailEnd/>
          </a:ln>
        </p:spPr>
        <p:txBody>
          <a:bodyPr/>
          <a:lstStyle/>
          <a:p>
            <a:fld id="{5412B8C0-351B-42E8-9586-003E52304145}" type="slidenum">
              <a:rPr lang="en-US" altLang="zh-CN"/>
              <a:pPr/>
              <a:t>124</a:t>
            </a:fld>
            <a:endParaRPr lang="en-US" altLang="zh-CN"/>
          </a:p>
        </p:txBody>
      </p:sp>
      <p:pic>
        <p:nvPicPr>
          <p:cNvPr id="172038" name="Picture 2"/>
          <p:cNvPicPr>
            <a:picLocks noChangeAspect="1" noChangeArrowheads="1"/>
          </p:cNvPicPr>
          <p:nvPr/>
        </p:nvPicPr>
        <p:blipFill>
          <a:blip r:embed="rId2"/>
          <a:srcRect/>
          <a:stretch>
            <a:fillRect/>
          </a:stretch>
        </p:blipFill>
        <p:spPr bwMode="auto">
          <a:xfrm>
            <a:off x="4529138" y="3424238"/>
            <a:ext cx="85725" cy="9525"/>
          </a:xfrm>
          <a:prstGeom prst="rect">
            <a:avLst/>
          </a:prstGeom>
          <a:noFill/>
          <a:ln w="9525">
            <a:noFill/>
            <a:miter lim="800000"/>
            <a:headEnd/>
            <a:tailEnd/>
          </a:ln>
        </p:spPr>
      </p:pic>
      <p:pic>
        <p:nvPicPr>
          <p:cNvPr id="172039" name="Picture 3"/>
          <p:cNvPicPr>
            <a:picLocks noChangeAspect="1" noChangeArrowheads="1"/>
          </p:cNvPicPr>
          <p:nvPr/>
        </p:nvPicPr>
        <p:blipFill>
          <a:blip r:embed="rId3"/>
          <a:srcRect/>
          <a:stretch>
            <a:fillRect/>
          </a:stretch>
        </p:blipFill>
        <p:spPr bwMode="auto">
          <a:xfrm>
            <a:off x="460375" y="1123950"/>
            <a:ext cx="8215313" cy="50958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标题 1"/>
          <p:cNvSpPr>
            <a:spLocks noGrp="1" noChangeArrowheads="1"/>
          </p:cNvSpPr>
          <p:nvPr>
            <p:ph type="title"/>
          </p:nvPr>
        </p:nvSpPr>
        <p:spPr/>
        <p:txBody>
          <a:bodyPr/>
          <a:lstStyle/>
          <a:p>
            <a:pPr eaLnBrk="1" hangingPunct="1"/>
            <a:r>
              <a:rPr lang="zh-CN" altLang="en-US" dirty="0" smtClean="0"/>
              <a:t>几何平均的两个重要特性</a:t>
            </a:r>
          </a:p>
        </p:txBody>
      </p:sp>
      <p:sp>
        <p:nvSpPr>
          <p:cNvPr id="169988" name="日期占位符 3"/>
          <p:cNvSpPr>
            <a:spLocks noGrp="1" noChangeArrowheads="1"/>
          </p:cNvSpPr>
          <p:nvPr>
            <p:ph type="dt" sz="half" idx="10"/>
          </p:nvPr>
        </p:nvSpPr>
        <p:spPr>
          <a:noFill/>
          <a:ln>
            <a:headEnd/>
            <a:tailEnd/>
          </a:ln>
        </p:spPr>
        <p:txBody>
          <a:bodyPr>
            <a:prstTxWarp prst="textNoShape">
              <a:avLst/>
            </a:prstTxWarp>
          </a:bodyPr>
          <a:lstStyle/>
          <a:p>
            <a:fld id="{FD0B5FA4-EC7C-4FA2-BFAC-81BBB1FA23C5}" type="datetime1">
              <a:rPr lang="en-US" altLang="zh-CN" smtClean="0"/>
              <a:pPr/>
              <a:t>2/25/2020</a:t>
            </a:fld>
            <a:endParaRPr lang="en-US" altLang="zh-CN" smtClean="0"/>
          </a:p>
        </p:txBody>
      </p:sp>
      <p:sp>
        <p:nvSpPr>
          <p:cNvPr id="169991" name="灯片编号占位符 1"/>
          <p:cNvSpPr>
            <a:spLocks noGrp="1" noChangeArrowheads="1"/>
          </p:cNvSpPr>
          <p:nvPr>
            <p:ph type="sldNum" sz="quarter" idx="12"/>
          </p:nvPr>
        </p:nvSpPr>
        <p:spPr>
          <a:noFill/>
          <a:ln>
            <a:headEnd/>
            <a:tailEnd/>
          </a:ln>
        </p:spPr>
        <p:txBody>
          <a:bodyPr/>
          <a:lstStyle/>
          <a:p>
            <a:fld id="{EC78723B-68D2-45DE-8870-E6DDB700F097}" type="slidenum">
              <a:rPr lang="en-US" altLang="zh-CN"/>
              <a:pPr/>
              <a:t>125</a:t>
            </a:fld>
            <a:endParaRPr lang="en-US" altLang="zh-CN"/>
          </a:p>
        </p:txBody>
      </p:sp>
      <p:sp>
        <p:nvSpPr>
          <p:cNvPr id="169987" name="内容占位符 2"/>
          <p:cNvSpPr>
            <a:spLocks noGrp="1" noChangeArrowheads="1"/>
          </p:cNvSpPr>
          <p:nvPr>
            <p:ph idx="4294967295"/>
          </p:nvPr>
        </p:nvSpPr>
        <p:spPr>
          <a:xfrm>
            <a:off x="792163" y="4957763"/>
            <a:ext cx="8351837" cy="1031875"/>
          </a:xfrm>
        </p:spPr>
        <p:txBody>
          <a:bodyPr>
            <a:normAutofit fontScale="70000" lnSpcReduction="20000"/>
          </a:bodyPr>
          <a:lstStyle/>
          <a:p>
            <a:r>
              <a:rPr lang="zh-CN" altLang="en-US" dirty="0" smtClean="0"/>
              <a:t>几何平均的比率等于比率的几何平均 </a:t>
            </a:r>
            <a:endParaRPr lang="en-US" altLang="zh-CN" dirty="0" smtClean="0"/>
          </a:p>
          <a:p>
            <a:r>
              <a:rPr lang="zh-CN" altLang="en-US" dirty="0" smtClean="0"/>
              <a:t>几何平均的比率 等于 性能比率的几何平均</a:t>
            </a:r>
            <a:endParaRPr lang="en-US" altLang="zh-CN" dirty="0" smtClean="0"/>
          </a:p>
          <a:p>
            <a:pPr lvl="1"/>
            <a:r>
              <a:rPr lang="zh-CN" altLang="en-US" dirty="0" smtClean="0"/>
              <a:t>与参考机器的选择无关</a:t>
            </a:r>
          </a:p>
          <a:p>
            <a:endParaRPr lang="zh-CN" altLang="en-US" dirty="0" smtClean="0"/>
          </a:p>
        </p:txBody>
      </p:sp>
      <p:pic>
        <p:nvPicPr>
          <p:cNvPr id="169990" name="图片 6"/>
          <p:cNvPicPr>
            <a:picLocks noChangeAspect="1" noChangeArrowheads="1"/>
          </p:cNvPicPr>
          <p:nvPr/>
        </p:nvPicPr>
        <p:blipFill>
          <a:blip r:embed="rId3"/>
          <a:srcRect/>
          <a:stretch>
            <a:fillRect/>
          </a:stretch>
        </p:blipFill>
        <p:spPr bwMode="auto">
          <a:xfrm>
            <a:off x="87313" y="1317625"/>
            <a:ext cx="8826500" cy="364013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0" name="Rectangle 2"/>
          <p:cNvSpPr>
            <a:spLocks noGrp="1" noChangeArrowheads="1"/>
          </p:cNvSpPr>
          <p:nvPr>
            <p:ph type="title"/>
          </p:nvPr>
        </p:nvSpPr>
        <p:spPr/>
        <p:txBody>
          <a:bodyPr/>
          <a:lstStyle/>
          <a:p>
            <a:pPr eaLnBrk="1" hangingPunct="1"/>
            <a:r>
              <a:rPr lang="zh-CN" altLang="en-US" dirty="0" smtClean="0"/>
              <a:t>为什么对规格化数采用几何平均</a:t>
            </a:r>
            <a:r>
              <a:rPr lang="en-US" altLang="zh-CN" dirty="0" smtClean="0"/>
              <a:t>?</a:t>
            </a:r>
          </a:p>
        </p:txBody>
      </p:sp>
      <p:sp>
        <p:nvSpPr>
          <p:cNvPr id="173058" name="日期占位符 3"/>
          <p:cNvSpPr>
            <a:spLocks noGrp="1" noChangeArrowheads="1"/>
          </p:cNvSpPr>
          <p:nvPr>
            <p:ph type="dt" sz="half" idx="10"/>
          </p:nvPr>
        </p:nvSpPr>
        <p:spPr>
          <a:noFill/>
          <a:ln>
            <a:headEnd/>
            <a:tailEnd/>
          </a:ln>
        </p:spPr>
        <p:txBody>
          <a:bodyPr>
            <a:prstTxWarp prst="textNoShape">
              <a:avLst/>
            </a:prstTxWarp>
          </a:bodyPr>
          <a:lstStyle/>
          <a:p>
            <a:fld id="{55BAF734-3BE7-4D80-9FE6-2338B9E01B74}" type="datetime1">
              <a:rPr lang="en-US" altLang="zh-CN" smtClean="0"/>
              <a:pPr/>
              <a:t>2/25/2020</a:t>
            </a:fld>
            <a:endParaRPr lang="en-US" altLang="zh-CN" smtClean="0"/>
          </a:p>
        </p:txBody>
      </p:sp>
      <p:sp>
        <p:nvSpPr>
          <p:cNvPr id="173063" name="灯片编号占位符 1"/>
          <p:cNvSpPr>
            <a:spLocks noGrp="1" noChangeArrowheads="1"/>
          </p:cNvSpPr>
          <p:nvPr>
            <p:ph type="sldNum" sz="quarter" idx="12"/>
          </p:nvPr>
        </p:nvSpPr>
        <p:spPr>
          <a:noFill/>
          <a:ln>
            <a:headEnd/>
            <a:tailEnd/>
          </a:ln>
        </p:spPr>
        <p:txBody>
          <a:bodyPr/>
          <a:lstStyle/>
          <a:p>
            <a:fld id="{C3D0D947-62CC-4F91-9C63-0C2DA690EC6D}" type="slidenum">
              <a:rPr lang="en-US" altLang="zh-CN"/>
              <a:pPr/>
              <a:t>126</a:t>
            </a:fld>
            <a:endParaRPr lang="en-US" altLang="zh-CN"/>
          </a:p>
        </p:txBody>
      </p:sp>
      <p:pic>
        <p:nvPicPr>
          <p:cNvPr id="173061" name="Picture 5"/>
          <p:cNvPicPr>
            <a:picLocks noChangeAspect="1" noChangeArrowheads="1"/>
          </p:cNvPicPr>
          <p:nvPr/>
        </p:nvPicPr>
        <p:blipFill>
          <a:blip r:embed="rId3"/>
          <a:srcRect/>
          <a:stretch>
            <a:fillRect/>
          </a:stretch>
        </p:blipFill>
        <p:spPr bwMode="auto">
          <a:xfrm>
            <a:off x="685800" y="3505200"/>
            <a:ext cx="7620000" cy="2667000"/>
          </a:xfrm>
          <a:prstGeom prst="rect">
            <a:avLst/>
          </a:prstGeom>
          <a:noFill/>
          <a:ln w="12700">
            <a:noFill/>
            <a:miter lim="800000"/>
            <a:headEnd/>
            <a:tailEnd/>
          </a:ln>
        </p:spPr>
      </p:pic>
      <p:pic>
        <p:nvPicPr>
          <p:cNvPr id="173062" name="Picture 6"/>
          <p:cNvPicPr>
            <a:picLocks noChangeAspect="1" noChangeArrowheads="1"/>
          </p:cNvPicPr>
          <p:nvPr/>
        </p:nvPicPr>
        <p:blipFill>
          <a:blip r:embed="rId4"/>
          <a:srcRect/>
          <a:stretch>
            <a:fillRect/>
          </a:stretch>
        </p:blipFill>
        <p:spPr bwMode="auto">
          <a:xfrm>
            <a:off x="685800" y="1295400"/>
            <a:ext cx="7391400" cy="2133600"/>
          </a:xfrm>
          <a:prstGeom prst="rect">
            <a:avLst/>
          </a:prstGeom>
          <a:noFill/>
          <a:ln w="12700">
            <a:noFill/>
            <a:miter lim="800000"/>
            <a:headEnd/>
            <a:tailEnd/>
          </a:ln>
        </p:spPr>
      </p:pic>
    </p:spTree>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标题 1"/>
          <p:cNvSpPr>
            <a:spLocks noGrp="1" noChangeArrowheads="1"/>
          </p:cNvSpPr>
          <p:nvPr>
            <p:ph type="title"/>
          </p:nvPr>
        </p:nvSpPr>
        <p:spPr/>
        <p:txBody>
          <a:bodyPr/>
          <a:lstStyle/>
          <a:p>
            <a:r>
              <a:rPr lang="zh-CN" altLang="en-US" dirty="0" smtClean="0"/>
              <a:t>小结：定量分析基础</a:t>
            </a:r>
          </a:p>
        </p:txBody>
      </p:sp>
      <p:sp>
        <p:nvSpPr>
          <p:cNvPr id="175107" name="内容占位符 2"/>
          <p:cNvSpPr>
            <a:spLocks noGrp="1" noChangeArrowheads="1"/>
          </p:cNvSpPr>
          <p:nvPr>
            <p:ph idx="1"/>
          </p:nvPr>
        </p:nvSpPr>
        <p:spPr/>
        <p:txBody>
          <a:bodyPr>
            <a:normAutofit fontScale="70000" lnSpcReduction="20000"/>
          </a:bodyPr>
          <a:lstStyle/>
          <a:p>
            <a:r>
              <a:rPr lang="zh-CN" altLang="en-US" dirty="0" smtClean="0"/>
              <a:t>性能度量</a:t>
            </a:r>
            <a:endParaRPr lang="en-US" altLang="zh-CN" dirty="0" smtClean="0"/>
          </a:p>
          <a:p>
            <a:pPr lvl="1"/>
            <a:r>
              <a:rPr lang="zh-CN" altLang="en-US" dirty="0" smtClean="0"/>
              <a:t>响应时间</a:t>
            </a:r>
            <a:r>
              <a:rPr lang="en-US" altLang="zh-CN" dirty="0" smtClean="0"/>
              <a:t> (response time)</a:t>
            </a:r>
          </a:p>
          <a:p>
            <a:pPr lvl="1"/>
            <a:r>
              <a:rPr lang="zh-CN" altLang="en-US" dirty="0" smtClean="0"/>
              <a:t>吞吐率 </a:t>
            </a:r>
            <a:r>
              <a:rPr lang="en-US" altLang="zh-CN" dirty="0" smtClean="0"/>
              <a:t>(Throughput)</a:t>
            </a:r>
          </a:p>
          <a:p>
            <a:r>
              <a:rPr lang="en-US" altLang="zh-CN" dirty="0" smtClean="0"/>
              <a:t>CPU </a:t>
            </a:r>
            <a:r>
              <a:rPr lang="zh-CN" altLang="en-US" dirty="0" smtClean="0"/>
              <a:t>执行时间 </a:t>
            </a:r>
            <a:r>
              <a:rPr lang="en-US" altLang="zh-CN" dirty="0" smtClean="0"/>
              <a:t>= IC × CPI × T</a:t>
            </a:r>
          </a:p>
          <a:p>
            <a:pPr lvl="1"/>
            <a:r>
              <a:rPr lang="en-US" altLang="zh-CN" dirty="0" smtClean="0"/>
              <a:t>CPI  ( Cycles per Instruction)</a:t>
            </a:r>
          </a:p>
          <a:p>
            <a:r>
              <a:rPr lang="en-US" altLang="zh-CN" dirty="0" smtClean="0"/>
              <a:t>MIPS = Millions of Instructions Per Second</a:t>
            </a:r>
          </a:p>
          <a:p>
            <a:r>
              <a:rPr lang="en-US" altLang="zh-CN" dirty="0" smtClean="0"/>
              <a:t>Latency  versus Bandwidth</a:t>
            </a:r>
          </a:p>
          <a:p>
            <a:pPr lvl="1"/>
            <a:r>
              <a:rPr lang="en-US" altLang="zh-CN" dirty="0" smtClean="0"/>
              <a:t>Latency</a:t>
            </a:r>
            <a:r>
              <a:rPr lang="zh-CN" altLang="en-US" dirty="0" smtClean="0"/>
              <a:t>指单个任务的执行时间，</a:t>
            </a:r>
            <a:r>
              <a:rPr lang="en-US" altLang="zh-CN" dirty="0" smtClean="0"/>
              <a:t>Bandwidth </a:t>
            </a:r>
            <a:r>
              <a:rPr lang="zh-CN" altLang="en-US" dirty="0" smtClean="0"/>
              <a:t>指单位时间完成的任务量（</a:t>
            </a:r>
            <a:r>
              <a:rPr lang="en-US" altLang="zh-CN" dirty="0" smtClean="0"/>
              <a:t>rate</a:t>
            </a:r>
            <a:r>
              <a:rPr lang="zh-CN" altLang="en-US" dirty="0" smtClean="0"/>
              <a:t>）</a:t>
            </a:r>
            <a:endParaRPr lang="en-US" altLang="zh-CN" dirty="0" smtClean="0"/>
          </a:p>
          <a:p>
            <a:pPr lvl="1"/>
            <a:r>
              <a:rPr lang="en-US" altLang="zh-CN" dirty="0" smtClean="0"/>
              <a:t>Latency </a:t>
            </a:r>
            <a:r>
              <a:rPr lang="zh-CN" altLang="en-US" dirty="0" smtClean="0"/>
              <a:t>的提升滞后于带宽的提升</a:t>
            </a:r>
            <a:r>
              <a:rPr lang="en-US" altLang="zh-CN" dirty="0" smtClean="0"/>
              <a:t> (</a:t>
            </a:r>
            <a:r>
              <a:rPr lang="zh-CN" altLang="en-US" dirty="0" smtClean="0"/>
              <a:t>在过去的</a:t>
            </a:r>
            <a:r>
              <a:rPr lang="en-US" altLang="zh-CN" dirty="0" smtClean="0"/>
              <a:t>30</a:t>
            </a:r>
            <a:r>
              <a:rPr lang="zh-CN" altLang="en-US" dirty="0" smtClean="0"/>
              <a:t>年）</a:t>
            </a:r>
            <a:endParaRPr lang="en-US" altLang="zh-CN" dirty="0" smtClean="0"/>
          </a:p>
          <a:p>
            <a:r>
              <a:rPr lang="en-US" altLang="zh-CN" dirty="0" smtClean="0"/>
              <a:t>Amdahl’s Law </a:t>
            </a:r>
            <a:r>
              <a:rPr lang="zh-CN" altLang="en-US" dirty="0" smtClean="0"/>
              <a:t>用来度量加速比（</a:t>
            </a:r>
            <a:r>
              <a:rPr lang="en-US" altLang="zh-CN" dirty="0" smtClean="0"/>
              <a:t>speedup)</a:t>
            </a:r>
          </a:p>
          <a:p>
            <a:pPr lvl="1"/>
            <a:r>
              <a:rPr lang="zh-CN" altLang="en-US" dirty="0" smtClean="0"/>
              <a:t>性能提升受限于任务中可加速部分所占的比例</a:t>
            </a:r>
            <a:endParaRPr lang="en-US" altLang="zh-CN" dirty="0" smtClean="0"/>
          </a:p>
          <a:p>
            <a:r>
              <a:rPr lang="en-US" altLang="zh-CN" dirty="0" smtClean="0"/>
              <a:t>Benchmarks</a:t>
            </a:r>
            <a:r>
              <a:rPr lang="zh-CN" altLang="en-US" dirty="0" smtClean="0"/>
              <a:t>：指一组用于测试的程序</a:t>
            </a:r>
            <a:endParaRPr lang="en-US" altLang="zh-CN" dirty="0" smtClean="0"/>
          </a:p>
          <a:p>
            <a:pPr lvl="1"/>
            <a:r>
              <a:rPr lang="zh-CN" altLang="en-US" dirty="0" smtClean="0"/>
              <a:t>比较计算机系统的性能</a:t>
            </a:r>
            <a:endParaRPr lang="en-US" altLang="zh-CN" dirty="0" smtClean="0"/>
          </a:p>
          <a:p>
            <a:pPr lvl="1"/>
            <a:r>
              <a:rPr lang="en-US" altLang="zh-CN" dirty="0" smtClean="0"/>
              <a:t>SPEC benchmark :  </a:t>
            </a:r>
            <a:r>
              <a:rPr lang="zh-CN" altLang="en-US" dirty="0" smtClean="0"/>
              <a:t>针对一组应用综合性能值采用</a:t>
            </a:r>
            <a:r>
              <a:rPr lang="en-US" altLang="zh-CN" dirty="0" smtClean="0"/>
              <a:t>SPEC ratios </a:t>
            </a:r>
            <a:r>
              <a:rPr lang="zh-CN" altLang="en-US" dirty="0" smtClean="0"/>
              <a:t>的几何平均</a:t>
            </a:r>
            <a:endParaRPr lang="en-US" altLang="zh-CN" dirty="0" smtClean="0"/>
          </a:p>
          <a:p>
            <a:pPr lvl="1"/>
            <a:endParaRPr lang="zh-CN" altLang="en-US" dirty="0" smtClean="0"/>
          </a:p>
        </p:txBody>
      </p:sp>
      <p:sp>
        <p:nvSpPr>
          <p:cNvPr id="175108" name="日期占位符 3"/>
          <p:cNvSpPr>
            <a:spLocks noGrp="1" noChangeArrowheads="1"/>
          </p:cNvSpPr>
          <p:nvPr>
            <p:ph type="dt" sz="half" idx="10"/>
          </p:nvPr>
        </p:nvSpPr>
        <p:spPr/>
        <p:txBody>
          <a:bodyPr/>
          <a:lstStyle/>
          <a:p>
            <a:fld id="{5CCB32D7-12B0-4E3C-B707-9ECAD87DE28E}" type="datetime1">
              <a:rPr lang="en-US" altLang="zh-CN" smtClean="0"/>
              <a:pPr/>
              <a:t>2/25/2020</a:t>
            </a:fld>
            <a:endParaRPr lang="en-US" altLang="zh-CN" smtClean="0"/>
          </a:p>
        </p:txBody>
      </p:sp>
      <p:sp>
        <p:nvSpPr>
          <p:cNvPr id="175110" name="灯片编号占位符 5"/>
          <p:cNvSpPr>
            <a:spLocks noGrp="1" noChangeArrowheads="1"/>
          </p:cNvSpPr>
          <p:nvPr>
            <p:ph type="sldNum" sz="quarter" idx="12"/>
          </p:nvPr>
        </p:nvSpPr>
        <p:spPr/>
        <p:txBody>
          <a:bodyPr/>
          <a:lstStyle/>
          <a:p>
            <a:fld id="{F2FD37E1-DE2E-467B-8F9C-74CC011603B5}" type="slidenum">
              <a:rPr lang="en-US" altLang="zh-CN" smtClean="0"/>
              <a:pPr/>
              <a:t>127</a:t>
            </a:fld>
            <a:endParaRPr lang="en-US" altLang="zh-CN"/>
          </a:p>
        </p:txBody>
      </p:sp>
    </p:spTree>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标题 1"/>
          <p:cNvSpPr>
            <a:spLocks noGrp="1" noChangeArrowheads="1"/>
          </p:cNvSpPr>
          <p:nvPr>
            <p:ph type="title"/>
          </p:nvPr>
        </p:nvSpPr>
        <p:spPr/>
        <p:txBody>
          <a:bodyPr/>
          <a:lstStyle/>
          <a:p>
            <a:pPr eaLnBrk="1" hangingPunct="1"/>
            <a:r>
              <a:rPr lang="zh-CN" altLang="en-US" dirty="0" smtClean="0"/>
              <a:t>几何平均的两个重要特性</a:t>
            </a:r>
          </a:p>
        </p:txBody>
      </p:sp>
      <p:sp>
        <p:nvSpPr>
          <p:cNvPr id="176132" name="日期占位符 3"/>
          <p:cNvSpPr>
            <a:spLocks noGrp="1" noChangeArrowheads="1"/>
          </p:cNvSpPr>
          <p:nvPr>
            <p:ph type="dt" sz="half" idx="10"/>
          </p:nvPr>
        </p:nvSpPr>
        <p:spPr>
          <a:noFill/>
          <a:ln>
            <a:headEnd/>
            <a:tailEnd/>
          </a:ln>
        </p:spPr>
        <p:txBody>
          <a:bodyPr>
            <a:prstTxWarp prst="textNoShape">
              <a:avLst/>
            </a:prstTxWarp>
          </a:bodyPr>
          <a:lstStyle/>
          <a:p>
            <a:fld id="{42B457CF-CBAA-4B22-8610-A5161A7953C5}" type="datetime1">
              <a:rPr lang="en-US" altLang="zh-CN" smtClean="0"/>
              <a:pPr/>
              <a:t>2/25/2020</a:t>
            </a:fld>
            <a:endParaRPr lang="en-US" altLang="zh-CN" smtClean="0"/>
          </a:p>
        </p:txBody>
      </p:sp>
      <p:sp>
        <p:nvSpPr>
          <p:cNvPr id="176135" name="灯片编号占位符 1"/>
          <p:cNvSpPr>
            <a:spLocks noGrp="1" noChangeArrowheads="1"/>
          </p:cNvSpPr>
          <p:nvPr>
            <p:ph type="sldNum" sz="quarter" idx="12"/>
          </p:nvPr>
        </p:nvSpPr>
        <p:spPr>
          <a:noFill/>
          <a:ln>
            <a:headEnd/>
            <a:tailEnd/>
          </a:ln>
        </p:spPr>
        <p:txBody>
          <a:bodyPr/>
          <a:lstStyle/>
          <a:p>
            <a:fld id="{2DC8E436-B1FE-4E6A-B38D-E663625E88AB}" type="slidenum">
              <a:rPr lang="en-US" altLang="zh-CN"/>
              <a:pPr/>
              <a:t>128</a:t>
            </a:fld>
            <a:endParaRPr lang="en-US" altLang="zh-CN"/>
          </a:p>
        </p:txBody>
      </p:sp>
      <p:sp>
        <p:nvSpPr>
          <p:cNvPr id="176131" name="内容占位符 2"/>
          <p:cNvSpPr>
            <a:spLocks noGrp="1" noChangeArrowheads="1"/>
          </p:cNvSpPr>
          <p:nvPr>
            <p:ph idx="4294967295"/>
          </p:nvPr>
        </p:nvSpPr>
        <p:spPr>
          <a:xfrm>
            <a:off x="792163" y="4957763"/>
            <a:ext cx="8351837" cy="1031875"/>
          </a:xfrm>
        </p:spPr>
        <p:txBody>
          <a:bodyPr>
            <a:normAutofit fontScale="70000" lnSpcReduction="20000"/>
          </a:bodyPr>
          <a:lstStyle/>
          <a:p>
            <a:r>
              <a:rPr lang="zh-CN" altLang="en-US" dirty="0" smtClean="0"/>
              <a:t>几何平均的比率等于比率的几何平均 </a:t>
            </a:r>
            <a:endParaRPr lang="en-US" altLang="zh-CN" dirty="0" smtClean="0"/>
          </a:p>
          <a:p>
            <a:r>
              <a:rPr lang="zh-CN" altLang="en-US" dirty="0" smtClean="0"/>
              <a:t>几何平均的比率 等于 性能比率的几何平均</a:t>
            </a:r>
            <a:endParaRPr lang="en-US" altLang="zh-CN" dirty="0" smtClean="0"/>
          </a:p>
          <a:p>
            <a:pPr lvl="1"/>
            <a:r>
              <a:rPr lang="zh-CN" altLang="en-US" dirty="0" smtClean="0"/>
              <a:t>与参考机器的选择无关</a:t>
            </a:r>
          </a:p>
          <a:p>
            <a:endParaRPr lang="zh-CN" altLang="en-US" dirty="0" smtClean="0"/>
          </a:p>
        </p:txBody>
      </p:sp>
      <p:pic>
        <p:nvPicPr>
          <p:cNvPr id="176134" name="图片 6"/>
          <p:cNvPicPr>
            <a:picLocks noChangeAspect="1" noChangeArrowheads="1"/>
          </p:cNvPicPr>
          <p:nvPr/>
        </p:nvPicPr>
        <p:blipFill>
          <a:blip r:embed="rId3"/>
          <a:srcRect/>
          <a:stretch>
            <a:fillRect/>
          </a:stretch>
        </p:blipFill>
        <p:spPr bwMode="auto">
          <a:xfrm>
            <a:off x="87313" y="1317625"/>
            <a:ext cx="8826500" cy="364013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4" name="Rectangle 2"/>
          <p:cNvSpPr>
            <a:spLocks noGrp="1" noChangeArrowheads="1"/>
          </p:cNvSpPr>
          <p:nvPr>
            <p:ph type="title"/>
          </p:nvPr>
        </p:nvSpPr>
        <p:spPr/>
        <p:txBody>
          <a:bodyPr>
            <a:normAutofit/>
          </a:bodyPr>
          <a:lstStyle/>
          <a:p>
            <a:r>
              <a:rPr lang="zh-CN" altLang="en-US" smtClean="0"/>
              <a:t>本章小结</a:t>
            </a:r>
          </a:p>
        </p:txBody>
      </p:sp>
      <p:sp>
        <p:nvSpPr>
          <p:cNvPr id="194562" name="日期占位符 3"/>
          <p:cNvSpPr>
            <a:spLocks noGrp="1" noChangeArrowheads="1"/>
          </p:cNvSpPr>
          <p:nvPr>
            <p:ph type="dt" sz="half" idx="10"/>
          </p:nvPr>
        </p:nvSpPr>
        <p:spPr>
          <a:noFill/>
          <a:ln>
            <a:headEnd/>
            <a:tailEnd/>
          </a:ln>
        </p:spPr>
        <p:txBody>
          <a:bodyPr>
            <a:prstTxWarp prst="textNoShape">
              <a:avLst/>
            </a:prstTxWarp>
          </a:bodyPr>
          <a:lstStyle/>
          <a:p>
            <a:fld id="{F832DD19-A36E-45DF-982A-7D9C603BBBF1}" type="datetime1">
              <a:rPr lang="en-US" altLang="zh-CN" smtClean="0"/>
              <a:pPr/>
              <a:t>2/25/2020</a:t>
            </a:fld>
            <a:endParaRPr lang="en-US" altLang="zh-CN" smtClean="0"/>
          </a:p>
        </p:txBody>
      </p:sp>
      <p:sp>
        <p:nvSpPr>
          <p:cNvPr id="194566" name="灯片编号占位符 1"/>
          <p:cNvSpPr>
            <a:spLocks noGrp="1" noChangeArrowheads="1"/>
          </p:cNvSpPr>
          <p:nvPr>
            <p:ph type="sldNum" sz="quarter" idx="12"/>
          </p:nvPr>
        </p:nvSpPr>
        <p:spPr>
          <a:noFill/>
          <a:ln>
            <a:headEnd/>
            <a:tailEnd/>
          </a:ln>
        </p:spPr>
        <p:txBody>
          <a:bodyPr/>
          <a:lstStyle/>
          <a:p>
            <a:fld id="{4DEA949D-50C7-4324-9C39-8CFE9179F5E7}" type="slidenum">
              <a:rPr lang="en-US" altLang="zh-CN"/>
              <a:pPr/>
              <a:t>129</a:t>
            </a:fld>
            <a:endParaRPr lang="en-US" altLang="zh-CN"/>
          </a:p>
        </p:txBody>
      </p:sp>
      <p:sp>
        <p:nvSpPr>
          <p:cNvPr id="194565" name="Rectangle 3"/>
          <p:cNvSpPr>
            <a:spLocks noChangeArrowheads="1"/>
          </p:cNvSpPr>
          <p:nvPr/>
        </p:nvSpPr>
        <p:spPr bwMode="auto">
          <a:xfrm>
            <a:off x="633101" y="1115226"/>
            <a:ext cx="7869964" cy="5073650"/>
          </a:xfrm>
          <a:prstGeom prst="rect">
            <a:avLst/>
          </a:prstGeom>
          <a:noFill/>
          <a:ln w="12700">
            <a:noFill/>
            <a:miter lim="800000"/>
            <a:headEnd/>
            <a:tailEnd/>
          </a:ln>
        </p:spPr>
        <p:txBody>
          <a:bodyPr wrap="square" lIns="63500" tIns="25400" rIns="63500" bIns="25400">
            <a:spAutoFit/>
          </a:bodyPr>
          <a:lstStyle/>
          <a:p>
            <a:pPr marL="342900" indent="-342900">
              <a:lnSpc>
                <a:spcPct val="87000"/>
              </a:lnSpc>
              <a:spcBef>
                <a:spcPct val="41000"/>
              </a:spcBef>
              <a:buFontTx/>
              <a:buChar char="•"/>
              <a:tabLst>
                <a:tab pos="1371600" algn="l"/>
                <a:tab pos="3371850" algn="l"/>
              </a:tabLst>
            </a:pPr>
            <a:r>
              <a:rPr lang="zh-CN" altLang="en-US" sz="2400" b="1" dirty="0">
                <a:solidFill>
                  <a:schemeClr val="tx2"/>
                </a:solidFill>
                <a:latin typeface="Comic Sans MS" pitchFamily="66" charset="0"/>
                <a:ea typeface="微软雅黑" panose="020B0503020204020204" pitchFamily="34" charset="-122"/>
              </a:rPr>
              <a:t>设计发展趋势</a:t>
            </a:r>
            <a:endParaRPr lang="zh-CN" altLang="en-US" b="1" u="sng" dirty="0">
              <a:latin typeface="Comic Sans MS" pitchFamily="66" charset="0"/>
              <a:ea typeface="微软雅黑" panose="020B0503020204020204" pitchFamily="34" charset="-122"/>
            </a:endParaRPr>
          </a:p>
          <a:p>
            <a:pPr marL="1714500" lvl="3" indent="-342900">
              <a:lnSpc>
                <a:spcPct val="87000"/>
              </a:lnSpc>
              <a:spcBef>
                <a:spcPct val="41000"/>
              </a:spcBef>
              <a:tabLst>
                <a:tab pos="1371600" algn="l"/>
                <a:tab pos="3371850" algn="l"/>
              </a:tabLst>
            </a:pPr>
            <a:r>
              <a:rPr lang="zh-CN" altLang="en-US" b="1" dirty="0">
                <a:latin typeface="Comic Sans MS" pitchFamily="66" charset="0"/>
                <a:ea typeface="微软雅黑" panose="020B0503020204020204" pitchFamily="34" charset="-122"/>
              </a:rPr>
              <a:t>	</a:t>
            </a:r>
            <a:r>
              <a:rPr lang="en-US" altLang="zh-CN" b="1" u="sng" dirty="0">
                <a:latin typeface="Comic Sans MS" pitchFamily="66" charset="0"/>
                <a:ea typeface="微软雅黑" panose="020B0503020204020204" pitchFamily="34" charset="-122"/>
              </a:rPr>
              <a:t>Capacity		Speed</a:t>
            </a:r>
          </a:p>
          <a:p>
            <a:pPr marL="342900" indent="-342900">
              <a:lnSpc>
                <a:spcPct val="87000"/>
              </a:lnSpc>
              <a:spcBef>
                <a:spcPct val="41000"/>
              </a:spcBef>
              <a:tabLst>
                <a:tab pos="1371600" algn="l"/>
                <a:tab pos="3371850" algn="l"/>
              </a:tabLst>
            </a:pPr>
            <a:r>
              <a:rPr lang="en-US" altLang="zh-CN" b="1" dirty="0">
                <a:latin typeface="Comic Sans MS" pitchFamily="66" charset="0"/>
                <a:ea typeface="微软雅黑" panose="020B0503020204020204" pitchFamily="34" charset="-122"/>
              </a:rPr>
              <a:t>	Logic	2x  in  3 years	2x  in 3 years</a:t>
            </a:r>
          </a:p>
          <a:p>
            <a:pPr marL="342900" indent="-342900">
              <a:lnSpc>
                <a:spcPct val="87000"/>
              </a:lnSpc>
              <a:spcBef>
                <a:spcPct val="41000"/>
              </a:spcBef>
              <a:tabLst>
                <a:tab pos="1371600" algn="l"/>
                <a:tab pos="3371850" algn="l"/>
              </a:tabLst>
            </a:pPr>
            <a:r>
              <a:rPr lang="en-US" altLang="zh-CN" b="1" dirty="0">
                <a:latin typeface="Comic Sans MS" pitchFamily="66" charset="0"/>
                <a:ea typeface="微软雅黑" panose="020B0503020204020204" pitchFamily="34" charset="-122"/>
              </a:rPr>
              <a:t>	DRAM	4x  in  3 years	2x  in 10 years</a:t>
            </a:r>
          </a:p>
          <a:p>
            <a:pPr marL="342900" indent="-342900">
              <a:lnSpc>
                <a:spcPct val="87000"/>
              </a:lnSpc>
              <a:spcBef>
                <a:spcPct val="41000"/>
              </a:spcBef>
              <a:tabLst>
                <a:tab pos="1371600" algn="l"/>
                <a:tab pos="3371850" algn="l"/>
              </a:tabLst>
            </a:pPr>
            <a:r>
              <a:rPr lang="en-US" altLang="zh-CN" b="1" dirty="0">
                <a:latin typeface="Comic Sans MS" pitchFamily="66" charset="0"/>
                <a:ea typeface="微软雅黑" panose="020B0503020204020204" pitchFamily="34" charset="-122"/>
              </a:rPr>
              <a:t>	Disk	4x  in  3 years	2x  in 10 years</a:t>
            </a:r>
          </a:p>
          <a:p>
            <a:pPr marL="342900" indent="-342900">
              <a:lnSpc>
                <a:spcPct val="90000"/>
              </a:lnSpc>
              <a:spcBef>
                <a:spcPct val="30000"/>
              </a:spcBef>
              <a:buFontTx/>
              <a:buChar char="•"/>
              <a:tabLst>
                <a:tab pos="1371600" algn="l"/>
                <a:tab pos="3371850" algn="l"/>
              </a:tabLst>
            </a:pPr>
            <a:r>
              <a:rPr lang="zh-CN" altLang="en-US" sz="2400" b="1" dirty="0">
                <a:latin typeface="Comic Sans MS" pitchFamily="66" charset="0"/>
                <a:ea typeface="微软雅黑" panose="020B0503020204020204" pitchFamily="34" charset="-122"/>
              </a:rPr>
              <a:t>运行任务的时间</a:t>
            </a:r>
          </a:p>
          <a:p>
            <a:pPr marL="800100" lvl="1" indent="-342900">
              <a:lnSpc>
                <a:spcPct val="90000"/>
              </a:lnSpc>
              <a:spcBef>
                <a:spcPct val="30000"/>
              </a:spcBef>
              <a:buFontTx/>
              <a:buChar char="–"/>
              <a:tabLst>
                <a:tab pos="1371600" algn="l"/>
                <a:tab pos="3371850" algn="l"/>
              </a:tabLst>
            </a:pPr>
            <a:r>
              <a:rPr lang="en-US" altLang="zh-CN" b="1" dirty="0">
                <a:latin typeface="Comic Sans MS" pitchFamily="66" charset="0"/>
                <a:ea typeface="微软雅黑" panose="020B0503020204020204" pitchFamily="34" charset="-122"/>
              </a:rPr>
              <a:t>Execution time, response time, latency</a:t>
            </a:r>
            <a:endParaRPr lang="en-US" altLang="zh-CN" sz="2000" dirty="0">
              <a:latin typeface="Comic Sans MS" pitchFamily="66" charset="0"/>
              <a:ea typeface="微软雅黑" panose="020B0503020204020204" pitchFamily="34" charset="-122"/>
            </a:endParaRPr>
          </a:p>
          <a:p>
            <a:pPr marL="342900" indent="-342900">
              <a:lnSpc>
                <a:spcPct val="90000"/>
              </a:lnSpc>
              <a:spcBef>
                <a:spcPct val="30000"/>
              </a:spcBef>
              <a:buFontTx/>
              <a:buChar char="•"/>
              <a:tabLst>
                <a:tab pos="1371600" algn="l"/>
                <a:tab pos="3371850" algn="l"/>
              </a:tabLst>
            </a:pPr>
            <a:r>
              <a:rPr lang="zh-CN" altLang="en-US" sz="2400" b="1" dirty="0">
                <a:latin typeface="Comic Sans MS" pitchFamily="66" charset="0"/>
                <a:ea typeface="微软雅黑" panose="020B0503020204020204" pitchFamily="34" charset="-122"/>
              </a:rPr>
              <a:t>单位时间内完成的任务数</a:t>
            </a:r>
          </a:p>
          <a:p>
            <a:pPr marL="800100" lvl="1" indent="-342900">
              <a:lnSpc>
                <a:spcPct val="90000"/>
              </a:lnSpc>
              <a:spcBef>
                <a:spcPct val="30000"/>
              </a:spcBef>
              <a:buFontTx/>
              <a:buChar char="–"/>
              <a:tabLst>
                <a:tab pos="1371600" algn="l"/>
                <a:tab pos="3371850" algn="l"/>
              </a:tabLst>
            </a:pPr>
            <a:r>
              <a:rPr lang="en-US" altLang="zh-CN" b="1" dirty="0">
                <a:latin typeface="Comic Sans MS" pitchFamily="66" charset="0"/>
                <a:ea typeface="微软雅黑" panose="020B0503020204020204" pitchFamily="34" charset="-122"/>
              </a:rPr>
              <a:t>Throughput, bandwidth</a:t>
            </a:r>
            <a:endParaRPr lang="en-US" altLang="zh-CN" sz="2000" dirty="0">
              <a:latin typeface="Comic Sans MS" pitchFamily="66" charset="0"/>
              <a:ea typeface="微软雅黑" panose="020B0503020204020204" pitchFamily="34" charset="-122"/>
            </a:endParaRPr>
          </a:p>
          <a:p>
            <a:pPr marL="342900" indent="-342900">
              <a:lnSpc>
                <a:spcPct val="90000"/>
              </a:lnSpc>
              <a:spcBef>
                <a:spcPct val="30000"/>
              </a:spcBef>
              <a:buFontTx/>
              <a:buChar char="•"/>
              <a:tabLst>
                <a:tab pos="1371600" algn="l"/>
                <a:tab pos="3371850" algn="l"/>
              </a:tabLst>
            </a:pPr>
            <a:r>
              <a:rPr lang="en-US" altLang="zh-CN" sz="2400" b="1" dirty="0">
                <a:latin typeface="Comic Sans MS" pitchFamily="66" charset="0"/>
                <a:ea typeface="微软雅黑" panose="020B0503020204020204" pitchFamily="34" charset="-122"/>
              </a:rPr>
              <a:t>“X</a:t>
            </a:r>
            <a:r>
              <a:rPr lang="zh-CN" altLang="en-US" sz="2400" b="1" dirty="0">
                <a:latin typeface="Comic Sans MS" pitchFamily="66" charset="0"/>
                <a:ea typeface="微软雅黑" panose="020B0503020204020204" pitchFamily="34" charset="-122"/>
              </a:rPr>
              <a:t>性能是</a:t>
            </a:r>
            <a:r>
              <a:rPr lang="en-US" altLang="zh-CN" sz="2400" b="1" dirty="0">
                <a:latin typeface="Comic Sans MS" pitchFamily="66" charset="0"/>
                <a:ea typeface="微软雅黑" panose="020B0503020204020204" pitchFamily="34" charset="-122"/>
              </a:rPr>
              <a:t>Y</a:t>
            </a:r>
            <a:r>
              <a:rPr lang="zh-CN" altLang="en-US" sz="2400" b="1" dirty="0">
                <a:latin typeface="Comic Sans MS" pitchFamily="66" charset="0"/>
                <a:ea typeface="微软雅黑" panose="020B0503020204020204" pitchFamily="34" charset="-122"/>
              </a:rPr>
              <a:t>的</a:t>
            </a:r>
            <a:r>
              <a:rPr lang="en-US" altLang="zh-CN" sz="2400" b="1" dirty="0">
                <a:latin typeface="Comic Sans MS" pitchFamily="66" charset="0"/>
                <a:ea typeface="微软雅黑" panose="020B0503020204020204" pitchFamily="34" charset="-122"/>
              </a:rPr>
              <a:t>n</a:t>
            </a:r>
            <a:r>
              <a:rPr lang="zh-CN" altLang="en-US" sz="2400" b="1" dirty="0">
                <a:latin typeface="Comic Sans MS" pitchFamily="66" charset="0"/>
                <a:ea typeface="微软雅黑" panose="020B0503020204020204" pitchFamily="34" charset="-122"/>
              </a:rPr>
              <a:t>倍 ” ：</a:t>
            </a:r>
            <a:endParaRPr lang="zh-CN" altLang="en-US" sz="2000" b="1" dirty="0">
              <a:latin typeface="Comic Sans MS" pitchFamily="66" charset="0"/>
              <a:ea typeface="微软雅黑" panose="020B0503020204020204" pitchFamily="34" charset="-122"/>
            </a:endParaRPr>
          </a:p>
          <a:p>
            <a:pPr marL="342900" indent="-342900">
              <a:lnSpc>
                <a:spcPct val="90000"/>
              </a:lnSpc>
              <a:spcBef>
                <a:spcPct val="30000"/>
              </a:spcBef>
              <a:tabLst>
                <a:tab pos="1371600" algn="l"/>
                <a:tab pos="3371850" algn="l"/>
              </a:tabLst>
            </a:pPr>
            <a:r>
              <a:rPr lang="zh-CN" altLang="en-US" dirty="0">
                <a:latin typeface="Courier New" pitchFamily="49" charset="0"/>
                <a:ea typeface="微软雅黑" panose="020B0503020204020204" pitchFamily="34" charset="-122"/>
              </a:rPr>
              <a:t>	   </a:t>
            </a:r>
            <a:r>
              <a:rPr lang="en-US" altLang="zh-CN" dirty="0" err="1">
                <a:latin typeface="Courier New" pitchFamily="49" charset="0"/>
                <a:ea typeface="微软雅黑" panose="020B0503020204020204" pitchFamily="34" charset="-122"/>
              </a:rPr>
              <a:t>ExTime</a:t>
            </a:r>
            <a:r>
              <a:rPr lang="en-US" altLang="zh-CN" dirty="0">
                <a:latin typeface="Courier New" pitchFamily="49" charset="0"/>
                <a:ea typeface="微软雅黑" panose="020B0503020204020204" pitchFamily="34" charset="-122"/>
              </a:rPr>
              <a:t>(Y) 	Performance(X)  </a:t>
            </a:r>
          </a:p>
          <a:p>
            <a:pPr marL="342900" indent="-342900">
              <a:lnSpc>
                <a:spcPct val="90000"/>
              </a:lnSpc>
              <a:spcBef>
                <a:spcPct val="30000"/>
              </a:spcBef>
              <a:tabLst>
                <a:tab pos="1371600" algn="l"/>
                <a:tab pos="3371850" algn="l"/>
              </a:tabLst>
            </a:pPr>
            <a:r>
              <a:rPr lang="en-US" altLang="zh-CN" dirty="0">
                <a:latin typeface="Courier New" pitchFamily="49" charset="0"/>
                <a:ea typeface="微软雅黑" panose="020B0503020204020204" pitchFamily="34" charset="-122"/>
              </a:rPr>
              <a:t>	   ---------    =	--------------</a:t>
            </a:r>
          </a:p>
          <a:p>
            <a:pPr marL="342900" indent="-342900">
              <a:lnSpc>
                <a:spcPct val="90000"/>
              </a:lnSpc>
              <a:spcBef>
                <a:spcPct val="30000"/>
              </a:spcBef>
              <a:tabLst>
                <a:tab pos="1371600" algn="l"/>
                <a:tab pos="3371850" algn="l"/>
              </a:tabLst>
            </a:pPr>
            <a:r>
              <a:rPr lang="en-US" altLang="zh-CN" dirty="0">
                <a:latin typeface="Courier New" pitchFamily="49" charset="0"/>
                <a:ea typeface="微软雅黑" panose="020B0503020204020204" pitchFamily="34" charset="-122"/>
              </a:rPr>
              <a:t>	   </a:t>
            </a:r>
            <a:r>
              <a:rPr lang="en-US" altLang="zh-CN" dirty="0" err="1">
                <a:latin typeface="Courier New" pitchFamily="49" charset="0"/>
                <a:ea typeface="微软雅黑" panose="020B0503020204020204" pitchFamily="34" charset="-122"/>
              </a:rPr>
              <a:t>ExTime</a:t>
            </a:r>
            <a:r>
              <a:rPr lang="en-US" altLang="zh-CN" dirty="0">
                <a:latin typeface="Courier New" pitchFamily="49" charset="0"/>
                <a:ea typeface="微软雅黑" panose="020B0503020204020204" pitchFamily="34" charset="-122"/>
              </a:rPr>
              <a:t>(X)	Performance(Y)</a:t>
            </a:r>
          </a:p>
          <a:p>
            <a:pPr marL="342900" indent="-342900">
              <a:lnSpc>
                <a:spcPct val="90000"/>
              </a:lnSpc>
              <a:spcBef>
                <a:spcPct val="30000"/>
              </a:spcBef>
              <a:tabLst>
                <a:tab pos="1371600" algn="l"/>
                <a:tab pos="3371850" algn="l"/>
              </a:tabLst>
            </a:pPr>
            <a:r>
              <a:rPr lang="en-US" altLang="zh-CN" dirty="0">
                <a:latin typeface="Courier New" pitchFamily="49" charset="0"/>
                <a:ea typeface="微软雅黑" panose="020B0503020204020204" pitchFamily="34" charset="-122"/>
              </a:rPr>
              <a:t> </a:t>
            </a: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3"/>
          <p:cNvSpPr>
            <a:spLocks noGrp="1" noChangeArrowheads="1"/>
          </p:cNvSpPr>
          <p:nvPr>
            <p:ph type="title"/>
          </p:nvPr>
        </p:nvSpPr>
        <p:spPr/>
        <p:txBody>
          <a:bodyPr/>
          <a:lstStyle/>
          <a:p>
            <a:pPr eaLnBrk="1" hangingPunct="1"/>
            <a:r>
              <a:rPr lang="zh-CN" altLang="en-US" sz="4000" dirty="0" smtClean="0"/>
              <a:t>指令集结构举例</a:t>
            </a:r>
          </a:p>
        </p:txBody>
      </p:sp>
      <p:sp>
        <p:nvSpPr>
          <p:cNvPr id="25604" name="Rectangle 2"/>
          <p:cNvSpPr>
            <a:spLocks noGrp="1" noChangeArrowheads="1"/>
          </p:cNvSpPr>
          <p:nvPr>
            <p:ph idx="1"/>
          </p:nvPr>
        </p:nvSpPr>
        <p:spPr>
          <a:xfrm>
            <a:off x="457200" y="1258432"/>
            <a:ext cx="8229600" cy="4015458"/>
          </a:xfrm>
        </p:spPr>
        <p:txBody>
          <a:bodyPr lIns="63500" tIns="25400" rIns="63500" bIns="25400">
            <a:spAutoFit/>
          </a:bodyPr>
          <a:lstStyle/>
          <a:p>
            <a:pPr marL="203200" indent="-203200" eaLnBrk="1" hangingPunct="1">
              <a:lnSpc>
                <a:spcPct val="120000"/>
              </a:lnSpc>
              <a:spcAft>
                <a:spcPct val="30000"/>
              </a:spcAft>
            </a:pPr>
            <a:r>
              <a:rPr lang="en-US" altLang="zh-CN" sz="2800" dirty="0" smtClean="0"/>
              <a:t>Digital Alpha(v1, v3)		1992-97</a:t>
            </a:r>
          </a:p>
          <a:p>
            <a:pPr marL="203200" indent="-203200" eaLnBrk="1" hangingPunct="1">
              <a:lnSpc>
                <a:spcPct val="120000"/>
              </a:lnSpc>
              <a:spcAft>
                <a:spcPct val="30000"/>
              </a:spcAft>
            </a:pPr>
            <a:r>
              <a:rPr lang="en-US" altLang="zh-CN" sz="2800" dirty="0" smtClean="0"/>
              <a:t>HP PA-RISC  (v1.1, v2.0)		1986-96</a:t>
            </a:r>
          </a:p>
          <a:p>
            <a:pPr marL="203200" indent="-203200" eaLnBrk="1" hangingPunct="1">
              <a:lnSpc>
                <a:spcPct val="120000"/>
              </a:lnSpc>
              <a:spcAft>
                <a:spcPct val="30000"/>
              </a:spcAft>
            </a:pPr>
            <a:r>
              <a:rPr lang="en-US" altLang="zh-CN" sz="2800" dirty="0" smtClean="0"/>
              <a:t>Sun </a:t>
            </a:r>
            <a:r>
              <a:rPr lang="en-US" altLang="zh-CN" sz="2800" dirty="0" err="1" smtClean="0"/>
              <a:t>Sparc</a:t>
            </a:r>
            <a:r>
              <a:rPr lang="en-US" altLang="zh-CN" sz="2800" dirty="0" smtClean="0"/>
              <a:t>(v8, v9)			1987-95</a:t>
            </a:r>
          </a:p>
          <a:p>
            <a:pPr marL="203200" indent="-203200" eaLnBrk="1" hangingPunct="1">
              <a:lnSpc>
                <a:spcPct val="120000"/>
              </a:lnSpc>
              <a:spcAft>
                <a:spcPct val="30000"/>
              </a:spcAft>
            </a:pPr>
            <a:r>
              <a:rPr lang="en-US" altLang="zh-CN" sz="2800" dirty="0" smtClean="0"/>
              <a:t>SGI MIPS (MIPS I, II, III, IV, V)	1986-96</a:t>
            </a:r>
          </a:p>
          <a:p>
            <a:pPr marL="203200" indent="-203200" eaLnBrk="1" hangingPunct="1">
              <a:lnSpc>
                <a:spcPct val="120000"/>
              </a:lnSpc>
              <a:spcAft>
                <a:spcPct val="30000"/>
              </a:spcAft>
            </a:pPr>
            <a:r>
              <a:rPr lang="en-US" altLang="zh-CN" sz="2800" dirty="0" smtClean="0"/>
              <a:t>Intel(8086,80286,80386,		1978-96 </a:t>
            </a:r>
            <a:br>
              <a:rPr lang="en-US" altLang="zh-CN" sz="2800" dirty="0" smtClean="0"/>
            </a:br>
            <a:r>
              <a:rPr lang="en-US" altLang="zh-CN" sz="2800" dirty="0" smtClean="0"/>
              <a:t>	80486,Pentium, MMX, ...)</a:t>
            </a:r>
          </a:p>
        </p:txBody>
      </p:sp>
      <p:sp>
        <p:nvSpPr>
          <p:cNvPr id="25602" name="日期占位符 3"/>
          <p:cNvSpPr>
            <a:spLocks noGrp="1" noChangeArrowheads="1"/>
          </p:cNvSpPr>
          <p:nvPr>
            <p:ph type="dt" sz="half" idx="10"/>
          </p:nvPr>
        </p:nvSpPr>
        <p:spPr>
          <a:noFill/>
          <a:ln>
            <a:headEnd/>
            <a:tailEnd/>
          </a:ln>
        </p:spPr>
        <p:txBody>
          <a:bodyPr>
            <a:prstTxWarp prst="textNoShape">
              <a:avLst/>
            </a:prstTxWarp>
          </a:bodyPr>
          <a:lstStyle/>
          <a:p>
            <a:fld id="{04FFEC21-1EAE-4511-B987-63561BD81CB7}" type="datetime1">
              <a:rPr lang="en-US" altLang="zh-CN" smtClean="0"/>
              <a:pPr/>
              <a:t>2/25/2020</a:t>
            </a:fld>
            <a:endParaRPr lang="en-US" altLang="zh-CN" smtClean="0"/>
          </a:p>
        </p:txBody>
      </p:sp>
      <p:sp>
        <p:nvSpPr>
          <p:cNvPr id="25606" name="灯片编号占位符 1"/>
          <p:cNvSpPr>
            <a:spLocks noGrp="1" noChangeArrowheads="1"/>
          </p:cNvSpPr>
          <p:nvPr>
            <p:ph type="sldNum" sz="quarter" idx="12"/>
          </p:nvPr>
        </p:nvSpPr>
        <p:spPr>
          <a:noFill/>
          <a:ln>
            <a:headEnd/>
            <a:tailEnd/>
          </a:ln>
        </p:spPr>
        <p:txBody>
          <a:bodyPr/>
          <a:lstStyle/>
          <a:p>
            <a:fld id="{625B2B24-C6AA-48A8-8DDE-F3CD11401003}" type="slidenum">
              <a:rPr lang="en-US" altLang="zh-CN"/>
              <a:pPr/>
              <a:t>13</a:t>
            </a:fld>
            <a:endParaRPr lang="en-US" altLang="zh-CN"/>
          </a:p>
        </p:txBody>
      </p:sp>
    </p:spTree>
  </p:cSld>
  <p:clrMapOvr>
    <a:masterClrMapping/>
  </p:clrMapOvr>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2" name="Rectangle 2"/>
          <p:cNvSpPr>
            <a:spLocks noGrp="1" noChangeArrowheads="1"/>
          </p:cNvSpPr>
          <p:nvPr>
            <p:ph type="title"/>
          </p:nvPr>
        </p:nvSpPr>
        <p:spPr/>
        <p:txBody>
          <a:bodyPr/>
          <a:lstStyle/>
          <a:p>
            <a:r>
              <a:rPr lang="zh-CN" altLang="en-US" smtClean="0"/>
              <a:t>本章小结</a:t>
            </a:r>
            <a:r>
              <a:rPr lang="en-US" altLang="zh-CN" smtClean="0"/>
              <a:t>(</a:t>
            </a:r>
            <a:r>
              <a:rPr lang="zh-CN" altLang="en-US" smtClean="0"/>
              <a:t>续）</a:t>
            </a:r>
          </a:p>
        </p:txBody>
      </p:sp>
      <p:sp>
        <p:nvSpPr>
          <p:cNvPr id="196613" name="Rectangle 3"/>
          <p:cNvSpPr>
            <a:spLocks noGrp="1" noChangeArrowheads="1"/>
          </p:cNvSpPr>
          <p:nvPr>
            <p:ph idx="1"/>
          </p:nvPr>
        </p:nvSpPr>
        <p:spPr/>
        <p:txBody>
          <a:bodyPr>
            <a:normAutofit lnSpcReduction="10000"/>
          </a:bodyPr>
          <a:lstStyle/>
          <a:p>
            <a:r>
              <a:rPr lang="en-US" altLang="zh-CN" smtClean="0"/>
              <a:t>Amdahl’s </a:t>
            </a:r>
            <a:r>
              <a:rPr lang="zh-CN" altLang="en-US" smtClean="0"/>
              <a:t>定律:</a:t>
            </a:r>
          </a:p>
          <a:p>
            <a:endParaRPr lang="zh-CN" altLang="en-US" smtClean="0"/>
          </a:p>
          <a:p>
            <a:endParaRPr lang="zh-CN" altLang="en-US" smtClean="0"/>
          </a:p>
          <a:p>
            <a:r>
              <a:rPr lang="en-US" altLang="zh-CN" smtClean="0"/>
              <a:t>CPI Law:</a:t>
            </a:r>
          </a:p>
          <a:p>
            <a:endParaRPr lang="en-US" altLang="zh-CN" smtClean="0"/>
          </a:p>
          <a:p>
            <a:endParaRPr lang="en-US" altLang="zh-CN" smtClean="0"/>
          </a:p>
          <a:p>
            <a:endParaRPr lang="zh-CN" altLang="en-US" smtClean="0"/>
          </a:p>
          <a:p>
            <a:r>
              <a:rPr lang="zh-CN" altLang="en-US" smtClean="0"/>
              <a:t>执行时间是计算机系统度量的最实际，最可靠的方式</a:t>
            </a:r>
            <a:endParaRPr lang="zh-CN" altLang="en-US" dirty="0" smtClean="0"/>
          </a:p>
        </p:txBody>
      </p:sp>
      <p:sp>
        <p:nvSpPr>
          <p:cNvPr id="196610" name="日期占位符 3"/>
          <p:cNvSpPr>
            <a:spLocks noGrp="1" noChangeArrowheads="1"/>
          </p:cNvSpPr>
          <p:nvPr>
            <p:ph type="dt" sz="half" idx="10"/>
          </p:nvPr>
        </p:nvSpPr>
        <p:spPr/>
        <p:txBody>
          <a:bodyPr/>
          <a:lstStyle/>
          <a:p>
            <a:fld id="{3C3CAE9D-6083-4F1B-9F9E-F0F736A7D337}" type="datetime1">
              <a:rPr lang="en-US" altLang="zh-CN" smtClean="0"/>
              <a:pPr/>
              <a:t>2/25/2020</a:t>
            </a:fld>
            <a:endParaRPr lang="en-US" altLang="zh-CN" smtClean="0"/>
          </a:p>
        </p:txBody>
      </p:sp>
      <p:sp>
        <p:nvSpPr>
          <p:cNvPr id="196616" name="灯片编号占位符 1"/>
          <p:cNvSpPr>
            <a:spLocks noGrp="1" noChangeArrowheads="1"/>
          </p:cNvSpPr>
          <p:nvPr>
            <p:ph type="sldNum" sz="quarter" idx="12"/>
          </p:nvPr>
        </p:nvSpPr>
        <p:spPr/>
        <p:txBody>
          <a:bodyPr/>
          <a:lstStyle/>
          <a:p>
            <a:fld id="{51BB1DED-1360-41EE-B7C5-7E8DB7171552}" type="slidenum">
              <a:rPr lang="en-US" altLang="zh-CN" smtClean="0"/>
              <a:pPr/>
              <a:t>130</a:t>
            </a:fld>
            <a:endParaRPr lang="en-US" altLang="zh-CN"/>
          </a:p>
        </p:txBody>
      </p:sp>
      <p:grpSp>
        <p:nvGrpSpPr>
          <p:cNvPr id="4" name="组合 3"/>
          <p:cNvGrpSpPr/>
          <p:nvPr/>
        </p:nvGrpSpPr>
        <p:grpSpPr>
          <a:xfrm>
            <a:off x="838200" y="3397250"/>
            <a:ext cx="7696200" cy="647700"/>
            <a:chOff x="1246188" y="3302121"/>
            <a:chExt cx="7696200" cy="647700"/>
          </a:xfrm>
        </p:grpSpPr>
        <p:sp>
          <p:nvSpPr>
            <p:cNvPr id="196626" name="Rectangle 5"/>
            <p:cNvSpPr>
              <a:spLocks noChangeArrowheads="1"/>
            </p:cNvSpPr>
            <p:nvPr/>
          </p:nvSpPr>
          <p:spPr bwMode="auto">
            <a:xfrm>
              <a:off x="1246188" y="3302121"/>
              <a:ext cx="7696200" cy="647700"/>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lIns="63500" tIns="25400" rIns="63500" bIns="25400">
              <a:spAutoFit/>
            </a:bodyPr>
            <a:lstStyle/>
            <a:p>
              <a:pPr marL="342900" indent="-342900">
                <a:lnSpc>
                  <a:spcPct val="86000"/>
                </a:lnSpc>
                <a:spcBef>
                  <a:spcPct val="40000"/>
                </a:spcBef>
                <a:tabLst>
                  <a:tab pos="1371600" algn="l"/>
                  <a:tab pos="3073400" algn="l"/>
                </a:tabLst>
              </a:pPr>
              <a:r>
                <a:rPr lang="en-US" altLang="zh-CN" b="1" dirty="0">
                  <a:ea typeface="微软雅黑" panose="020B0503020204020204" pitchFamily="34" charset="-122"/>
                </a:rPr>
                <a:t>CPU time	=  Seconds    =   Instructions  x    Cycles     x   Seconds</a:t>
              </a:r>
            </a:p>
            <a:p>
              <a:pPr marL="342900" indent="-342900">
                <a:lnSpc>
                  <a:spcPct val="86000"/>
                </a:lnSpc>
                <a:spcBef>
                  <a:spcPct val="40000"/>
                </a:spcBef>
                <a:tabLst>
                  <a:tab pos="1371600" algn="l"/>
                  <a:tab pos="3073400" algn="l"/>
                </a:tabLst>
              </a:pPr>
              <a:r>
                <a:rPr lang="en-US" altLang="zh-CN" b="1" dirty="0">
                  <a:ea typeface="微软雅黑" panose="020B0503020204020204" pitchFamily="34" charset="-122"/>
                </a:rPr>
                <a:t>		    Program	 </a:t>
              </a:r>
              <a:r>
                <a:rPr lang="en-US" altLang="zh-CN" b="1" dirty="0" smtClean="0">
                  <a:ea typeface="微软雅黑" panose="020B0503020204020204" pitchFamily="34" charset="-122"/>
                </a:rPr>
                <a:t> </a:t>
              </a:r>
              <a:r>
                <a:rPr lang="en-US" altLang="zh-CN" b="1" dirty="0">
                  <a:ea typeface="微软雅黑" panose="020B0503020204020204" pitchFamily="34" charset="-122"/>
                </a:rPr>
                <a:t>Program    </a:t>
              </a:r>
              <a:r>
                <a:rPr lang="en-US" altLang="zh-CN" b="1" dirty="0" smtClean="0">
                  <a:ea typeface="微软雅黑" panose="020B0503020204020204" pitchFamily="34" charset="-122"/>
                </a:rPr>
                <a:t>    Instruction      Cycle</a:t>
              </a:r>
              <a:endParaRPr lang="en-US" altLang="zh-CN" b="1" dirty="0">
                <a:ea typeface="微软雅黑" panose="020B0503020204020204" pitchFamily="34" charset="-122"/>
              </a:endParaRPr>
            </a:p>
          </p:txBody>
        </p:sp>
        <p:sp>
          <p:nvSpPr>
            <p:cNvPr id="196627" name="Line 6"/>
            <p:cNvSpPr>
              <a:spLocks noChangeShapeType="1"/>
            </p:cNvSpPr>
            <p:nvPr/>
          </p:nvSpPr>
          <p:spPr bwMode="auto">
            <a:xfrm>
              <a:off x="2919413" y="3599713"/>
              <a:ext cx="901700" cy="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196628" name="Line 7"/>
            <p:cNvSpPr>
              <a:spLocks noChangeShapeType="1"/>
            </p:cNvSpPr>
            <p:nvPr/>
          </p:nvSpPr>
          <p:spPr bwMode="auto">
            <a:xfrm>
              <a:off x="4308476" y="3577433"/>
              <a:ext cx="1238250" cy="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196629" name="Line 8"/>
            <p:cNvSpPr>
              <a:spLocks noChangeShapeType="1"/>
            </p:cNvSpPr>
            <p:nvPr/>
          </p:nvSpPr>
          <p:spPr bwMode="auto">
            <a:xfrm>
              <a:off x="5684838" y="3602896"/>
              <a:ext cx="977900" cy="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196630" name="Line 9"/>
            <p:cNvSpPr>
              <a:spLocks noChangeShapeType="1"/>
            </p:cNvSpPr>
            <p:nvPr/>
          </p:nvSpPr>
          <p:spPr bwMode="auto">
            <a:xfrm>
              <a:off x="7019926" y="3626767"/>
              <a:ext cx="927100" cy="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grpSp>
      <p:grpSp>
        <p:nvGrpSpPr>
          <p:cNvPr id="3" name="Group 10"/>
          <p:cNvGrpSpPr>
            <a:grpSpLocks/>
          </p:cNvGrpSpPr>
          <p:nvPr/>
        </p:nvGrpSpPr>
        <p:grpSpPr bwMode="auto">
          <a:xfrm>
            <a:off x="609600" y="1635125"/>
            <a:ext cx="7807732" cy="1200150"/>
            <a:chOff x="303" y="1302"/>
            <a:chExt cx="5301" cy="756"/>
          </a:xfrm>
        </p:grpSpPr>
        <p:sp>
          <p:nvSpPr>
            <p:cNvPr id="196617" name="Rectangle 11"/>
            <p:cNvSpPr>
              <a:spLocks noChangeArrowheads="1"/>
            </p:cNvSpPr>
            <p:nvPr/>
          </p:nvSpPr>
          <p:spPr bwMode="auto">
            <a:xfrm>
              <a:off x="303" y="1424"/>
              <a:ext cx="1292" cy="250"/>
            </a:xfrm>
            <a:prstGeom prst="rect">
              <a:avLst/>
            </a:prstGeom>
            <a:noFill/>
            <a:ln w="12700">
              <a:noFill/>
              <a:miter lim="800000"/>
              <a:headEnd/>
              <a:tailEnd/>
            </a:ln>
          </p:spPr>
          <p:txBody>
            <a:bodyPr wrap="none" lIns="90488" tIns="44450" rIns="90488" bIns="44450">
              <a:spAutoFit/>
            </a:bodyPr>
            <a:lstStyle/>
            <a:p>
              <a:r>
                <a:rPr lang="en-US" altLang="zh-CN" sz="2000" b="1" dirty="0" err="1">
                  <a:ea typeface="微软雅黑" panose="020B0503020204020204" pitchFamily="34" charset="-122"/>
                </a:rPr>
                <a:t>Speedup</a:t>
              </a:r>
              <a:r>
                <a:rPr lang="en-US" altLang="zh-CN" sz="2000" b="1" baseline="-25000" dirty="0" err="1">
                  <a:ea typeface="微软雅黑" panose="020B0503020204020204" pitchFamily="34" charset="-122"/>
                </a:rPr>
                <a:t>overall</a:t>
              </a:r>
              <a:r>
                <a:rPr lang="en-US" altLang="zh-CN" sz="2000" b="1" baseline="-25000" dirty="0">
                  <a:ea typeface="微软雅黑" panose="020B0503020204020204" pitchFamily="34" charset="-122"/>
                </a:rPr>
                <a:t>   </a:t>
              </a:r>
              <a:r>
                <a:rPr lang="en-US" altLang="zh-CN" sz="2000" b="1" dirty="0">
                  <a:ea typeface="微软雅黑" panose="020B0503020204020204" pitchFamily="34" charset="-122"/>
                </a:rPr>
                <a:t>=</a:t>
              </a:r>
            </a:p>
          </p:txBody>
        </p:sp>
        <p:sp>
          <p:nvSpPr>
            <p:cNvPr id="196618" name="Rectangle 12"/>
            <p:cNvSpPr>
              <a:spLocks noChangeArrowheads="1"/>
            </p:cNvSpPr>
            <p:nvPr/>
          </p:nvSpPr>
          <p:spPr bwMode="auto">
            <a:xfrm>
              <a:off x="1647" y="1302"/>
              <a:ext cx="850" cy="551"/>
            </a:xfrm>
            <a:prstGeom prst="rect">
              <a:avLst/>
            </a:prstGeom>
            <a:noFill/>
            <a:ln w="12700">
              <a:noFill/>
              <a:miter lim="800000"/>
              <a:headEnd/>
              <a:tailEnd/>
            </a:ln>
          </p:spPr>
          <p:txBody>
            <a:bodyPr wrap="none" lIns="90488" tIns="44450" rIns="90488" bIns="44450">
              <a:spAutoFit/>
            </a:bodyPr>
            <a:lstStyle/>
            <a:p>
              <a:pPr>
                <a:lnSpc>
                  <a:spcPct val="85000"/>
                </a:lnSpc>
              </a:pPr>
              <a:r>
                <a:rPr lang="en-US" altLang="zh-CN" sz="2000" b="1" dirty="0" err="1">
                  <a:ea typeface="微软雅黑" panose="020B0503020204020204" pitchFamily="34" charset="-122"/>
                </a:rPr>
                <a:t>ExTime</a:t>
              </a:r>
              <a:r>
                <a:rPr lang="en-US" altLang="zh-CN" sz="2000" b="1" baseline="-25000" dirty="0" err="1">
                  <a:ea typeface="微软雅黑" panose="020B0503020204020204" pitchFamily="34" charset="-122"/>
                </a:rPr>
                <a:t>old</a:t>
              </a:r>
              <a:endParaRPr lang="en-US" altLang="zh-CN" sz="2000" b="1" dirty="0">
                <a:ea typeface="微软雅黑" panose="020B0503020204020204" pitchFamily="34" charset="-122"/>
              </a:endParaRPr>
            </a:p>
            <a:p>
              <a:pPr>
                <a:lnSpc>
                  <a:spcPct val="85000"/>
                </a:lnSpc>
              </a:pPr>
              <a:endParaRPr lang="en-US" altLang="zh-CN" sz="2000" b="1" dirty="0">
                <a:ea typeface="微软雅黑" panose="020B0503020204020204" pitchFamily="34" charset="-122"/>
              </a:endParaRPr>
            </a:p>
            <a:p>
              <a:pPr>
                <a:lnSpc>
                  <a:spcPct val="85000"/>
                </a:lnSpc>
              </a:pPr>
              <a:r>
                <a:rPr lang="en-US" altLang="zh-CN" sz="2000" b="1" dirty="0" err="1">
                  <a:ea typeface="微软雅黑" panose="020B0503020204020204" pitchFamily="34" charset="-122"/>
                </a:rPr>
                <a:t>ExTime</a:t>
              </a:r>
              <a:r>
                <a:rPr lang="en-US" altLang="zh-CN" sz="2000" b="1" baseline="-25000" dirty="0" err="1">
                  <a:ea typeface="微软雅黑" panose="020B0503020204020204" pitchFamily="34" charset="-122"/>
                </a:rPr>
                <a:t>new</a:t>
              </a:r>
              <a:endParaRPr lang="en-US" altLang="zh-CN" sz="2000" b="1" baseline="-25000" dirty="0">
                <a:ea typeface="微软雅黑" panose="020B0503020204020204" pitchFamily="34" charset="-122"/>
              </a:endParaRPr>
            </a:p>
          </p:txBody>
        </p:sp>
        <p:sp>
          <p:nvSpPr>
            <p:cNvPr id="196619" name="Line 13"/>
            <p:cNvSpPr>
              <a:spLocks noChangeShapeType="1"/>
            </p:cNvSpPr>
            <p:nvPr/>
          </p:nvSpPr>
          <p:spPr bwMode="auto">
            <a:xfrm>
              <a:off x="1712" y="1548"/>
              <a:ext cx="800" cy="0"/>
            </a:xfrm>
            <a:prstGeom prst="line">
              <a:avLst/>
            </a:prstGeom>
            <a:noFill/>
            <a:ln w="25400">
              <a:solidFill>
                <a:schemeClr val="tx1"/>
              </a:solidFill>
              <a:round/>
              <a:headEnd/>
              <a:tailEnd/>
            </a:ln>
          </p:spPr>
          <p:txBody>
            <a:bodyPr/>
            <a:lstStyle/>
            <a:p>
              <a:endParaRPr lang="zh-CN" altLang="en-US" dirty="0">
                <a:ea typeface="微软雅黑" panose="020B0503020204020204" pitchFamily="34" charset="-122"/>
              </a:endParaRPr>
            </a:p>
          </p:txBody>
        </p:sp>
        <p:sp>
          <p:nvSpPr>
            <p:cNvPr id="196620" name="Rectangle 14"/>
            <p:cNvSpPr>
              <a:spLocks noChangeArrowheads="1"/>
            </p:cNvSpPr>
            <p:nvPr/>
          </p:nvSpPr>
          <p:spPr bwMode="auto">
            <a:xfrm>
              <a:off x="2511" y="1424"/>
              <a:ext cx="226" cy="250"/>
            </a:xfrm>
            <a:prstGeom prst="rect">
              <a:avLst/>
            </a:prstGeom>
            <a:noFill/>
            <a:ln w="12700">
              <a:noFill/>
              <a:miter lim="800000"/>
              <a:headEnd/>
              <a:tailEnd/>
            </a:ln>
          </p:spPr>
          <p:txBody>
            <a:bodyPr wrap="none" lIns="90488" tIns="44450" rIns="90488" bIns="44450">
              <a:spAutoFit/>
            </a:bodyPr>
            <a:lstStyle/>
            <a:p>
              <a:r>
                <a:rPr lang="zh-CN" altLang="en-US" sz="2000" b="1" dirty="0">
                  <a:ea typeface="微软雅黑" panose="020B0503020204020204" pitchFamily="34" charset="-122"/>
                </a:rPr>
                <a:t>=</a:t>
              </a:r>
            </a:p>
          </p:txBody>
        </p:sp>
        <p:sp>
          <p:nvSpPr>
            <p:cNvPr id="196621" name="Rectangle 15"/>
            <p:cNvSpPr>
              <a:spLocks noChangeArrowheads="1"/>
            </p:cNvSpPr>
            <p:nvPr/>
          </p:nvSpPr>
          <p:spPr bwMode="auto">
            <a:xfrm>
              <a:off x="3855" y="1316"/>
              <a:ext cx="226" cy="250"/>
            </a:xfrm>
            <a:prstGeom prst="rect">
              <a:avLst/>
            </a:prstGeom>
            <a:noFill/>
            <a:ln w="12700">
              <a:noFill/>
              <a:miter lim="800000"/>
              <a:headEnd/>
              <a:tailEnd/>
            </a:ln>
          </p:spPr>
          <p:txBody>
            <a:bodyPr wrap="none" lIns="90488" tIns="44450" rIns="90488" bIns="44450">
              <a:spAutoFit/>
            </a:bodyPr>
            <a:lstStyle/>
            <a:p>
              <a:r>
                <a:rPr lang="zh-CN" altLang="en-US" sz="2000" b="1" dirty="0">
                  <a:ea typeface="微软雅黑" panose="020B0503020204020204" pitchFamily="34" charset="-122"/>
                </a:rPr>
                <a:t>1</a:t>
              </a:r>
            </a:p>
          </p:txBody>
        </p:sp>
        <p:sp>
          <p:nvSpPr>
            <p:cNvPr id="196622" name="Line 16"/>
            <p:cNvSpPr>
              <a:spLocks noChangeShapeType="1"/>
            </p:cNvSpPr>
            <p:nvPr/>
          </p:nvSpPr>
          <p:spPr bwMode="auto">
            <a:xfrm>
              <a:off x="2720" y="1542"/>
              <a:ext cx="2816" cy="0"/>
            </a:xfrm>
            <a:prstGeom prst="line">
              <a:avLst/>
            </a:prstGeom>
            <a:noFill/>
            <a:ln w="25400">
              <a:solidFill>
                <a:schemeClr val="tx1"/>
              </a:solidFill>
              <a:round/>
              <a:headEnd/>
              <a:tailEnd/>
            </a:ln>
          </p:spPr>
          <p:txBody>
            <a:bodyPr/>
            <a:lstStyle/>
            <a:p>
              <a:endParaRPr lang="zh-CN" altLang="en-US" dirty="0">
                <a:ea typeface="微软雅黑" panose="020B0503020204020204" pitchFamily="34" charset="-122"/>
              </a:endParaRPr>
            </a:p>
          </p:txBody>
        </p:sp>
        <p:sp>
          <p:nvSpPr>
            <p:cNvPr id="196623" name="Rectangle 17"/>
            <p:cNvSpPr>
              <a:spLocks noChangeArrowheads="1"/>
            </p:cNvSpPr>
            <p:nvPr/>
          </p:nvSpPr>
          <p:spPr bwMode="auto">
            <a:xfrm>
              <a:off x="2703" y="1520"/>
              <a:ext cx="2857" cy="250"/>
            </a:xfrm>
            <a:prstGeom prst="rect">
              <a:avLst/>
            </a:prstGeom>
            <a:noFill/>
            <a:ln w="12700">
              <a:noFill/>
              <a:miter lim="800000"/>
              <a:headEnd/>
              <a:tailEnd/>
            </a:ln>
          </p:spPr>
          <p:txBody>
            <a:bodyPr wrap="none" lIns="90488" tIns="44450" rIns="90488" bIns="44450">
              <a:spAutoFit/>
            </a:bodyPr>
            <a:lstStyle/>
            <a:p>
              <a:r>
                <a:rPr lang="zh-CN" altLang="en-US" sz="2000" b="1" dirty="0">
                  <a:ea typeface="微软雅黑" panose="020B0503020204020204" pitchFamily="34" charset="-122"/>
                </a:rPr>
                <a:t>(1 - </a:t>
              </a:r>
              <a:r>
                <a:rPr lang="en-US" altLang="zh-CN" sz="2000" b="1" dirty="0" err="1">
                  <a:ea typeface="微软雅黑" panose="020B0503020204020204" pitchFamily="34" charset="-122"/>
                </a:rPr>
                <a:t>Fraction</a:t>
              </a:r>
              <a:r>
                <a:rPr lang="en-US" altLang="zh-CN" sz="2000" b="1" baseline="-25000" dirty="0" err="1">
                  <a:ea typeface="微软雅黑" panose="020B0503020204020204" pitchFamily="34" charset="-122"/>
                </a:rPr>
                <a:t>enhanced</a:t>
              </a:r>
              <a:r>
                <a:rPr lang="en-US" altLang="zh-CN" sz="2000" b="1" dirty="0">
                  <a:ea typeface="微软雅黑" panose="020B0503020204020204" pitchFamily="34" charset="-122"/>
                </a:rPr>
                <a:t>) +  </a:t>
              </a:r>
              <a:r>
                <a:rPr lang="en-US" altLang="zh-CN" sz="2000" b="1" dirty="0" err="1">
                  <a:ea typeface="微软雅黑" panose="020B0503020204020204" pitchFamily="34" charset="-122"/>
                </a:rPr>
                <a:t>Fraction</a:t>
              </a:r>
              <a:r>
                <a:rPr lang="en-US" altLang="zh-CN" sz="2000" b="1" baseline="-25000" dirty="0" err="1">
                  <a:ea typeface="微软雅黑" panose="020B0503020204020204" pitchFamily="34" charset="-122"/>
                </a:rPr>
                <a:t>enhanced</a:t>
              </a:r>
              <a:endParaRPr lang="en-US" altLang="zh-CN" sz="2000" b="1" baseline="-25000" dirty="0">
                <a:ea typeface="微软雅黑" panose="020B0503020204020204" pitchFamily="34" charset="-122"/>
              </a:endParaRPr>
            </a:p>
          </p:txBody>
        </p:sp>
        <p:sp>
          <p:nvSpPr>
            <p:cNvPr id="196624" name="Rectangle 18"/>
            <p:cNvSpPr>
              <a:spLocks noChangeArrowheads="1"/>
            </p:cNvSpPr>
            <p:nvPr/>
          </p:nvSpPr>
          <p:spPr bwMode="auto">
            <a:xfrm>
              <a:off x="4335" y="1808"/>
              <a:ext cx="1269" cy="250"/>
            </a:xfrm>
            <a:prstGeom prst="rect">
              <a:avLst/>
            </a:prstGeom>
            <a:noFill/>
            <a:ln w="12700">
              <a:noFill/>
              <a:miter lim="800000"/>
              <a:headEnd/>
              <a:tailEnd/>
            </a:ln>
          </p:spPr>
          <p:txBody>
            <a:bodyPr wrap="none" lIns="90488" tIns="44450" rIns="90488" bIns="44450">
              <a:spAutoFit/>
            </a:bodyPr>
            <a:lstStyle/>
            <a:p>
              <a:r>
                <a:rPr lang="en-US" altLang="zh-CN" sz="2000" b="1" dirty="0" err="1">
                  <a:ea typeface="微软雅黑" panose="020B0503020204020204" pitchFamily="34" charset="-122"/>
                </a:rPr>
                <a:t>Speedup</a:t>
              </a:r>
              <a:r>
                <a:rPr lang="en-US" altLang="zh-CN" sz="2000" b="1" baseline="-25000" dirty="0" err="1">
                  <a:ea typeface="微软雅黑" panose="020B0503020204020204" pitchFamily="34" charset="-122"/>
                </a:rPr>
                <a:t>enhanced</a:t>
              </a:r>
              <a:endParaRPr lang="en-US" altLang="zh-CN" sz="2000" b="1" baseline="-25000" dirty="0">
                <a:ea typeface="微软雅黑" panose="020B0503020204020204" pitchFamily="34" charset="-122"/>
              </a:endParaRPr>
            </a:p>
          </p:txBody>
        </p:sp>
        <p:sp>
          <p:nvSpPr>
            <p:cNvPr id="196625" name="Line 19"/>
            <p:cNvSpPr>
              <a:spLocks noChangeShapeType="1"/>
            </p:cNvSpPr>
            <p:nvPr/>
          </p:nvSpPr>
          <p:spPr bwMode="auto">
            <a:xfrm>
              <a:off x="4352" y="1788"/>
              <a:ext cx="1184" cy="0"/>
            </a:xfrm>
            <a:prstGeom prst="line">
              <a:avLst/>
            </a:prstGeom>
            <a:noFill/>
            <a:ln w="25400">
              <a:solidFill>
                <a:schemeClr val="tx1"/>
              </a:solidFill>
              <a:round/>
              <a:headEnd/>
              <a:tailEnd/>
            </a:ln>
          </p:spPr>
          <p:txBody>
            <a:bodyPr/>
            <a:lstStyle/>
            <a:p>
              <a:endParaRPr lang="zh-CN" altLang="en-US" dirty="0">
                <a:ea typeface="微软雅黑" panose="020B0503020204020204" pitchFamily="34" charset="-122"/>
              </a:endParaRPr>
            </a:p>
          </p:txBody>
        </p:sp>
      </p:grpSp>
    </p:spTree>
  </p:cSld>
  <p:clrMapOvr>
    <a:masterClrMapping/>
  </p:clrMapOv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lstStyle/>
          <a:p>
            <a:r>
              <a:rPr lang="en-US" altLang="zh-CN" smtClean="0"/>
              <a:t>Acknowledgements</a:t>
            </a:r>
          </a:p>
        </p:txBody>
      </p:sp>
      <p:sp>
        <p:nvSpPr>
          <p:cNvPr id="198659" name="Rectangle 3"/>
          <p:cNvSpPr>
            <a:spLocks noGrp="1" noChangeArrowheads="1"/>
          </p:cNvSpPr>
          <p:nvPr>
            <p:ph idx="1"/>
          </p:nvPr>
        </p:nvSpPr>
        <p:spPr/>
        <p:txBody>
          <a:bodyPr>
            <a:normAutofit fontScale="92500" lnSpcReduction="20000"/>
          </a:bodyPr>
          <a:lstStyle/>
          <a:p>
            <a:r>
              <a:rPr lang="en-US" altLang="zh-CN" dirty="0" smtClean="0"/>
              <a:t>These slides contain material developed and copyright by:</a:t>
            </a:r>
          </a:p>
          <a:p>
            <a:pPr lvl="1"/>
            <a:r>
              <a:rPr lang="en-US" altLang="zh-CN" dirty="0" smtClean="0"/>
              <a:t>John </a:t>
            </a:r>
            <a:r>
              <a:rPr lang="en-US" altLang="zh-CN" dirty="0" err="1" smtClean="0"/>
              <a:t>Kubiatowicz</a:t>
            </a:r>
            <a:r>
              <a:rPr lang="en-US" altLang="zh-CN" dirty="0" smtClean="0"/>
              <a:t> (UCB)</a:t>
            </a:r>
          </a:p>
          <a:p>
            <a:pPr lvl="1"/>
            <a:r>
              <a:rPr lang="en-US" altLang="zh-CN" dirty="0" err="1" smtClean="0"/>
              <a:t>Krste</a:t>
            </a:r>
            <a:r>
              <a:rPr lang="en-US" altLang="zh-CN" dirty="0" smtClean="0"/>
              <a:t> </a:t>
            </a:r>
            <a:r>
              <a:rPr lang="en-US" altLang="zh-CN" dirty="0" err="1" smtClean="0"/>
              <a:t>Asanovic</a:t>
            </a:r>
            <a:r>
              <a:rPr lang="en-US" altLang="zh-CN" dirty="0" smtClean="0"/>
              <a:t> (UCB)</a:t>
            </a:r>
          </a:p>
          <a:p>
            <a:pPr lvl="1"/>
            <a:r>
              <a:rPr lang="en-US" altLang="zh-CN" smtClean="0"/>
              <a:t>John Hennessy (</a:t>
            </a:r>
            <a:r>
              <a:rPr lang="en-US" altLang="zh-CN" dirty="0" err="1" smtClean="0"/>
              <a:t>Standford</a:t>
            </a:r>
            <a:r>
              <a:rPr lang="en-US" altLang="zh-CN" dirty="0" smtClean="0"/>
              <a:t>)and David Patterson (UCB)</a:t>
            </a:r>
          </a:p>
          <a:p>
            <a:pPr lvl="1"/>
            <a:r>
              <a:rPr lang="en-US" altLang="zh-CN" dirty="0" err="1" smtClean="0"/>
              <a:t>Chenxi</a:t>
            </a:r>
            <a:r>
              <a:rPr lang="en-US" altLang="zh-CN" dirty="0" smtClean="0"/>
              <a:t> Zhang (</a:t>
            </a:r>
            <a:r>
              <a:rPr lang="en-US" altLang="zh-CN" dirty="0" err="1" smtClean="0"/>
              <a:t>Tongji</a:t>
            </a:r>
            <a:r>
              <a:rPr lang="en-US" altLang="zh-CN" dirty="0" smtClean="0"/>
              <a:t>)</a:t>
            </a:r>
          </a:p>
          <a:p>
            <a:pPr lvl="1"/>
            <a:r>
              <a:rPr lang="en-US" altLang="zh-CN" dirty="0" err="1" smtClean="0"/>
              <a:t>Muhamed</a:t>
            </a:r>
            <a:r>
              <a:rPr lang="en-US" altLang="zh-CN" dirty="0" smtClean="0"/>
              <a:t> </a:t>
            </a:r>
            <a:r>
              <a:rPr lang="en-US" altLang="zh-CN" dirty="0" err="1" smtClean="0"/>
              <a:t>Mudawar</a:t>
            </a:r>
            <a:r>
              <a:rPr lang="en-US" altLang="zh-CN" dirty="0" smtClean="0"/>
              <a:t> (KFUPM) </a:t>
            </a:r>
          </a:p>
          <a:p>
            <a:r>
              <a:rPr lang="en-US" altLang="zh-CN" dirty="0" smtClean="0"/>
              <a:t>UCB material derived from course CS152</a:t>
            </a:r>
            <a:r>
              <a:rPr lang="zh-CN" altLang="en-US" dirty="0" smtClean="0"/>
              <a:t>、</a:t>
            </a:r>
            <a:r>
              <a:rPr lang="en-US" altLang="zh-CN" dirty="0" smtClean="0"/>
              <a:t>CS252</a:t>
            </a:r>
            <a:r>
              <a:rPr lang="zh-CN" altLang="en-US" dirty="0" smtClean="0"/>
              <a:t>、</a:t>
            </a:r>
            <a:r>
              <a:rPr lang="en-US" altLang="zh-CN" dirty="0" smtClean="0"/>
              <a:t>CS61C</a:t>
            </a:r>
          </a:p>
          <a:p>
            <a:r>
              <a:rPr lang="en-US" altLang="zh-CN" dirty="0" smtClean="0"/>
              <a:t>KFUPM material derived from course COE501</a:t>
            </a:r>
            <a:r>
              <a:rPr lang="zh-CN" altLang="en-US" dirty="0" smtClean="0"/>
              <a:t>、</a:t>
            </a:r>
            <a:r>
              <a:rPr lang="en-US" altLang="zh-CN" dirty="0" smtClean="0"/>
              <a:t>COE502</a:t>
            </a:r>
          </a:p>
          <a:p>
            <a:endParaRPr lang="en-US" altLang="zh-CN" dirty="0" smtClean="0"/>
          </a:p>
        </p:txBody>
      </p:sp>
      <p:sp>
        <p:nvSpPr>
          <p:cNvPr id="198660" name="日期占位符 1"/>
          <p:cNvSpPr>
            <a:spLocks noGrp="1" noChangeArrowheads="1"/>
          </p:cNvSpPr>
          <p:nvPr>
            <p:ph type="dt" sz="half" idx="10"/>
          </p:nvPr>
        </p:nvSpPr>
        <p:spPr/>
        <p:txBody>
          <a:bodyPr/>
          <a:lstStyle/>
          <a:p>
            <a:fld id="{CC2A6961-CF2A-46C5-BAAB-10451B2E93C1}" type="datetime1">
              <a:rPr lang="en-US" altLang="zh-CN" smtClean="0"/>
              <a:pPr/>
              <a:t>2/25/2020</a:t>
            </a:fld>
            <a:endParaRPr lang="en-US" altLang="zh-CN" smtClean="0"/>
          </a:p>
        </p:txBody>
      </p:sp>
      <p:sp>
        <p:nvSpPr>
          <p:cNvPr id="198662" name="灯片编号占位符 1"/>
          <p:cNvSpPr>
            <a:spLocks noGrp="1" noChangeArrowheads="1"/>
          </p:cNvSpPr>
          <p:nvPr>
            <p:ph type="sldNum" sz="quarter" idx="12"/>
          </p:nvPr>
        </p:nvSpPr>
        <p:spPr/>
        <p:txBody>
          <a:bodyPr/>
          <a:lstStyle/>
          <a:p>
            <a:fld id="{6A70919B-D2CE-40DF-BCC3-2E3C4F3D2878}" type="slidenum">
              <a:rPr lang="en-US" altLang="zh-CN" smtClean="0"/>
              <a:pPr/>
              <a:t>131</a:t>
            </a:fld>
            <a:endParaRPr lang="en-US" altLang="zh-CN"/>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88" name="Rectangle 38"/>
          <p:cNvSpPr>
            <a:spLocks noGrp="1" noChangeArrowheads="1"/>
          </p:cNvSpPr>
          <p:nvPr>
            <p:ph type="title"/>
          </p:nvPr>
        </p:nvSpPr>
        <p:spPr/>
        <p:txBody>
          <a:bodyPr>
            <a:noAutofit/>
          </a:bodyPr>
          <a:lstStyle/>
          <a:p>
            <a:r>
              <a:rPr lang="en-US" altLang="zh-CN" sz="2400" dirty="0" smtClean="0"/>
              <a:t>MIPS R3000 Instruction Set Architecture (Summary)</a:t>
            </a:r>
          </a:p>
        </p:txBody>
      </p:sp>
      <p:sp>
        <p:nvSpPr>
          <p:cNvPr id="27653" name="Rectangle 3"/>
          <p:cNvSpPr>
            <a:spLocks noGrp="1" noChangeArrowheads="1"/>
          </p:cNvSpPr>
          <p:nvPr>
            <p:ph idx="1"/>
          </p:nvPr>
        </p:nvSpPr>
        <p:spPr>
          <a:xfrm>
            <a:off x="397379" y="1044788"/>
            <a:ext cx="8229600" cy="3569941"/>
          </a:xfrm>
        </p:spPr>
        <p:txBody>
          <a:bodyPr>
            <a:normAutofit fontScale="92500" lnSpcReduction="10000"/>
          </a:bodyPr>
          <a:lstStyle/>
          <a:p>
            <a:r>
              <a:rPr lang="zh-CN" altLang="en-US" dirty="0" smtClean="0"/>
              <a:t>指令类型</a:t>
            </a:r>
          </a:p>
          <a:p>
            <a:pPr lvl="1"/>
            <a:r>
              <a:rPr lang="en-US" altLang="zh-CN" dirty="0" smtClean="0"/>
              <a:t>Load/Store</a:t>
            </a:r>
          </a:p>
          <a:p>
            <a:pPr lvl="1"/>
            <a:r>
              <a:rPr lang="en-US" altLang="zh-CN" dirty="0" smtClean="0"/>
              <a:t>Computational</a:t>
            </a:r>
          </a:p>
          <a:p>
            <a:pPr lvl="1"/>
            <a:r>
              <a:rPr lang="en-US" altLang="zh-CN" dirty="0" smtClean="0"/>
              <a:t>Jump and Branch</a:t>
            </a:r>
          </a:p>
          <a:p>
            <a:pPr lvl="1"/>
            <a:r>
              <a:rPr lang="en-US" altLang="zh-CN" dirty="0" smtClean="0"/>
              <a:t>Floating Point</a:t>
            </a:r>
          </a:p>
          <a:p>
            <a:pPr lvl="2"/>
            <a:r>
              <a:rPr lang="en-US" altLang="zh-CN" dirty="0" smtClean="0"/>
              <a:t>coprocessor</a:t>
            </a:r>
          </a:p>
          <a:p>
            <a:pPr lvl="1"/>
            <a:r>
              <a:rPr lang="en-US" altLang="zh-CN" dirty="0" smtClean="0"/>
              <a:t>Memory Management</a:t>
            </a:r>
          </a:p>
          <a:p>
            <a:pPr lvl="1"/>
            <a:r>
              <a:rPr lang="en-US" altLang="zh-CN" dirty="0" smtClean="0"/>
              <a:t>Special</a:t>
            </a:r>
          </a:p>
        </p:txBody>
      </p:sp>
      <p:sp>
        <p:nvSpPr>
          <p:cNvPr id="27650" name="日期占位符 3"/>
          <p:cNvSpPr>
            <a:spLocks noGrp="1" noChangeArrowheads="1"/>
          </p:cNvSpPr>
          <p:nvPr>
            <p:ph type="dt" sz="half" idx="10"/>
          </p:nvPr>
        </p:nvSpPr>
        <p:spPr/>
        <p:txBody>
          <a:bodyPr/>
          <a:lstStyle/>
          <a:p>
            <a:fld id="{BCD69F04-5B0D-4222-B20F-BA74DF9E1653}" type="datetime1">
              <a:rPr lang="en-US" altLang="zh-CN" smtClean="0"/>
              <a:pPr/>
              <a:t>2/25/2020</a:t>
            </a:fld>
            <a:endParaRPr lang="en-US" altLang="zh-CN" smtClean="0"/>
          </a:p>
        </p:txBody>
      </p:sp>
      <p:sp>
        <p:nvSpPr>
          <p:cNvPr id="27692" name="灯片编号占位符 1"/>
          <p:cNvSpPr>
            <a:spLocks noGrp="1" noChangeArrowheads="1"/>
          </p:cNvSpPr>
          <p:nvPr>
            <p:ph type="sldNum" sz="quarter" idx="12"/>
          </p:nvPr>
        </p:nvSpPr>
        <p:spPr/>
        <p:txBody>
          <a:bodyPr/>
          <a:lstStyle/>
          <a:p>
            <a:fld id="{254E7784-CB9E-4316-98AB-BA377CA655B9}" type="slidenum">
              <a:rPr lang="en-US" altLang="zh-CN" smtClean="0"/>
              <a:pPr/>
              <a:t>14</a:t>
            </a:fld>
            <a:endParaRPr lang="en-US" altLang="zh-CN"/>
          </a:p>
        </p:txBody>
      </p:sp>
      <p:sp>
        <p:nvSpPr>
          <p:cNvPr id="27652" name="Rectangle 2"/>
          <p:cNvSpPr>
            <a:spLocks noChangeArrowheads="1"/>
          </p:cNvSpPr>
          <p:nvPr/>
        </p:nvSpPr>
        <p:spPr bwMode="auto">
          <a:xfrm>
            <a:off x="3429000" y="6248400"/>
            <a:ext cx="2351088" cy="500063"/>
          </a:xfrm>
          <a:prstGeom prst="rect">
            <a:avLst/>
          </a:prstGeom>
          <a:solidFill>
            <a:schemeClr val="bg1"/>
          </a:solidFill>
          <a:ln w="12700">
            <a:noFill/>
            <a:miter lim="800000"/>
            <a:headEnd/>
            <a:tailEnd/>
          </a:ln>
        </p:spPr>
        <p:txBody>
          <a:bodyPr wrap="none" anchor="ctr"/>
          <a:lstStyle/>
          <a:p>
            <a:endParaRPr lang="zh-CN" altLang="en-US" dirty="0">
              <a:ea typeface="微软雅黑" panose="020B0503020204020204" pitchFamily="34" charset="-122"/>
            </a:endParaRPr>
          </a:p>
        </p:txBody>
      </p:sp>
      <p:sp>
        <p:nvSpPr>
          <p:cNvPr id="27654" name="Rectangle 4"/>
          <p:cNvSpPr>
            <a:spLocks noChangeArrowheads="1"/>
          </p:cNvSpPr>
          <p:nvPr/>
        </p:nvSpPr>
        <p:spPr bwMode="auto">
          <a:xfrm>
            <a:off x="6394450" y="2053798"/>
            <a:ext cx="1993900" cy="16383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55" name="Rectangle 5"/>
          <p:cNvSpPr>
            <a:spLocks noChangeArrowheads="1"/>
          </p:cNvSpPr>
          <p:nvPr/>
        </p:nvSpPr>
        <p:spPr bwMode="auto">
          <a:xfrm>
            <a:off x="6629400" y="2428448"/>
            <a:ext cx="981231"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a:ea typeface="微软雅黑" panose="020B0503020204020204" pitchFamily="34" charset="-122"/>
              </a:rPr>
              <a:t>R0 - R31</a:t>
            </a:r>
          </a:p>
        </p:txBody>
      </p:sp>
      <p:sp>
        <p:nvSpPr>
          <p:cNvPr id="27656" name="Rectangle 6"/>
          <p:cNvSpPr>
            <a:spLocks noChangeArrowheads="1"/>
          </p:cNvSpPr>
          <p:nvPr/>
        </p:nvSpPr>
        <p:spPr bwMode="auto">
          <a:xfrm>
            <a:off x="6394450" y="3780998"/>
            <a:ext cx="1993900" cy="2413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57" name="Rectangle 7"/>
          <p:cNvSpPr>
            <a:spLocks noChangeArrowheads="1"/>
          </p:cNvSpPr>
          <p:nvPr/>
        </p:nvSpPr>
        <p:spPr bwMode="auto">
          <a:xfrm>
            <a:off x="6394450" y="4085798"/>
            <a:ext cx="1993900" cy="2413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58" name="Rectangle 8"/>
          <p:cNvSpPr>
            <a:spLocks noChangeArrowheads="1"/>
          </p:cNvSpPr>
          <p:nvPr/>
        </p:nvSpPr>
        <p:spPr bwMode="auto">
          <a:xfrm>
            <a:off x="6394450" y="4415998"/>
            <a:ext cx="1993900" cy="2413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59" name="Rectangle 9"/>
          <p:cNvSpPr>
            <a:spLocks noChangeArrowheads="1"/>
          </p:cNvSpPr>
          <p:nvPr/>
        </p:nvSpPr>
        <p:spPr bwMode="auto">
          <a:xfrm>
            <a:off x="7112000" y="3774648"/>
            <a:ext cx="391133"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a:ea typeface="微软雅黑" panose="020B0503020204020204" pitchFamily="34" charset="-122"/>
              </a:rPr>
              <a:t>PC</a:t>
            </a:r>
          </a:p>
        </p:txBody>
      </p:sp>
      <p:sp>
        <p:nvSpPr>
          <p:cNvPr id="27660" name="Rectangle 10"/>
          <p:cNvSpPr>
            <a:spLocks noChangeArrowheads="1"/>
          </p:cNvSpPr>
          <p:nvPr/>
        </p:nvSpPr>
        <p:spPr bwMode="auto">
          <a:xfrm>
            <a:off x="7112000" y="4079448"/>
            <a:ext cx="335028"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a:ea typeface="微软雅黑" panose="020B0503020204020204" pitchFamily="34" charset="-122"/>
              </a:rPr>
              <a:t>HI</a:t>
            </a:r>
          </a:p>
        </p:txBody>
      </p:sp>
      <p:sp>
        <p:nvSpPr>
          <p:cNvPr id="27661" name="Rectangle 11"/>
          <p:cNvSpPr>
            <a:spLocks noChangeArrowheads="1"/>
          </p:cNvSpPr>
          <p:nvPr/>
        </p:nvSpPr>
        <p:spPr bwMode="auto">
          <a:xfrm>
            <a:off x="7112000" y="4435048"/>
            <a:ext cx="382605"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a:ea typeface="微软雅黑" panose="020B0503020204020204" pitchFamily="34" charset="-122"/>
              </a:rPr>
              <a:t>LO</a:t>
            </a:r>
          </a:p>
        </p:txBody>
      </p:sp>
      <p:sp>
        <p:nvSpPr>
          <p:cNvPr id="27662" name="Rectangle 12"/>
          <p:cNvSpPr>
            <a:spLocks noChangeArrowheads="1"/>
          </p:cNvSpPr>
          <p:nvPr/>
        </p:nvSpPr>
        <p:spPr bwMode="auto">
          <a:xfrm>
            <a:off x="1830650" y="5021314"/>
            <a:ext cx="1257300" cy="3429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63" name="Rectangle 13"/>
          <p:cNvSpPr>
            <a:spLocks noChangeArrowheads="1"/>
          </p:cNvSpPr>
          <p:nvPr/>
        </p:nvSpPr>
        <p:spPr bwMode="auto">
          <a:xfrm>
            <a:off x="2141800" y="5065764"/>
            <a:ext cx="403957"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a:ea typeface="微软雅黑" panose="020B0503020204020204" pitchFamily="34" charset="-122"/>
              </a:rPr>
              <a:t>OP</a:t>
            </a:r>
          </a:p>
        </p:txBody>
      </p:sp>
      <p:sp>
        <p:nvSpPr>
          <p:cNvPr id="27664" name="Rectangle 14"/>
          <p:cNvSpPr>
            <a:spLocks noChangeArrowheads="1"/>
          </p:cNvSpPr>
          <p:nvPr/>
        </p:nvSpPr>
        <p:spPr bwMode="auto">
          <a:xfrm>
            <a:off x="3100650" y="5021314"/>
            <a:ext cx="952500" cy="3429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65" name="Rectangle 15"/>
          <p:cNvSpPr>
            <a:spLocks noChangeArrowheads="1"/>
          </p:cNvSpPr>
          <p:nvPr/>
        </p:nvSpPr>
        <p:spPr bwMode="auto">
          <a:xfrm>
            <a:off x="4065850" y="5021314"/>
            <a:ext cx="952500" cy="3429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66" name="Rectangle 16"/>
          <p:cNvSpPr>
            <a:spLocks noChangeArrowheads="1"/>
          </p:cNvSpPr>
          <p:nvPr/>
        </p:nvSpPr>
        <p:spPr bwMode="auto">
          <a:xfrm>
            <a:off x="1830650" y="5503914"/>
            <a:ext cx="1257300" cy="3429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67" name="Rectangle 17"/>
          <p:cNvSpPr>
            <a:spLocks noChangeArrowheads="1"/>
          </p:cNvSpPr>
          <p:nvPr/>
        </p:nvSpPr>
        <p:spPr bwMode="auto">
          <a:xfrm>
            <a:off x="2141800" y="5548364"/>
            <a:ext cx="403957"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a:ea typeface="微软雅黑" panose="020B0503020204020204" pitchFamily="34" charset="-122"/>
              </a:rPr>
              <a:t>OP</a:t>
            </a:r>
          </a:p>
        </p:txBody>
      </p:sp>
      <p:sp>
        <p:nvSpPr>
          <p:cNvPr id="27668" name="Rectangle 18"/>
          <p:cNvSpPr>
            <a:spLocks noChangeArrowheads="1"/>
          </p:cNvSpPr>
          <p:nvPr/>
        </p:nvSpPr>
        <p:spPr bwMode="auto">
          <a:xfrm>
            <a:off x="3100650" y="5503914"/>
            <a:ext cx="952500" cy="3429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69" name="Rectangle 19"/>
          <p:cNvSpPr>
            <a:spLocks noChangeArrowheads="1"/>
          </p:cNvSpPr>
          <p:nvPr/>
        </p:nvSpPr>
        <p:spPr bwMode="auto">
          <a:xfrm>
            <a:off x="4065850" y="5503914"/>
            <a:ext cx="952500" cy="3429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70" name="Rectangle 20"/>
          <p:cNvSpPr>
            <a:spLocks noChangeArrowheads="1"/>
          </p:cNvSpPr>
          <p:nvPr/>
        </p:nvSpPr>
        <p:spPr bwMode="auto">
          <a:xfrm>
            <a:off x="5031050" y="5503914"/>
            <a:ext cx="2984500" cy="3429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71" name="Rectangle 21"/>
          <p:cNvSpPr>
            <a:spLocks noChangeArrowheads="1"/>
          </p:cNvSpPr>
          <p:nvPr/>
        </p:nvSpPr>
        <p:spPr bwMode="auto">
          <a:xfrm>
            <a:off x="1830650" y="6011914"/>
            <a:ext cx="1257300" cy="3429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72" name="Rectangle 22"/>
          <p:cNvSpPr>
            <a:spLocks noChangeArrowheads="1"/>
          </p:cNvSpPr>
          <p:nvPr/>
        </p:nvSpPr>
        <p:spPr bwMode="auto">
          <a:xfrm>
            <a:off x="2141800" y="6056364"/>
            <a:ext cx="403957"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a:ea typeface="微软雅黑" panose="020B0503020204020204" pitchFamily="34" charset="-122"/>
              </a:rPr>
              <a:t>OP</a:t>
            </a:r>
          </a:p>
        </p:txBody>
      </p:sp>
      <p:sp>
        <p:nvSpPr>
          <p:cNvPr id="27673" name="Rectangle 23"/>
          <p:cNvSpPr>
            <a:spLocks noChangeArrowheads="1"/>
          </p:cNvSpPr>
          <p:nvPr/>
        </p:nvSpPr>
        <p:spPr bwMode="auto">
          <a:xfrm>
            <a:off x="3100650" y="6011914"/>
            <a:ext cx="4914900" cy="3429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74" name="Rectangle 24"/>
          <p:cNvSpPr>
            <a:spLocks noChangeArrowheads="1"/>
          </p:cNvSpPr>
          <p:nvPr/>
        </p:nvSpPr>
        <p:spPr bwMode="auto">
          <a:xfrm>
            <a:off x="5031050" y="5021314"/>
            <a:ext cx="952500" cy="3429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75" name="Rectangle 25"/>
          <p:cNvSpPr>
            <a:spLocks noChangeArrowheads="1"/>
          </p:cNvSpPr>
          <p:nvPr/>
        </p:nvSpPr>
        <p:spPr bwMode="auto">
          <a:xfrm>
            <a:off x="5996250" y="5021314"/>
            <a:ext cx="952500" cy="3429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76" name="Rectangle 26"/>
          <p:cNvSpPr>
            <a:spLocks noChangeArrowheads="1"/>
          </p:cNvSpPr>
          <p:nvPr/>
        </p:nvSpPr>
        <p:spPr bwMode="auto">
          <a:xfrm>
            <a:off x="6961450" y="5021314"/>
            <a:ext cx="1054100" cy="3429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77" name="Rectangle 27"/>
          <p:cNvSpPr>
            <a:spLocks noChangeArrowheads="1"/>
          </p:cNvSpPr>
          <p:nvPr/>
        </p:nvSpPr>
        <p:spPr bwMode="auto">
          <a:xfrm>
            <a:off x="3234000" y="5065764"/>
            <a:ext cx="313932"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err="1">
                <a:ea typeface="微软雅黑" panose="020B0503020204020204" pitchFamily="34" charset="-122"/>
              </a:rPr>
              <a:t>rs</a:t>
            </a:r>
            <a:endParaRPr lang="en-US" altLang="zh-CN" b="1" dirty="0">
              <a:ea typeface="微软雅黑" panose="020B0503020204020204" pitchFamily="34" charset="-122"/>
            </a:endParaRPr>
          </a:p>
        </p:txBody>
      </p:sp>
      <p:sp>
        <p:nvSpPr>
          <p:cNvPr id="27678" name="Rectangle 28"/>
          <p:cNvSpPr>
            <a:spLocks noChangeArrowheads="1"/>
          </p:cNvSpPr>
          <p:nvPr/>
        </p:nvSpPr>
        <p:spPr bwMode="auto">
          <a:xfrm>
            <a:off x="4275400" y="5091164"/>
            <a:ext cx="292100" cy="284163"/>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err="1">
                <a:ea typeface="微软雅黑" panose="020B0503020204020204" pitchFamily="34" charset="-122"/>
              </a:rPr>
              <a:t>rt</a:t>
            </a:r>
            <a:endParaRPr lang="en-US" altLang="zh-CN" b="1" dirty="0">
              <a:ea typeface="微软雅黑" panose="020B0503020204020204" pitchFamily="34" charset="-122"/>
            </a:endParaRPr>
          </a:p>
        </p:txBody>
      </p:sp>
      <p:sp>
        <p:nvSpPr>
          <p:cNvPr id="27679" name="Rectangle 29"/>
          <p:cNvSpPr>
            <a:spLocks noChangeArrowheads="1"/>
          </p:cNvSpPr>
          <p:nvPr/>
        </p:nvSpPr>
        <p:spPr bwMode="auto">
          <a:xfrm>
            <a:off x="5266000" y="5065764"/>
            <a:ext cx="326500"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err="1">
                <a:ea typeface="微软雅黑" panose="020B0503020204020204" pitchFamily="34" charset="-122"/>
              </a:rPr>
              <a:t>rd</a:t>
            </a:r>
            <a:endParaRPr lang="en-US" altLang="zh-CN" b="1" dirty="0">
              <a:ea typeface="微软雅黑" panose="020B0503020204020204" pitchFamily="34" charset="-122"/>
            </a:endParaRPr>
          </a:p>
        </p:txBody>
      </p:sp>
      <p:sp>
        <p:nvSpPr>
          <p:cNvPr id="27680" name="Rectangle 30"/>
          <p:cNvSpPr>
            <a:spLocks noChangeArrowheads="1"/>
          </p:cNvSpPr>
          <p:nvPr/>
        </p:nvSpPr>
        <p:spPr bwMode="auto">
          <a:xfrm>
            <a:off x="6180400" y="5065764"/>
            <a:ext cx="357470"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err="1">
                <a:ea typeface="微软雅黑" panose="020B0503020204020204" pitchFamily="34" charset="-122"/>
              </a:rPr>
              <a:t>sa</a:t>
            </a:r>
            <a:endParaRPr lang="en-US" altLang="zh-CN" b="1" dirty="0">
              <a:ea typeface="微软雅黑" panose="020B0503020204020204" pitchFamily="34" charset="-122"/>
            </a:endParaRPr>
          </a:p>
        </p:txBody>
      </p:sp>
      <p:sp>
        <p:nvSpPr>
          <p:cNvPr id="27681" name="Rectangle 31"/>
          <p:cNvSpPr>
            <a:spLocks noChangeArrowheads="1"/>
          </p:cNvSpPr>
          <p:nvPr/>
        </p:nvSpPr>
        <p:spPr bwMode="auto">
          <a:xfrm>
            <a:off x="7094800" y="5065764"/>
            <a:ext cx="625171"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err="1">
                <a:ea typeface="微软雅黑" panose="020B0503020204020204" pitchFamily="34" charset="-122"/>
              </a:rPr>
              <a:t>funct</a:t>
            </a:r>
            <a:endParaRPr lang="en-US" altLang="zh-CN" b="1" dirty="0">
              <a:ea typeface="微软雅黑" panose="020B0503020204020204" pitchFamily="34" charset="-122"/>
            </a:endParaRPr>
          </a:p>
        </p:txBody>
      </p:sp>
      <p:sp>
        <p:nvSpPr>
          <p:cNvPr id="27682" name="Rectangle 32"/>
          <p:cNvSpPr>
            <a:spLocks noChangeArrowheads="1"/>
          </p:cNvSpPr>
          <p:nvPr/>
        </p:nvSpPr>
        <p:spPr bwMode="auto">
          <a:xfrm>
            <a:off x="3259400" y="5548364"/>
            <a:ext cx="313932"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err="1">
                <a:ea typeface="微软雅黑" panose="020B0503020204020204" pitchFamily="34" charset="-122"/>
              </a:rPr>
              <a:t>rs</a:t>
            </a:r>
            <a:endParaRPr lang="en-US" altLang="zh-CN" b="1" dirty="0">
              <a:ea typeface="微软雅黑" panose="020B0503020204020204" pitchFamily="34" charset="-122"/>
            </a:endParaRPr>
          </a:p>
        </p:txBody>
      </p:sp>
      <p:sp>
        <p:nvSpPr>
          <p:cNvPr id="27683" name="Rectangle 33"/>
          <p:cNvSpPr>
            <a:spLocks noChangeArrowheads="1"/>
          </p:cNvSpPr>
          <p:nvPr/>
        </p:nvSpPr>
        <p:spPr bwMode="auto">
          <a:xfrm>
            <a:off x="4300800" y="5573764"/>
            <a:ext cx="292100" cy="284163"/>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err="1">
                <a:ea typeface="微软雅黑" panose="020B0503020204020204" pitchFamily="34" charset="-122"/>
              </a:rPr>
              <a:t>rt</a:t>
            </a:r>
            <a:endParaRPr lang="en-US" altLang="zh-CN" b="1" dirty="0">
              <a:ea typeface="微软雅黑" panose="020B0503020204020204" pitchFamily="34" charset="-122"/>
            </a:endParaRPr>
          </a:p>
        </p:txBody>
      </p:sp>
      <p:sp>
        <p:nvSpPr>
          <p:cNvPr id="27684" name="Rectangle 34"/>
          <p:cNvSpPr>
            <a:spLocks noChangeArrowheads="1"/>
          </p:cNvSpPr>
          <p:nvPr/>
        </p:nvSpPr>
        <p:spPr bwMode="auto">
          <a:xfrm>
            <a:off x="5418400" y="5599164"/>
            <a:ext cx="1163011"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a:ea typeface="微软雅黑" panose="020B0503020204020204" pitchFamily="34" charset="-122"/>
              </a:rPr>
              <a:t>immediate</a:t>
            </a:r>
          </a:p>
        </p:txBody>
      </p:sp>
      <p:sp>
        <p:nvSpPr>
          <p:cNvPr id="27685" name="Rectangle 35"/>
          <p:cNvSpPr>
            <a:spLocks noChangeArrowheads="1"/>
          </p:cNvSpPr>
          <p:nvPr/>
        </p:nvSpPr>
        <p:spPr bwMode="auto">
          <a:xfrm>
            <a:off x="4500825" y="6034139"/>
            <a:ext cx="1245534"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a:ea typeface="微软雅黑" panose="020B0503020204020204" pitchFamily="34" charset="-122"/>
              </a:rPr>
              <a:t>jump target</a:t>
            </a:r>
          </a:p>
        </p:txBody>
      </p:sp>
      <p:sp>
        <p:nvSpPr>
          <p:cNvPr id="27686" name="Rectangle 36"/>
          <p:cNvSpPr>
            <a:spLocks noChangeArrowheads="1"/>
          </p:cNvSpPr>
          <p:nvPr/>
        </p:nvSpPr>
        <p:spPr bwMode="auto">
          <a:xfrm>
            <a:off x="1252800" y="4659364"/>
            <a:ext cx="3071354" cy="286745"/>
          </a:xfrm>
          <a:prstGeom prst="rect">
            <a:avLst/>
          </a:prstGeom>
          <a:noFill/>
          <a:ln w="12700">
            <a:noFill/>
            <a:miter lim="800000"/>
            <a:headEnd/>
            <a:tailEnd/>
          </a:ln>
        </p:spPr>
        <p:txBody>
          <a:bodyPr wrap="none" lIns="63500" tIns="25400" rIns="63500" bIns="25400">
            <a:spAutoFit/>
          </a:bodyPr>
          <a:lstStyle/>
          <a:p>
            <a:pPr>
              <a:lnSpc>
                <a:spcPct val="85000"/>
              </a:lnSpc>
            </a:pPr>
            <a:r>
              <a:rPr lang="zh-CN" altLang="en-US" b="1" dirty="0">
                <a:ea typeface="微软雅黑" panose="020B0503020204020204" pitchFamily="34" charset="-122"/>
              </a:rPr>
              <a:t>3 种指令格式: </a:t>
            </a:r>
            <a:r>
              <a:rPr lang="en-US" altLang="zh-CN" b="1" dirty="0">
                <a:ea typeface="微软雅黑" panose="020B0503020204020204" pitchFamily="34" charset="-122"/>
              </a:rPr>
              <a:t>all 32 bits wide</a:t>
            </a:r>
          </a:p>
        </p:txBody>
      </p:sp>
      <p:sp>
        <p:nvSpPr>
          <p:cNvPr id="27687" name="Rectangle 37"/>
          <p:cNvSpPr>
            <a:spLocks noChangeArrowheads="1"/>
          </p:cNvSpPr>
          <p:nvPr/>
        </p:nvSpPr>
        <p:spPr bwMode="auto">
          <a:xfrm>
            <a:off x="6394450" y="1420678"/>
            <a:ext cx="1085042" cy="366767"/>
          </a:xfrm>
          <a:prstGeom prst="rect">
            <a:avLst/>
          </a:prstGeom>
          <a:noFill/>
          <a:ln w="12700">
            <a:noFill/>
            <a:miter lim="800000"/>
            <a:headEnd/>
            <a:tailEnd/>
          </a:ln>
        </p:spPr>
        <p:txBody>
          <a:bodyPr wrap="none" lIns="90488" tIns="44450" rIns="90488" bIns="44450">
            <a:spAutoFit/>
          </a:bodyPr>
          <a:lstStyle/>
          <a:p>
            <a:r>
              <a:rPr lang="en-US" altLang="zh-CN" dirty="0">
                <a:solidFill>
                  <a:schemeClr val="accent1"/>
                </a:solidFill>
                <a:ea typeface="微软雅黑" panose="020B0503020204020204" pitchFamily="34" charset="-122"/>
              </a:rPr>
              <a:t>Registers</a:t>
            </a:r>
          </a:p>
        </p:txBody>
      </p:sp>
      <p:sp>
        <p:nvSpPr>
          <p:cNvPr id="27689" name="Text Box 39"/>
          <p:cNvSpPr txBox="1">
            <a:spLocks noChangeArrowheads="1"/>
          </p:cNvSpPr>
          <p:nvPr/>
        </p:nvSpPr>
        <p:spPr bwMode="auto">
          <a:xfrm>
            <a:off x="895613" y="6024614"/>
            <a:ext cx="719137" cy="366713"/>
          </a:xfrm>
          <a:prstGeom prst="rect">
            <a:avLst/>
          </a:prstGeom>
          <a:noFill/>
          <a:ln w="12700">
            <a:noFill/>
            <a:miter lim="800000"/>
            <a:headEnd/>
            <a:tailEnd/>
          </a:ln>
        </p:spPr>
        <p:txBody>
          <a:bodyPr>
            <a:spAutoFit/>
          </a:bodyPr>
          <a:lstStyle/>
          <a:p>
            <a:pPr>
              <a:spcBef>
                <a:spcPct val="50000"/>
              </a:spcBef>
            </a:pPr>
            <a:r>
              <a:rPr lang="en-US" altLang="zh-CN" b="1" dirty="0">
                <a:ea typeface="微软雅黑" panose="020B0503020204020204" pitchFamily="34" charset="-122"/>
              </a:rPr>
              <a:t>J </a:t>
            </a:r>
            <a:r>
              <a:rPr lang="zh-CN" altLang="en-US" b="1" dirty="0">
                <a:ea typeface="微软雅黑" panose="020B0503020204020204" pitchFamily="34" charset="-122"/>
              </a:rPr>
              <a:t>型</a:t>
            </a:r>
            <a:endParaRPr lang="en-US" altLang="zh-CN" b="1" dirty="0">
              <a:ea typeface="微软雅黑" panose="020B0503020204020204" pitchFamily="34" charset="-122"/>
            </a:endParaRPr>
          </a:p>
        </p:txBody>
      </p:sp>
      <p:sp>
        <p:nvSpPr>
          <p:cNvPr id="27690" name="Text Box 40"/>
          <p:cNvSpPr txBox="1">
            <a:spLocks noChangeArrowheads="1"/>
          </p:cNvSpPr>
          <p:nvPr/>
        </p:nvSpPr>
        <p:spPr bwMode="auto">
          <a:xfrm>
            <a:off x="895613" y="5519789"/>
            <a:ext cx="719137" cy="366713"/>
          </a:xfrm>
          <a:prstGeom prst="rect">
            <a:avLst/>
          </a:prstGeom>
          <a:noFill/>
          <a:ln w="12700">
            <a:noFill/>
            <a:miter lim="800000"/>
            <a:headEnd/>
            <a:tailEnd/>
          </a:ln>
        </p:spPr>
        <p:txBody>
          <a:bodyPr>
            <a:spAutoFit/>
          </a:bodyPr>
          <a:lstStyle/>
          <a:p>
            <a:pPr>
              <a:spcBef>
                <a:spcPct val="50000"/>
              </a:spcBef>
            </a:pPr>
            <a:r>
              <a:rPr lang="en-US" altLang="zh-CN" b="1" dirty="0">
                <a:ea typeface="微软雅黑" panose="020B0503020204020204" pitchFamily="34" charset="-122"/>
              </a:rPr>
              <a:t>I </a:t>
            </a:r>
            <a:r>
              <a:rPr lang="zh-CN" altLang="en-US" b="1" dirty="0">
                <a:ea typeface="微软雅黑" panose="020B0503020204020204" pitchFamily="34" charset="-122"/>
              </a:rPr>
              <a:t>型</a:t>
            </a:r>
            <a:endParaRPr lang="en-US" altLang="zh-CN" b="1" dirty="0">
              <a:ea typeface="微软雅黑" panose="020B0503020204020204" pitchFamily="34" charset="-122"/>
            </a:endParaRPr>
          </a:p>
        </p:txBody>
      </p:sp>
      <p:sp>
        <p:nvSpPr>
          <p:cNvPr id="27691" name="Text Box 41"/>
          <p:cNvSpPr txBox="1">
            <a:spLocks noChangeArrowheads="1"/>
          </p:cNvSpPr>
          <p:nvPr/>
        </p:nvSpPr>
        <p:spPr bwMode="auto">
          <a:xfrm>
            <a:off x="895613" y="5014964"/>
            <a:ext cx="719137" cy="366713"/>
          </a:xfrm>
          <a:prstGeom prst="rect">
            <a:avLst/>
          </a:prstGeom>
          <a:noFill/>
          <a:ln w="12700">
            <a:noFill/>
            <a:miter lim="800000"/>
            <a:headEnd/>
            <a:tailEnd/>
          </a:ln>
        </p:spPr>
        <p:txBody>
          <a:bodyPr>
            <a:spAutoFit/>
          </a:bodyPr>
          <a:lstStyle/>
          <a:p>
            <a:pPr>
              <a:spcBef>
                <a:spcPct val="50000"/>
              </a:spcBef>
            </a:pPr>
            <a:r>
              <a:rPr lang="en-US" altLang="zh-CN" b="1" dirty="0">
                <a:ea typeface="微软雅黑" panose="020B0503020204020204" pitchFamily="34" charset="-122"/>
              </a:rPr>
              <a:t>R</a:t>
            </a:r>
            <a:r>
              <a:rPr lang="zh-CN" altLang="en-US" b="1" dirty="0">
                <a:ea typeface="微软雅黑" panose="020B0503020204020204" pitchFamily="34" charset="-122"/>
              </a:rPr>
              <a:t>型</a:t>
            </a:r>
            <a:endParaRPr lang="en-US" altLang="zh-CN" b="1" dirty="0">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3" name="Rectangle 10"/>
          <p:cNvSpPr>
            <a:spLocks noGrp="1" noChangeArrowheads="1"/>
          </p:cNvSpPr>
          <p:nvPr>
            <p:ph type="title"/>
          </p:nvPr>
        </p:nvSpPr>
        <p:spPr/>
        <p:txBody>
          <a:bodyPr/>
          <a:lstStyle/>
          <a:p>
            <a:r>
              <a:rPr lang="zh-CN" altLang="en-US" smtClean="0"/>
              <a:t>计算机组成与实现</a:t>
            </a:r>
          </a:p>
        </p:txBody>
      </p:sp>
      <p:sp>
        <p:nvSpPr>
          <p:cNvPr id="29702" name="Rectangle 9"/>
          <p:cNvSpPr>
            <a:spLocks noGrp="1" noChangeArrowheads="1"/>
          </p:cNvSpPr>
          <p:nvPr>
            <p:ph idx="1"/>
          </p:nvPr>
        </p:nvSpPr>
        <p:spPr/>
        <p:txBody>
          <a:bodyPr>
            <a:normAutofit fontScale="85000" lnSpcReduction="20000"/>
          </a:bodyPr>
          <a:lstStyle/>
          <a:p>
            <a:r>
              <a:rPr lang="zh-CN" altLang="en-US" dirty="0" smtClean="0"/>
              <a:t>计算机组成（</a:t>
            </a:r>
            <a:r>
              <a:rPr lang="en-US" altLang="zh-CN" dirty="0" smtClean="0"/>
              <a:t>Computer Organization or Microarchitecture): ISA</a:t>
            </a:r>
            <a:r>
              <a:rPr lang="zh-CN" altLang="en-US" dirty="0" smtClean="0"/>
              <a:t>的逻辑实现</a:t>
            </a:r>
          </a:p>
          <a:p>
            <a:pPr lvl="1">
              <a:lnSpc>
                <a:spcPct val="120000"/>
              </a:lnSpc>
            </a:pPr>
            <a:r>
              <a:rPr lang="zh-CN" altLang="en-US" dirty="0" smtClean="0"/>
              <a:t>物理机器级中的数据流和控制流的组成以及逻辑设计等</a:t>
            </a:r>
          </a:p>
          <a:p>
            <a:r>
              <a:rPr lang="zh-CN" altLang="en-US" dirty="0" smtClean="0"/>
              <a:t>计算机实现（</a:t>
            </a:r>
            <a:r>
              <a:rPr lang="en-US" altLang="zh-CN" dirty="0" smtClean="0"/>
              <a:t>Computer Implementation):</a:t>
            </a:r>
            <a:r>
              <a:rPr lang="zh-CN" altLang="en-US" dirty="0" smtClean="0"/>
              <a:t>计算机组成的物理实现</a:t>
            </a:r>
          </a:p>
          <a:p>
            <a:pPr lvl="1"/>
            <a:r>
              <a:rPr lang="en-US" altLang="zh-CN" dirty="0" smtClean="0"/>
              <a:t>CPU </a:t>
            </a:r>
            <a:r>
              <a:rPr lang="zh-CN" altLang="en-US" dirty="0" smtClean="0"/>
              <a:t>，</a:t>
            </a:r>
            <a:r>
              <a:rPr lang="en-US" altLang="zh-CN" dirty="0" smtClean="0"/>
              <a:t>MEMORY</a:t>
            </a:r>
            <a:r>
              <a:rPr lang="zh-CN" altLang="en-US" dirty="0" smtClean="0"/>
              <a:t>等的物理结构，器件的集成度、速度，模块、插件、底板的划分与连接、信号传输、电源、冷却及整机装配技术等</a:t>
            </a:r>
          </a:p>
          <a:p>
            <a:r>
              <a:rPr lang="zh-CN" altLang="en-US" dirty="0" smtClean="0"/>
              <a:t>例如</a:t>
            </a:r>
          </a:p>
          <a:p>
            <a:pPr lvl="1"/>
            <a:r>
              <a:rPr lang="zh-CN" altLang="en-US" dirty="0" smtClean="0"/>
              <a:t>确定指令系统中是否有乘法指令 </a:t>
            </a:r>
            <a:r>
              <a:rPr lang="en-US" altLang="zh-CN" dirty="0" smtClean="0"/>
              <a:t>(Architecture)</a:t>
            </a:r>
          </a:p>
          <a:p>
            <a:pPr lvl="1"/>
            <a:r>
              <a:rPr lang="zh-CN" altLang="en-US" dirty="0" smtClean="0"/>
              <a:t>确定用加法器实现乘法 还是用专门的乘法实现（</a:t>
            </a:r>
            <a:r>
              <a:rPr lang="en-US" altLang="zh-CN" dirty="0" smtClean="0"/>
              <a:t>Organization)</a:t>
            </a:r>
          </a:p>
          <a:p>
            <a:pPr lvl="1"/>
            <a:r>
              <a:rPr lang="zh-CN" altLang="en-US" dirty="0" smtClean="0"/>
              <a:t>器件的选定及所用的微组装技术 （</a:t>
            </a:r>
            <a:r>
              <a:rPr lang="en-US" altLang="zh-CN" dirty="0" smtClean="0"/>
              <a:t>Implementation)</a:t>
            </a:r>
          </a:p>
        </p:txBody>
      </p:sp>
      <p:sp>
        <p:nvSpPr>
          <p:cNvPr id="29698" name="日期占位符 3"/>
          <p:cNvSpPr>
            <a:spLocks noGrp="1" noChangeArrowheads="1"/>
          </p:cNvSpPr>
          <p:nvPr>
            <p:ph type="dt" sz="half" idx="10"/>
          </p:nvPr>
        </p:nvSpPr>
        <p:spPr/>
        <p:txBody>
          <a:bodyPr/>
          <a:lstStyle/>
          <a:p>
            <a:fld id="{8578FC02-B182-4D4D-B237-508847768BC2}" type="datetime1">
              <a:rPr lang="en-US" altLang="zh-CN" smtClean="0"/>
              <a:pPr/>
              <a:t>2/25/2020</a:t>
            </a:fld>
            <a:endParaRPr lang="en-US" altLang="zh-CN" smtClean="0"/>
          </a:p>
        </p:txBody>
      </p:sp>
      <p:sp>
        <p:nvSpPr>
          <p:cNvPr id="29704" name="灯片编号占位符 1"/>
          <p:cNvSpPr>
            <a:spLocks noGrp="1" noChangeArrowheads="1"/>
          </p:cNvSpPr>
          <p:nvPr>
            <p:ph type="sldNum" sz="quarter" idx="12"/>
          </p:nvPr>
        </p:nvSpPr>
        <p:spPr/>
        <p:txBody>
          <a:bodyPr/>
          <a:lstStyle/>
          <a:p>
            <a:fld id="{0BCD4CB7-EB3E-457F-9F49-D58BD02A6AC7}" type="slidenum">
              <a:rPr lang="en-US" altLang="zh-CN" smtClean="0"/>
              <a:pPr/>
              <a:t>15</a:t>
            </a:fld>
            <a:endParaRPr lang="en-US" altLang="zh-CN"/>
          </a:p>
        </p:txBody>
      </p:sp>
      <p:sp>
        <p:nvSpPr>
          <p:cNvPr id="29701" name="Rectangle 8"/>
          <p:cNvSpPr>
            <a:spLocks noChangeArrowheads="1"/>
          </p:cNvSpPr>
          <p:nvPr/>
        </p:nvSpPr>
        <p:spPr bwMode="auto">
          <a:xfrm>
            <a:off x="647700" y="1905000"/>
            <a:ext cx="25400" cy="228600"/>
          </a:xfrm>
          <a:prstGeom prst="rect">
            <a:avLst/>
          </a:prstGeom>
          <a:noFill/>
          <a:ln w="12700">
            <a:noFill/>
            <a:miter lim="800000"/>
            <a:headEnd/>
            <a:tailEnd/>
          </a:ln>
        </p:spPr>
        <p:txBody>
          <a:bodyPr wrap="none" anchor="ctr"/>
          <a:lstStyle/>
          <a:p>
            <a:endParaRPr lang="zh-CN" altLang="en-US" dirty="0">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3"/>
          <p:cNvSpPr>
            <a:spLocks noGrp="1" noChangeArrowheads="1"/>
          </p:cNvSpPr>
          <p:nvPr>
            <p:ph type="title"/>
          </p:nvPr>
        </p:nvSpPr>
        <p:spPr>
          <a:xfrm>
            <a:off x="1032094" y="147889"/>
            <a:ext cx="7654705" cy="605294"/>
          </a:xfrm>
        </p:spPr>
        <p:txBody>
          <a:bodyPr lIns="63500" tIns="25400" rIns="63500" bIns="25400" anchor="t">
            <a:spAutoFit/>
          </a:bodyPr>
          <a:lstStyle/>
          <a:p>
            <a:pPr eaLnBrk="1" hangingPunct="1"/>
            <a:r>
              <a:rPr lang="en-US" altLang="zh-CN" dirty="0" smtClean="0"/>
              <a:t>Example Organization</a:t>
            </a:r>
          </a:p>
        </p:txBody>
      </p:sp>
      <p:sp>
        <p:nvSpPr>
          <p:cNvPr id="31750" name="Rectangle 4"/>
          <p:cNvSpPr>
            <a:spLocks noGrp="1" noChangeArrowheads="1"/>
          </p:cNvSpPr>
          <p:nvPr>
            <p:ph idx="1"/>
          </p:nvPr>
        </p:nvSpPr>
        <p:spPr>
          <a:xfrm>
            <a:off x="457200" y="1258432"/>
            <a:ext cx="8229600" cy="286745"/>
          </a:xfrm>
        </p:spPr>
        <p:txBody>
          <a:bodyPr lIns="63500" tIns="25400" rIns="63500" bIns="25400">
            <a:spAutoFit/>
          </a:bodyPr>
          <a:lstStyle/>
          <a:p>
            <a:pPr eaLnBrk="1" hangingPunct="1">
              <a:lnSpc>
                <a:spcPct val="85000"/>
              </a:lnSpc>
            </a:pPr>
            <a:r>
              <a:rPr lang="en-US" altLang="zh-CN" sz="1800" b="0" dirty="0" smtClean="0"/>
              <a:t>TI </a:t>
            </a:r>
            <a:r>
              <a:rPr lang="en-US" altLang="zh-CN" sz="1800" b="0" dirty="0" err="1" smtClean="0"/>
              <a:t>SuperSPARC</a:t>
            </a:r>
            <a:r>
              <a:rPr lang="en-US" altLang="zh-CN" sz="1800" b="0" baseline="30000" dirty="0" err="1" smtClean="0"/>
              <a:t>tm</a:t>
            </a:r>
            <a:r>
              <a:rPr lang="en-US" altLang="zh-CN" sz="1800" b="0" dirty="0" smtClean="0"/>
              <a:t> TMS390Z50 in Sun SPARCstation20</a:t>
            </a:r>
          </a:p>
        </p:txBody>
      </p:sp>
      <p:sp>
        <p:nvSpPr>
          <p:cNvPr id="31746" name="日期占位符 3"/>
          <p:cNvSpPr>
            <a:spLocks noGrp="1" noChangeArrowheads="1"/>
          </p:cNvSpPr>
          <p:nvPr>
            <p:ph type="dt" sz="half" idx="10"/>
          </p:nvPr>
        </p:nvSpPr>
        <p:spPr>
          <a:noFill/>
          <a:ln>
            <a:headEnd/>
            <a:tailEnd/>
          </a:ln>
        </p:spPr>
        <p:txBody>
          <a:bodyPr>
            <a:prstTxWarp prst="textNoShape">
              <a:avLst/>
            </a:prstTxWarp>
          </a:bodyPr>
          <a:lstStyle/>
          <a:p>
            <a:fld id="{D30A5409-0844-4EE1-B610-A9BDE93B7A60}" type="datetime1">
              <a:rPr lang="en-US" altLang="zh-CN" smtClean="0"/>
              <a:pPr/>
              <a:t>2/25/2020</a:t>
            </a:fld>
            <a:endParaRPr lang="en-US" altLang="zh-CN" smtClean="0"/>
          </a:p>
        </p:txBody>
      </p:sp>
      <p:sp>
        <p:nvSpPr>
          <p:cNvPr id="31753" name="灯片编号占位符 1"/>
          <p:cNvSpPr>
            <a:spLocks noGrp="1" noChangeArrowheads="1"/>
          </p:cNvSpPr>
          <p:nvPr>
            <p:ph type="sldNum" sz="quarter" idx="12"/>
          </p:nvPr>
        </p:nvSpPr>
        <p:spPr>
          <a:noFill/>
          <a:ln>
            <a:headEnd/>
            <a:tailEnd/>
          </a:ln>
        </p:spPr>
        <p:txBody>
          <a:bodyPr/>
          <a:lstStyle/>
          <a:p>
            <a:fld id="{0D909055-D5D6-49E0-B8A5-0008A56DC77D}" type="slidenum">
              <a:rPr lang="en-US" altLang="zh-CN"/>
              <a:pPr/>
              <a:t>16</a:t>
            </a:fld>
            <a:endParaRPr lang="en-US" altLang="zh-CN"/>
          </a:p>
        </p:txBody>
      </p:sp>
      <p:sp>
        <p:nvSpPr>
          <p:cNvPr id="31748" name="Rectangle 2"/>
          <p:cNvSpPr>
            <a:spLocks noChangeArrowheads="1"/>
          </p:cNvSpPr>
          <p:nvPr/>
        </p:nvSpPr>
        <p:spPr bwMode="auto">
          <a:xfrm>
            <a:off x="5422900" y="5880100"/>
            <a:ext cx="1041400" cy="584200"/>
          </a:xfrm>
          <a:prstGeom prst="rect">
            <a:avLst/>
          </a:prstGeom>
          <a:noFill/>
          <a:ln w="254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751" name="Rectangle 5"/>
          <p:cNvSpPr>
            <a:spLocks noChangeArrowheads="1"/>
          </p:cNvSpPr>
          <p:nvPr/>
        </p:nvSpPr>
        <p:spPr bwMode="auto">
          <a:xfrm>
            <a:off x="8062913" y="5586413"/>
            <a:ext cx="1044582" cy="305212"/>
          </a:xfrm>
          <a:prstGeom prst="rect">
            <a:avLst/>
          </a:prstGeom>
          <a:noFill/>
          <a:ln w="12700">
            <a:noFill/>
            <a:miter lim="800000"/>
            <a:headEnd/>
            <a:tailEnd/>
          </a:ln>
        </p:spPr>
        <p:txBody>
          <a:bodyPr wrap="none" lIns="90488" tIns="44450" rIns="90488" bIns="44450">
            <a:spAutoFit/>
          </a:bodyPr>
          <a:lstStyle/>
          <a:p>
            <a:r>
              <a:rPr lang="en-US" altLang="zh-CN" sz="1400" dirty="0">
                <a:ea typeface="微软雅黑" panose="020B0503020204020204" pitchFamily="34" charset="-122"/>
              </a:rPr>
              <a:t>Boot PROM</a:t>
            </a:r>
          </a:p>
        </p:txBody>
      </p:sp>
      <p:grpSp>
        <p:nvGrpSpPr>
          <p:cNvPr id="2" name="Group 6"/>
          <p:cNvGrpSpPr>
            <a:grpSpLocks/>
          </p:cNvGrpSpPr>
          <p:nvPr/>
        </p:nvGrpSpPr>
        <p:grpSpPr bwMode="auto">
          <a:xfrm>
            <a:off x="914400" y="1730375"/>
            <a:ext cx="7965999" cy="4670425"/>
            <a:chOff x="584" y="1090"/>
            <a:chExt cx="5010" cy="2886"/>
          </a:xfrm>
        </p:grpSpPr>
        <p:sp useBgFill="1">
          <p:nvSpPr>
            <p:cNvPr id="31754" name="Rectangle 7"/>
            <p:cNvSpPr>
              <a:spLocks noChangeArrowheads="1"/>
            </p:cNvSpPr>
            <p:nvPr/>
          </p:nvSpPr>
          <p:spPr bwMode="auto">
            <a:xfrm>
              <a:off x="3320" y="3608"/>
              <a:ext cx="656" cy="368"/>
            </a:xfrm>
            <a:prstGeom prst="rect">
              <a:avLst/>
            </a:prstGeom>
            <a:ln w="254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grpSp>
          <p:nvGrpSpPr>
            <p:cNvPr id="3" name="Group 8"/>
            <p:cNvGrpSpPr>
              <a:grpSpLocks/>
            </p:cNvGrpSpPr>
            <p:nvPr/>
          </p:nvGrpSpPr>
          <p:grpSpPr bwMode="auto">
            <a:xfrm>
              <a:off x="4512" y="1300"/>
              <a:ext cx="336" cy="568"/>
              <a:chOff x="4512" y="1300"/>
              <a:chExt cx="336" cy="568"/>
            </a:xfrm>
          </p:grpSpPr>
          <p:sp>
            <p:nvSpPr>
              <p:cNvPr id="31842" name="Line 9"/>
              <p:cNvSpPr>
                <a:spLocks noChangeShapeType="1"/>
              </p:cNvSpPr>
              <p:nvPr/>
            </p:nvSpPr>
            <p:spPr bwMode="auto">
              <a:xfrm>
                <a:off x="4512" y="1300"/>
                <a:ext cx="0" cy="568"/>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843" name="Line 10"/>
              <p:cNvSpPr>
                <a:spLocks noChangeShapeType="1"/>
              </p:cNvSpPr>
              <p:nvPr/>
            </p:nvSpPr>
            <p:spPr bwMode="auto">
              <a:xfrm>
                <a:off x="4560" y="1300"/>
                <a:ext cx="0" cy="568"/>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844" name="Line 11"/>
              <p:cNvSpPr>
                <a:spLocks noChangeShapeType="1"/>
              </p:cNvSpPr>
              <p:nvPr/>
            </p:nvSpPr>
            <p:spPr bwMode="auto">
              <a:xfrm>
                <a:off x="4608" y="1300"/>
                <a:ext cx="0" cy="568"/>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845" name="Line 12"/>
              <p:cNvSpPr>
                <a:spLocks noChangeShapeType="1"/>
              </p:cNvSpPr>
              <p:nvPr/>
            </p:nvSpPr>
            <p:spPr bwMode="auto">
              <a:xfrm>
                <a:off x="4656" y="1300"/>
                <a:ext cx="0" cy="568"/>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846" name="Line 13"/>
              <p:cNvSpPr>
                <a:spLocks noChangeShapeType="1"/>
              </p:cNvSpPr>
              <p:nvPr/>
            </p:nvSpPr>
            <p:spPr bwMode="auto">
              <a:xfrm>
                <a:off x="4704" y="1300"/>
                <a:ext cx="0" cy="568"/>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847" name="Line 14"/>
              <p:cNvSpPr>
                <a:spLocks noChangeShapeType="1"/>
              </p:cNvSpPr>
              <p:nvPr/>
            </p:nvSpPr>
            <p:spPr bwMode="auto">
              <a:xfrm>
                <a:off x="4752" y="1300"/>
                <a:ext cx="0" cy="568"/>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848" name="Line 15"/>
              <p:cNvSpPr>
                <a:spLocks noChangeShapeType="1"/>
              </p:cNvSpPr>
              <p:nvPr/>
            </p:nvSpPr>
            <p:spPr bwMode="auto">
              <a:xfrm>
                <a:off x="4800" y="1300"/>
                <a:ext cx="0" cy="568"/>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849" name="Line 16"/>
              <p:cNvSpPr>
                <a:spLocks noChangeShapeType="1"/>
              </p:cNvSpPr>
              <p:nvPr/>
            </p:nvSpPr>
            <p:spPr bwMode="auto">
              <a:xfrm>
                <a:off x="4848" y="1300"/>
                <a:ext cx="0" cy="568"/>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grpSp>
        <p:sp>
          <p:nvSpPr>
            <p:cNvPr id="31756" name="Rectangle 17"/>
            <p:cNvSpPr>
              <a:spLocks noChangeArrowheads="1"/>
            </p:cNvSpPr>
            <p:nvPr/>
          </p:nvSpPr>
          <p:spPr bwMode="auto">
            <a:xfrm>
              <a:off x="628" y="1396"/>
              <a:ext cx="1720" cy="328"/>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757" name="Rectangle 18"/>
            <p:cNvSpPr>
              <a:spLocks noChangeArrowheads="1"/>
            </p:cNvSpPr>
            <p:nvPr/>
          </p:nvSpPr>
          <p:spPr bwMode="auto">
            <a:xfrm>
              <a:off x="807" y="1474"/>
              <a:ext cx="1227" cy="227"/>
            </a:xfrm>
            <a:prstGeom prst="rect">
              <a:avLst/>
            </a:prstGeom>
            <a:noFill/>
            <a:ln w="12700">
              <a:noFill/>
              <a:miter lim="800000"/>
              <a:headEnd/>
              <a:tailEnd/>
            </a:ln>
          </p:spPr>
          <p:txBody>
            <a:bodyPr wrap="none" lIns="90488" tIns="44450" rIns="90488" bIns="44450">
              <a:spAutoFit/>
            </a:bodyPr>
            <a:lstStyle/>
            <a:p>
              <a:r>
                <a:rPr lang="en-US" altLang="zh-CN" dirty="0">
                  <a:solidFill>
                    <a:schemeClr val="accent1"/>
                  </a:solidFill>
                  <a:ea typeface="微软雅黑" panose="020B0503020204020204" pitchFamily="34" charset="-122"/>
                </a:rPr>
                <a:t>Floating-point Unit</a:t>
              </a:r>
            </a:p>
          </p:txBody>
        </p:sp>
        <p:sp>
          <p:nvSpPr>
            <p:cNvPr id="31758" name="Rectangle 19"/>
            <p:cNvSpPr>
              <a:spLocks noChangeArrowheads="1"/>
            </p:cNvSpPr>
            <p:nvPr/>
          </p:nvSpPr>
          <p:spPr bwMode="auto">
            <a:xfrm>
              <a:off x="628" y="1828"/>
              <a:ext cx="1720" cy="472"/>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759" name="Rectangle 20"/>
            <p:cNvSpPr>
              <a:spLocks noChangeArrowheads="1"/>
            </p:cNvSpPr>
            <p:nvPr/>
          </p:nvSpPr>
          <p:spPr bwMode="auto">
            <a:xfrm>
              <a:off x="711" y="1858"/>
              <a:ext cx="821" cy="227"/>
            </a:xfrm>
            <a:prstGeom prst="rect">
              <a:avLst/>
            </a:prstGeom>
            <a:noFill/>
            <a:ln w="12700">
              <a:noFill/>
              <a:miter lim="800000"/>
              <a:headEnd/>
              <a:tailEnd/>
            </a:ln>
          </p:spPr>
          <p:txBody>
            <a:bodyPr wrap="none" lIns="90488" tIns="44450" rIns="90488" bIns="44450">
              <a:spAutoFit/>
            </a:bodyPr>
            <a:lstStyle/>
            <a:p>
              <a:r>
                <a:rPr lang="en-US" altLang="zh-CN" dirty="0">
                  <a:solidFill>
                    <a:schemeClr val="accent1"/>
                  </a:solidFill>
                  <a:ea typeface="微软雅黑" panose="020B0503020204020204" pitchFamily="34" charset="-122"/>
                </a:rPr>
                <a:t>Integer Unit</a:t>
              </a:r>
            </a:p>
          </p:txBody>
        </p:sp>
        <p:sp>
          <p:nvSpPr>
            <p:cNvPr id="31760" name="Line 21"/>
            <p:cNvSpPr>
              <a:spLocks noChangeShapeType="1"/>
            </p:cNvSpPr>
            <p:nvPr/>
          </p:nvSpPr>
          <p:spPr bwMode="auto">
            <a:xfrm>
              <a:off x="1056" y="1744"/>
              <a:ext cx="0" cy="64"/>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31761" name="Line 22"/>
            <p:cNvSpPr>
              <a:spLocks noChangeShapeType="1"/>
            </p:cNvSpPr>
            <p:nvPr/>
          </p:nvSpPr>
          <p:spPr bwMode="auto">
            <a:xfrm>
              <a:off x="1680" y="1744"/>
              <a:ext cx="0" cy="64"/>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31762" name="Rectangle 23"/>
            <p:cNvSpPr>
              <a:spLocks noChangeArrowheads="1"/>
            </p:cNvSpPr>
            <p:nvPr/>
          </p:nvSpPr>
          <p:spPr bwMode="auto">
            <a:xfrm>
              <a:off x="615" y="2544"/>
              <a:ext cx="456" cy="360"/>
            </a:xfrm>
            <a:prstGeom prst="rect">
              <a:avLst/>
            </a:prstGeom>
            <a:noFill/>
            <a:ln w="12700">
              <a:noFill/>
              <a:miter lim="800000"/>
              <a:headEnd/>
              <a:tailEnd/>
            </a:ln>
          </p:spPr>
          <p:txBody>
            <a:bodyPr wrap="none" lIns="90488" tIns="44450" rIns="90488" bIns="44450">
              <a:spAutoFit/>
            </a:bodyPr>
            <a:lstStyle/>
            <a:p>
              <a:r>
                <a:rPr lang="en-US" altLang="zh-CN" sz="1600" dirty="0">
                  <a:solidFill>
                    <a:schemeClr val="accent1"/>
                  </a:solidFill>
                  <a:ea typeface="微软雅黑" panose="020B0503020204020204" pitchFamily="34" charset="-122"/>
                </a:rPr>
                <a:t>Inst</a:t>
              </a:r>
            </a:p>
            <a:p>
              <a:r>
                <a:rPr lang="en-US" altLang="zh-CN" sz="1600" dirty="0">
                  <a:solidFill>
                    <a:schemeClr val="accent1"/>
                  </a:solidFill>
                  <a:ea typeface="微软雅黑" panose="020B0503020204020204" pitchFamily="34" charset="-122"/>
                </a:rPr>
                <a:t>Cache</a:t>
              </a:r>
            </a:p>
          </p:txBody>
        </p:sp>
        <p:sp>
          <p:nvSpPr>
            <p:cNvPr id="31763" name="Rectangle 24"/>
            <p:cNvSpPr>
              <a:spLocks noChangeArrowheads="1"/>
            </p:cNvSpPr>
            <p:nvPr/>
          </p:nvSpPr>
          <p:spPr bwMode="auto">
            <a:xfrm>
              <a:off x="1239" y="2544"/>
              <a:ext cx="419" cy="357"/>
            </a:xfrm>
            <a:prstGeom prst="rect">
              <a:avLst/>
            </a:prstGeom>
            <a:noFill/>
            <a:ln w="12700">
              <a:noFill/>
              <a:miter lim="800000"/>
              <a:headEnd/>
              <a:tailEnd/>
            </a:ln>
          </p:spPr>
          <p:txBody>
            <a:bodyPr wrap="none" lIns="90488" tIns="44450" rIns="90488" bIns="44450">
              <a:spAutoFit/>
            </a:bodyPr>
            <a:lstStyle/>
            <a:p>
              <a:r>
                <a:rPr lang="en-US" altLang="zh-CN" sz="1600" dirty="0">
                  <a:solidFill>
                    <a:schemeClr val="accent1"/>
                  </a:solidFill>
                  <a:ea typeface="微软雅黑" panose="020B0503020204020204" pitchFamily="34" charset="-122"/>
                </a:rPr>
                <a:t>Ref</a:t>
              </a:r>
            </a:p>
            <a:p>
              <a:r>
                <a:rPr lang="en-US" altLang="zh-CN" sz="1600" dirty="0">
                  <a:solidFill>
                    <a:schemeClr val="accent1"/>
                  </a:solidFill>
                  <a:ea typeface="微软雅黑" panose="020B0503020204020204" pitchFamily="34" charset="-122"/>
                </a:rPr>
                <a:t>MMU</a:t>
              </a:r>
            </a:p>
          </p:txBody>
        </p:sp>
        <p:sp>
          <p:nvSpPr>
            <p:cNvPr id="31764" name="Rectangle 25"/>
            <p:cNvSpPr>
              <a:spLocks noChangeArrowheads="1"/>
            </p:cNvSpPr>
            <p:nvPr/>
          </p:nvSpPr>
          <p:spPr bwMode="auto">
            <a:xfrm>
              <a:off x="1911" y="2544"/>
              <a:ext cx="456" cy="360"/>
            </a:xfrm>
            <a:prstGeom prst="rect">
              <a:avLst/>
            </a:prstGeom>
            <a:noFill/>
            <a:ln w="12700">
              <a:noFill/>
              <a:miter lim="800000"/>
              <a:headEnd/>
              <a:tailEnd/>
            </a:ln>
          </p:spPr>
          <p:txBody>
            <a:bodyPr wrap="none" lIns="90488" tIns="44450" rIns="90488" bIns="44450">
              <a:spAutoFit/>
            </a:bodyPr>
            <a:lstStyle/>
            <a:p>
              <a:r>
                <a:rPr lang="en-US" altLang="zh-CN" sz="1600" dirty="0">
                  <a:solidFill>
                    <a:schemeClr val="accent1"/>
                  </a:solidFill>
                  <a:ea typeface="微软雅黑" panose="020B0503020204020204" pitchFamily="34" charset="-122"/>
                </a:rPr>
                <a:t>Data</a:t>
              </a:r>
            </a:p>
            <a:p>
              <a:r>
                <a:rPr lang="en-US" altLang="zh-CN" sz="1600" dirty="0">
                  <a:solidFill>
                    <a:schemeClr val="accent1"/>
                  </a:solidFill>
                  <a:ea typeface="微软雅黑" panose="020B0503020204020204" pitchFamily="34" charset="-122"/>
                </a:rPr>
                <a:t>Cache</a:t>
              </a:r>
            </a:p>
          </p:txBody>
        </p:sp>
        <p:sp>
          <p:nvSpPr>
            <p:cNvPr id="31765" name="Rectangle 26"/>
            <p:cNvSpPr>
              <a:spLocks noChangeArrowheads="1"/>
            </p:cNvSpPr>
            <p:nvPr/>
          </p:nvSpPr>
          <p:spPr bwMode="auto">
            <a:xfrm>
              <a:off x="628" y="2548"/>
              <a:ext cx="472" cy="328"/>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766" name="Rectangle 27"/>
            <p:cNvSpPr>
              <a:spLocks noChangeArrowheads="1"/>
            </p:cNvSpPr>
            <p:nvPr/>
          </p:nvSpPr>
          <p:spPr bwMode="auto">
            <a:xfrm>
              <a:off x="1252" y="2548"/>
              <a:ext cx="472" cy="328"/>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767" name="Rectangle 28"/>
            <p:cNvSpPr>
              <a:spLocks noChangeArrowheads="1"/>
            </p:cNvSpPr>
            <p:nvPr/>
          </p:nvSpPr>
          <p:spPr bwMode="auto">
            <a:xfrm>
              <a:off x="1876" y="2548"/>
              <a:ext cx="472" cy="328"/>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768" name="Rectangle 29"/>
            <p:cNvSpPr>
              <a:spLocks noChangeArrowheads="1"/>
            </p:cNvSpPr>
            <p:nvPr/>
          </p:nvSpPr>
          <p:spPr bwMode="auto">
            <a:xfrm>
              <a:off x="1911" y="3024"/>
              <a:ext cx="455" cy="358"/>
            </a:xfrm>
            <a:prstGeom prst="rect">
              <a:avLst/>
            </a:prstGeom>
            <a:noFill/>
            <a:ln w="12700">
              <a:noFill/>
              <a:miter lim="800000"/>
              <a:headEnd/>
              <a:tailEnd/>
            </a:ln>
          </p:spPr>
          <p:txBody>
            <a:bodyPr wrap="none" lIns="90488" tIns="44450" rIns="90488" bIns="44450">
              <a:spAutoFit/>
            </a:bodyPr>
            <a:lstStyle/>
            <a:p>
              <a:r>
                <a:rPr lang="en-US" altLang="zh-CN" sz="1600" dirty="0">
                  <a:solidFill>
                    <a:schemeClr val="accent1"/>
                  </a:solidFill>
                  <a:ea typeface="微软雅黑" panose="020B0503020204020204" pitchFamily="34" charset="-122"/>
                </a:rPr>
                <a:t>Store</a:t>
              </a:r>
            </a:p>
            <a:p>
              <a:r>
                <a:rPr lang="en-US" altLang="zh-CN" sz="1600" dirty="0">
                  <a:solidFill>
                    <a:schemeClr val="accent1"/>
                  </a:solidFill>
                  <a:ea typeface="微软雅黑" panose="020B0503020204020204" pitchFamily="34" charset="-122"/>
                </a:rPr>
                <a:t>Buffer</a:t>
              </a:r>
            </a:p>
          </p:txBody>
        </p:sp>
        <p:sp>
          <p:nvSpPr>
            <p:cNvPr id="31769" name="Rectangle 30"/>
            <p:cNvSpPr>
              <a:spLocks noChangeArrowheads="1"/>
            </p:cNvSpPr>
            <p:nvPr/>
          </p:nvSpPr>
          <p:spPr bwMode="auto">
            <a:xfrm>
              <a:off x="1876" y="3028"/>
              <a:ext cx="472" cy="328"/>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770" name="Rectangle 31"/>
            <p:cNvSpPr>
              <a:spLocks noChangeArrowheads="1"/>
            </p:cNvSpPr>
            <p:nvPr/>
          </p:nvSpPr>
          <p:spPr bwMode="auto">
            <a:xfrm>
              <a:off x="628" y="3508"/>
              <a:ext cx="1720" cy="184"/>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771" name="Rectangle 32"/>
            <p:cNvSpPr>
              <a:spLocks noChangeArrowheads="1"/>
            </p:cNvSpPr>
            <p:nvPr/>
          </p:nvSpPr>
          <p:spPr bwMode="auto">
            <a:xfrm>
              <a:off x="903" y="3490"/>
              <a:ext cx="961" cy="225"/>
            </a:xfrm>
            <a:prstGeom prst="rect">
              <a:avLst/>
            </a:prstGeom>
            <a:noFill/>
            <a:ln w="12700">
              <a:noFill/>
              <a:miter lim="800000"/>
              <a:headEnd/>
              <a:tailEnd/>
            </a:ln>
          </p:spPr>
          <p:txBody>
            <a:bodyPr wrap="none" lIns="90488" tIns="44450" rIns="90488" bIns="44450">
              <a:spAutoFit/>
            </a:bodyPr>
            <a:lstStyle/>
            <a:p>
              <a:r>
                <a:rPr lang="en-US" altLang="zh-CN" dirty="0">
                  <a:solidFill>
                    <a:schemeClr val="accent1"/>
                  </a:solidFill>
                  <a:ea typeface="微软雅黑" panose="020B0503020204020204" pitchFamily="34" charset="-122"/>
                </a:rPr>
                <a:t>Bus Interface</a:t>
              </a:r>
            </a:p>
          </p:txBody>
        </p:sp>
        <p:sp>
          <p:nvSpPr>
            <p:cNvPr id="31772" name="Line 33"/>
            <p:cNvSpPr>
              <a:spLocks noChangeShapeType="1"/>
            </p:cNvSpPr>
            <p:nvPr/>
          </p:nvSpPr>
          <p:spPr bwMode="auto">
            <a:xfrm>
              <a:off x="816" y="2308"/>
              <a:ext cx="0" cy="232"/>
            </a:xfrm>
            <a:prstGeom prst="line">
              <a:avLst/>
            </a:prstGeom>
            <a:noFill/>
            <a:ln w="12700">
              <a:solidFill>
                <a:schemeClr val="tx1"/>
              </a:solidFill>
              <a:round/>
              <a:headEnd type="triangle" w="med" len="med"/>
              <a:tailEnd/>
            </a:ln>
          </p:spPr>
          <p:txBody>
            <a:bodyPr/>
            <a:lstStyle/>
            <a:p>
              <a:endParaRPr lang="zh-CN" altLang="en-US" dirty="0">
                <a:ea typeface="微软雅黑" panose="020B0503020204020204" pitchFamily="34" charset="-122"/>
              </a:endParaRPr>
            </a:p>
          </p:txBody>
        </p:sp>
        <p:sp>
          <p:nvSpPr>
            <p:cNvPr id="31773" name="Line 34"/>
            <p:cNvSpPr>
              <a:spLocks noChangeShapeType="1"/>
            </p:cNvSpPr>
            <p:nvPr/>
          </p:nvSpPr>
          <p:spPr bwMode="auto">
            <a:xfrm>
              <a:off x="1440" y="2308"/>
              <a:ext cx="0" cy="232"/>
            </a:xfrm>
            <a:prstGeom prst="line">
              <a:avLst/>
            </a:prstGeom>
            <a:noFill/>
            <a:ln w="12700">
              <a:solidFill>
                <a:schemeClr val="tx1"/>
              </a:solidFill>
              <a:round/>
              <a:headEnd type="triangle" w="med" len="med"/>
              <a:tailEnd type="triangle" w="med" len="med"/>
            </a:ln>
          </p:spPr>
          <p:txBody>
            <a:bodyPr/>
            <a:lstStyle/>
            <a:p>
              <a:endParaRPr lang="zh-CN" altLang="en-US" dirty="0">
                <a:ea typeface="微软雅黑" panose="020B0503020204020204" pitchFamily="34" charset="-122"/>
              </a:endParaRPr>
            </a:p>
          </p:txBody>
        </p:sp>
        <p:sp>
          <p:nvSpPr>
            <p:cNvPr id="31774" name="Line 35"/>
            <p:cNvSpPr>
              <a:spLocks noChangeShapeType="1"/>
            </p:cNvSpPr>
            <p:nvPr/>
          </p:nvSpPr>
          <p:spPr bwMode="auto">
            <a:xfrm>
              <a:off x="1732" y="2688"/>
              <a:ext cx="136" cy="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775" name="Line 36"/>
            <p:cNvSpPr>
              <a:spLocks noChangeShapeType="1"/>
            </p:cNvSpPr>
            <p:nvPr/>
          </p:nvSpPr>
          <p:spPr bwMode="auto">
            <a:xfrm>
              <a:off x="816" y="2884"/>
              <a:ext cx="0" cy="616"/>
            </a:xfrm>
            <a:prstGeom prst="line">
              <a:avLst/>
            </a:prstGeom>
            <a:noFill/>
            <a:ln w="12700">
              <a:solidFill>
                <a:schemeClr val="tx1"/>
              </a:solidFill>
              <a:round/>
              <a:headEnd type="triangle" w="med" len="med"/>
              <a:tailEnd type="triangle" w="med" len="med"/>
            </a:ln>
          </p:spPr>
          <p:txBody>
            <a:bodyPr/>
            <a:lstStyle/>
            <a:p>
              <a:endParaRPr lang="zh-CN" altLang="en-US" dirty="0">
                <a:ea typeface="微软雅黑" panose="020B0503020204020204" pitchFamily="34" charset="-122"/>
              </a:endParaRPr>
            </a:p>
          </p:txBody>
        </p:sp>
        <p:sp>
          <p:nvSpPr>
            <p:cNvPr id="31776" name="Line 37"/>
            <p:cNvSpPr>
              <a:spLocks noChangeShapeType="1"/>
            </p:cNvSpPr>
            <p:nvPr/>
          </p:nvSpPr>
          <p:spPr bwMode="auto">
            <a:xfrm>
              <a:off x="1440" y="2884"/>
              <a:ext cx="0" cy="616"/>
            </a:xfrm>
            <a:prstGeom prst="line">
              <a:avLst/>
            </a:prstGeom>
            <a:noFill/>
            <a:ln w="12700">
              <a:solidFill>
                <a:schemeClr val="tx1"/>
              </a:solidFill>
              <a:round/>
              <a:headEnd type="triangle" w="med" len="med"/>
              <a:tailEnd type="triangle" w="med" len="med"/>
            </a:ln>
          </p:spPr>
          <p:txBody>
            <a:bodyPr/>
            <a:lstStyle/>
            <a:p>
              <a:endParaRPr lang="zh-CN" altLang="en-US" dirty="0">
                <a:ea typeface="微软雅黑" panose="020B0503020204020204" pitchFamily="34" charset="-122"/>
              </a:endParaRPr>
            </a:p>
          </p:txBody>
        </p:sp>
        <p:sp>
          <p:nvSpPr>
            <p:cNvPr id="31777" name="Line 38"/>
            <p:cNvSpPr>
              <a:spLocks noChangeShapeType="1"/>
            </p:cNvSpPr>
            <p:nvPr/>
          </p:nvSpPr>
          <p:spPr bwMode="auto">
            <a:xfrm>
              <a:off x="2112" y="3364"/>
              <a:ext cx="0" cy="136"/>
            </a:xfrm>
            <a:prstGeom prst="line">
              <a:avLst/>
            </a:prstGeom>
            <a:noFill/>
            <a:ln w="12700">
              <a:solidFill>
                <a:schemeClr val="tx1"/>
              </a:solidFill>
              <a:round/>
              <a:headEnd type="triangle" w="med" len="med"/>
              <a:tailEnd type="triangle" w="med" len="med"/>
            </a:ln>
          </p:spPr>
          <p:txBody>
            <a:bodyPr/>
            <a:lstStyle/>
            <a:p>
              <a:endParaRPr lang="zh-CN" altLang="en-US" dirty="0">
                <a:ea typeface="微软雅黑" panose="020B0503020204020204" pitchFamily="34" charset="-122"/>
              </a:endParaRPr>
            </a:p>
          </p:txBody>
        </p:sp>
        <p:sp>
          <p:nvSpPr>
            <p:cNvPr id="31778" name="Line 39"/>
            <p:cNvSpPr>
              <a:spLocks noChangeShapeType="1"/>
            </p:cNvSpPr>
            <p:nvPr/>
          </p:nvSpPr>
          <p:spPr bwMode="auto">
            <a:xfrm>
              <a:off x="2112" y="2884"/>
              <a:ext cx="0" cy="136"/>
            </a:xfrm>
            <a:prstGeom prst="line">
              <a:avLst/>
            </a:prstGeom>
            <a:noFill/>
            <a:ln w="12700">
              <a:solidFill>
                <a:schemeClr val="tx1"/>
              </a:solidFill>
              <a:round/>
              <a:headEnd type="triangle" w="med" len="med"/>
              <a:tailEnd type="triangle" w="med" len="med"/>
            </a:ln>
          </p:spPr>
          <p:txBody>
            <a:bodyPr/>
            <a:lstStyle/>
            <a:p>
              <a:endParaRPr lang="zh-CN" altLang="en-US" dirty="0">
                <a:ea typeface="微软雅黑" panose="020B0503020204020204" pitchFamily="34" charset="-122"/>
              </a:endParaRPr>
            </a:p>
          </p:txBody>
        </p:sp>
        <p:sp>
          <p:nvSpPr>
            <p:cNvPr id="31779" name="Rectangle 40"/>
            <p:cNvSpPr>
              <a:spLocks noChangeArrowheads="1"/>
            </p:cNvSpPr>
            <p:nvPr/>
          </p:nvSpPr>
          <p:spPr bwMode="auto">
            <a:xfrm>
              <a:off x="584" y="1208"/>
              <a:ext cx="1808" cy="2480"/>
            </a:xfrm>
            <a:prstGeom prst="rect">
              <a:avLst/>
            </a:prstGeom>
            <a:noFill/>
            <a:ln w="254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780" name="Rectangle 41"/>
            <p:cNvSpPr>
              <a:spLocks noChangeArrowheads="1"/>
            </p:cNvSpPr>
            <p:nvPr/>
          </p:nvSpPr>
          <p:spPr bwMode="auto">
            <a:xfrm>
              <a:off x="807" y="1186"/>
              <a:ext cx="884" cy="227"/>
            </a:xfrm>
            <a:prstGeom prst="rect">
              <a:avLst/>
            </a:prstGeom>
            <a:noFill/>
            <a:ln w="12700">
              <a:noFill/>
              <a:miter lim="800000"/>
              <a:headEnd/>
              <a:tailEnd/>
            </a:ln>
          </p:spPr>
          <p:txBody>
            <a:bodyPr wrap="none" lIns="90488" tIns="44450" rIns="90488" bIns="44450">
              <a:spAutoFit/>
            </a:bodyPr>
            <a:lstStyle/>
            <a:p>
              <a:r>
                <a:rPr lang="en-US" altLang="zh-CN" dirty="0" err="1">
                  <a:solidFill>
                    <a:schemeClr val="accent2"/>
                  </a:solidFill>
                  <a:ea typeface="微软雅黑" panose="020B0503020204020204" pitchFamily="34" charset="-122"/>
                </a:rPr>
                <a:t>SuperSPARC</a:t>
              </a:r>
              <a:endParaRPr lang="en-US" altLang="zh-CN" dirty="0">
                <a:solidFill>
                  <a:schemeClr val="accent2"/>
                </a:solidFill>
                <a:ea typeface="微软雅黑" panose="020B0503020204020204" pitchFamily="34" charset="-122"/>
              </a:endParaRPr>
            </a:p>
          </p:txBody>
        </p:sp>
        <p:sp>
          <p:nvSpPr>
            <p:cNvPr id="31781" name="Rectangle 42"/>
            <p:cNvSpPr>
              <a:spLocks noChangeArrowheads="1"/>
            </p:cNvSpPr>
            <p:nvPr/>
          </p:nvSpPr>
          <p:spPr bwMode="auto">
            <a:xfrm>
              <a:off x="2980" y="1300"/>
              <a:ext cx="712" cy="808"/>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782" name="Rectangle 43"/>
            <p:cNvSpPr>
              <a:spLocks noChangeArrowheads="1"/>
            </p:cNvSpPr>
            <p:nvPr/>
          </p:nvSpPr>
          <p:spPr bwMode="auto">
            <a:xfrm>
              <a:off x="3220" y="1396"/>
              <a:ext cx="280" cy="28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783" name="Rectangle 44"/>
            <p:cNvSpPr>
              <a:spLocks noChangeArrowheads="1"/>
            </p:cNvSpPr>
            <p:nvPr/>
          </p:nvSpPr>
          <p:spPr bwMode="auto">
            <a:xfrm>
              <a:off x="3028" y="1780"/>
              <a:ext cx="232" cy="28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784" name="Rectangle 45"/>
            <p:cNvSpPr>
              <a:spLocks noChangeArrowheads="1"/>
            </p:cNvSpPr>
            <p:nvPr/>
          </p:nvSpPr>
          <p:spPr bwMode="auto">
            <a:xfrm>
              <a:off x="3015" y="1714"/>
              <a:ext cx="274" cy="394"/>
            </a:xfrm>
            <a:prstGeom prst="rect">
              <a:avLst/>
            </a:prstGeom>
            <a:noFill/>
            <a:ln w="12700">
              <a:noFill/>
              <a:miter lim="800000"/>
              <a:headEnd/>
              <a:tailEnd/>
            </a:ln>
          </p:spPr>
          <p:txBody>
            <a:bodyPr wrap="none" lIns="90488" tIns="44450" rIns="90488" bIns="44450">
              <a:spAutoFit/>
            </a:bodyPr>
            <a:lstStyle/>
            <a:p>
              <a:r>
                <a:rPr lang="en-US" altLang="zh-CN" dirty="0">
                  <a:solidFill>
                    <a:schemeClr val="accent1"/>
                  </a:solidFill>
                  <a:ea typeface="微软雅黑" panose="020B0503020204020204" pitchFamily="34" charset="-122"/>
                </a:rPr>
                <a:t>L2</a:t>
              </a:r>
            </a:p>
            <a:p>
              <a:r>
                <a:rPr lang="en-US" altLang="zh-CN" dirty="0">
                  <a:solidFill>
                    <a:schemeClr val="accent1"/>
                  </a:solidFill>
                  <a:ea typeface="微软雅黑" panose="020B0503020204020204" pitchFamily="34" charset="-122"/>
                </a:rPr>
                <a:t>$</a:t>
              </a:r>
            </a:p>
          </p:txBody>
        </p:sp>
        <p:sp>
          <p:nvSpPr>
            <p:cNvPr id="31785" name="Rectangle 46"/>
            <p:cNvSpPr>
              <a:spLocks noChangeArrowheads="1"/>
            </p:cNvSpPr>
            <p:nvPr/>
          </p:nvSpPr>
          <p:spPr bwMode="auto">
            <a:xfrm>
              <a:off x="3364" y="1780"/>
              <a:ext cx="232" cy="28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786" name="Rectangle 47"/>
            <p:cNvSpPr>
              <a:spLocks noChangeArrowheads="1"/>
            </p:cNvSpPr>
            <p:nvPr/>
          </p:nvSpPr>
          <p:spPr bwMode="auto">
            <a:xfrm>
              <a:off x="3351" y="1763"/>
              <a:ext cx="282" cy="227"/>
            </a:xfrm>
            <a:prstGeom prst="rect">
              <a:avLst/>
            </a:prstGeom>
            <a:noFill/>
            <a:ln w="12700">
              <a:noFill/>
              <a:miter lim="800000"/>
              <a:headEnd/>
              <a:tailEnd/>
            </a:ln>
          </p:spPr>
          <p:txBody>
            <a:bodyPr wrap="none" lIns="90488" tIns="44450" rIns="90488" bIns="44450">
              <a:spAutoFit/>
            </a:bodyPr>
            <a:lstStyle/>
            <a:p>
              <a:r>
                <a:rPr lang="en-US" altLang="zh-CN" dirty="0">
                  <a:solidFill>
                    <a:schemeClr val="accent1"/>
                  </a:solidFill>
                  <a:ea typeface="微软雅黑" panose="020B0503020204020204" pitchFamily="34" charset="-122"/>
                </a:rPr>
                <a:t>CC</a:t>
              </a:r>
            </a:p>
          </p:txBody>
        </p:sp>
        <p:sp>
          <p:nvSpPr>
            <p:cNvPr id="31787" name="Rectangle 48"/>
            <p:cNvSpPr>
              <a:spLocks noChangeArrowheads="1"/>
            </p:cNvSpPr>
            <p:nvPr/>
          </p:nvSpPr>
          <p:spPr bwMode="auto">
            <a:xfrm>
              <a:off x="2823" y="1090"/>
              <a:ext cx="993" cy="225"/>
            </a:xfrm>
            <a:prstGeom prst="rect">
              <a:avLst/>
            </a:prstGeom>
            <a:noFill/>
            <a:ln w="12700">
              <a:noFill/>
              <a:miter lim="800000"/>
              <a:headEnd/>
              <a:tailEnd/>
            </a:ln>
          </p:spPr>
          <p:txBody>
            <a:bodyPr wrap="none" lIns="90488" tIns="44450" rIns="90488" bIns="44450">
              <a:spAutoFit/>
            </a:bodyPr>
            <a:lstStyle/>
            <a:p>
              <a:r>
                <a:rPr lang="en-US" altLang="zh-CN" dirty="0" err="1">
                  <a:ea typeface="微软雅黑" panose="020B0503020204020204" pitchFamily="34" charset="-122"/>
                </a:rPr>
                <a:t>MBus</a:t>
              </a:r>
              <a:r>
                <a:rPr lang="en-US" altLang="zh-CN" dirty="0">
                  <a:ea typeface="微软雅黑" panose="020B0503020204020204" pitchFamily="34" charset="-122"/>
                </a:rPr>
                <a:t> Module</a:t>
              </a:r>
            </a:p>
          </p:txBody>
        </p:sp>
        <p:sp>
          <p:nvSpPr>
            <p:cNvPr id="31788" name="Line 49"/>
            <p:cNvSpPr>
              <a:spLocks noChangeShapeType="1"/>
            </p:cNvSpPr>
            <p:nvPr/>
          </p:nvSpPr>
          <p:spPr bwMode="auto">
            <a:xfrm>
              <a:off x="2898" y="2208"/>
              <a:ext cx="2220" cy="0"/>
            </a:xfrm>
            <a:prstGeom prst="line">
              <a:avLst/>
            </a:prstGeom>
            <a:noFill/>
            <a:ln w="57150" cmpd="thinThick">
              <a:solidFill>
                <a:schemeClr val="tx1"/>
              </a:solidFill>
              <a:round/>
              <a:headEnd/>
              <a:tailEnd/>
            </a:ln>
          </p:spPr>
          <p:txBody>
            <a:bodyPr/>
            <a:lstStyle/>
            <a:p>
              <a:endParaRPr lang="zh-CN" altLang="en-US" dirty="0">
                <a:ea typeface="微软雅黑" panose="020B0503020204020204" pitchFamily="34" charset="-122"/>
              </a:endParaRPr>
            </a:p>
          </p:txBody>
        </p:sp>
        <p:sp>
          <p:nvSpPr>
            <p:cNvPr id="31789" name="Line 50"/>
            <p:cNvSpPr>
              <a:spLocks noChangeShapeType="1"/>
            </p:cNvSpPr>
            <p:nvPr/>
          </p:nvSpPr>
          <p:spPr bwMode="auto">
            <a:xfrm>
              <a:off x="3312" y="2130"/>
              <a:ext cx="0" cy="60"/>
            </a:xfrm>
            <a:prstGeom prst="line">
              <a:avLst/>
            </a:prstGeom>
            <a:noFill/>
            <a:ln w="57150" cmpd="thinThick">
              <a:solidFill>
                <a:schemeClr val="tx1"/>
              </a:solidFill>
              <a:round/>
              <a:headEnd/>
              <a:tailEnd/>
            </a:ln>
          </p:spPr>
          <p:txBody>
            <a:bodyPr/>
            <a:lstStyle/>
            <a:p>
              <a:endParaRPr lang="zh-CN" altLang="en-US" dirty="0">
                <a:ea typeface="微软雅黑" panose="020B0503020204020204" pitchFamily="34" charset="-122"/>
              </a:endParaRPr>
            </a:p>
          </p:txBody>
        </p:sp>
        <p:sp>
          <p:nvSpPr>
            <p:cNvPr id="31790" name="Rectangle 51"/>
            <p:cNvSpPr>
              <a:spLocks noChangeArrowheads="1"/>
            </p:cNvSpPr>
            <p:nvPr/>
          </p:nvSpPr>
          <p:spPr bwMode="auto">
            <a:xfrm>
              <a:off x="3831" y="1954"/>
              <a:ext cx="481" cy="225"/>
            </a:xfrm>
            <a:prstGeom prst="rect">
              <a:avLst/>
            </a:prstGeom>
            <a:noFill/>
            <a:ln w="12700">
              <a:noFill/>
              <a:miter lim="800000"/>
              <a:headEnd/>
              <a:tailEnd/>
            </a:ln>
          </p:spPr>
          <p:txBody>
            <a:bodyPr wrap="none" lIns="90488" tIns="44450" rIns="90488" bIns="44450">
              <a:spAutoFit/>
            </a:bodyPr>
            <a:lstStyle/>
            <a:p>
              <a:r>
                <a:rPr lang="en-US" altLang="zh-CN" dirty="0" err="1">
                  <a:solidFill>
                    <a:schemeClr val="accent2"/>
                  </a:solidFill>
                  <a:ea typeface="微软雅黑" panose="020B0503020204020204" pitchFamily="34" charset="-122"/>
                </a:rPr>
                <a:t>MBus</a:t>
              </a:r>
              <a:endParaRPr lang="en-US" altLang="zh-CN" dirty="0">
                <a:solidFill>
                  <a:schemeClr val="accent2"/>
                </a:solidFill>
                <a:ea typeface="微软雅黑" panose="020B0503020204020204" pitchFamily="34" charset="-122"/>
              </a:endParaRPr>
            </a:p>
          </p:txBody>
        </p:sp>
        <p:sp>
          <p:nvSpPr>
            <p:cNvPr id="31791" name="Rectangle 52"/>
            <p:cNvSpPr>
              <a:spLocks noChangeArrowheads="1"/>
            </p:cNvSpPr>
            <p:nvPr/>
          </p:nvSpPr>
          <p:spPr bwMode="auto">
            <a:xfrm>
              <a:off x="2884" y="2452"/>
              <a:ext cx="520" cy="328"/>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792" name="Rectangle 53"/>
            <p:cNvSpPr>
              <a:spLocks noChangeArrowheads="1"/>
            </p:cNvSpPr>
            <p:nvPr/>
          </p:nvSpPr>
          <p:spPr bwMode="auto">
            <a:xfrm>
              <a:off x="2871" y="2482"/>
              <a:ext cx="611" cy="227"/>
            </a:xfrm>
            <a:prstGeom prst="rect">
              <a:avLst/>
            </a:prstGeom>
            <a:noFill/>
            <a:ln w="12700">
              <a:noFill/>
              <a:miter lim="800000"/>
              <a:headEnd/>
              <a:tailEnd/>
            </a:ln>
          </p:spPr>
          <p:txBody>
            <a:bodyPr wrap="none" lIns="90488" tIns="44450" rIns="90488" bIns="44450">
              <a:spAutoFit/>
            </a:bodyPr>
            <a:lstStyle/>
            <a:p>
              <a:r>
                <a:rPr lang="en-US" altLang="zh-CN" dirty="0">
                  <a:solidFill>
                    <a:schemeClr val="accent1"/>
                  </a:solidFill>
                  <a:ea typeface="微软雅黑" panose="020B0503020204020204" pitchFamily="34" charset="-122"/>
                </a:rPr>
                <a:t>L64852</a:t>
              </a:r>
            </a:p>
          </p:txBody>
        </p:sp>
        <p:sp>
          <p:nvSpPr>
            <p:cNvPr id="31793" name="Rectangle 54"/>
            <p:cNvSpPr>
              <a:spLocks noChangeArrowheads="1"/>
            </p:cNvSpPr>
            <p:nvPr/>
          </p:nvSpPr>
          <p:spPr bwMode="auto">
            <a:xfrm>
              <a:off x="3447" y="2448"/>
              <a:ext cx="833" cy="360"/>
            </a:xfrm>
            <a:prstGeom prst="rect">
              <a:avLst/>
            </a:prstGeom>
            <a:noFill/>
            <a:ln w="12700">
              <a:noFill/>
              <a:miter lim="800000"/>
              <a:headEnd/>
              <a:tailEnd/>
            </a:ln>
          </p:spPr>
          <p:txBody>
            <a:bodyPr wrap="none" lIns="90488" tIns="44450" rIns="90488" bIns="44450">
              <a:spAutoFit/>
            </a:bodyPr>
            <a:lstStyle/>
            <a:p>
              <a:r>
                <a:rPr lang="en-US" altLang="zh-CN" sz="1600" b="1" dirty="0" err="1">
                  <a:ea typeface="微软雅黑" panose="020B0503020204020204" pitchFamily="34" charset="-122"/>
                </a:rPr>
                <a:t>MBus</a:t>
              </a:r>
              <a:r>
                <a:rPr lang="en-US" altLang="zh-CN" sz="1600" b="1" dirty="0">
                  <a:ea typeface="微软雅黑" panose="020B0503020204020204" pitchFamily="34" charset="-122"/>
                </a:rPr>
                <a:t> control</a:t>
              </a:r>
            </a:p>
            <a:p>
              <a:r>
                <a:rPr lang="en-US" altLang="zh-CN" sz="1600" b="1" dirty="0">
                  <a:ea typeface="微软雅黑" panose="020B0503020204020204" pitchFamily="34" charset="-122"/>
                </a:rPr>
                <a:t>M-S Adapter</a:t>
              </a:r>
            </a:p>
          </p:txBody>
        </p:sp>
        <p:sp>
          <p:nvSpPr>
            <p:cNvPr id="31794" name="Line 55"/>
            <p:cNvSpPr>
              <a:spLocks noChangeShapeType="1"/>
            </p:cNvSpPr>
            <p:nvPr/>
          </p:nvSpPr>
          <p:spPr bwMode="auto">
            <a:xfrm>
              <a:off x="3072" y="2226"/>
              <a:ext cx="0" cy="204"/>
            </a:xfrm>
            <a:prstGeom prst="line">
              <a:avLst/>
            </a:prstGeom>
            <a:noFill/>
            <a:ln w="57150" cmpd="thinThick">
              <a:solidFill>
                <a:schemeClr val="tx1"/>
              </a:solidFill>
              <a:round/>
              <a:headEnd/>
              <a:tailEnd/>
            </a:ln>
          </p:spPr>
          <p:txBody>
            <a:bodyPr/>
            <a:lstStyle/>
            <a:p>
              <a:endParaRPr lang="zh-CN" altLang="en-US" dirty="0">
                <a:ea typeface="微软雅黑" panose="020B0503020204020204" pitchFamily="34" charset="-122"/>
              </a:endParaRPr>
            </a:p>
          </p:txBody>
        </p:sp>
        <p:sp>
          <p:nvSpPr>
            <p:cNvPr id="31795" name="Line 56"/>
            <p:cNvSpPr>
              <a:spLocks noChangeShapeType="1"/>
            </p:cNvSpPr>
            <p:nvPr/>
          </p:nvSpPr>
          <p:spPr bwMode="auto">
            <a:xfrm>
              <a:off x="3072" y="2796"/>
              <a:ext cx="0" cy="1176"/>
            </a:xfrm>
            <a:prstGeom prst="line">
              <a:avLst/>
            </a:prstGeom>
            <a:noFill/>
            <a:ln w="38100" cmpd="dbl">
              <a:solidFill>
                <a:schemeClr val="tx1"/>
              </a:solidFill>
              <a:round/>
              <a:headEnd/>
              <a:tailEnd/>
            </a:ln>
          </p:spPr>
          <p:txBody>
            <a:bodyPr/>
            <a:lstStyle/>
            <a:p>
              <a:endParaRPr lang="zh-CN" altLang="en-US" dirty="0">
                <a:ea typeface="微软雅黑" panose="020B0503020204020204" pitchFamily="34" charset="-122"/>
              </a:endParaRPr>
            </a:p>
          </p:txBody>
        </p:sp>
        <p:sp>
          <p:nvSpPr>
            <p:cNvPr id="31796" name="Rectangle 57"/>
            <p:cNvSpPr>
              <a:spLocks noChangeArrowheads="1"/>
            </p:cNvSpPr>
            <p:nvPr/>
          </p:nvSpPr>
          <p:spPr bwMode="auto">
            <a:xfrm>
              <a:off x="3063" y="2818"/>
              <a:ext cx="431" cy="227"/>
            </a:xfrm>
            <a:prstGeom prst="rect">
              <a:avLst/>
            </a:prstGeom>
            <a:noFill/>
            <a:ln w="12700">
              <a:noFill/>
              <a:miter lim="800000"/>
              <a:headEnd/>
              <a:tailEnd/>
            </a:ln>
          </p:spPr>
          <p:txBody>
            <a:bodyPr wrap="none" lIns="90488" tIns="44450" rIns="90488" bIns="44450">
              <a:spAutoFit/>
            </a:bodyPr>
            <a:lstStyle/>
            <a:p>
              <a:r>
                <a:rPr lang="en-US" altLang="zh-CN" dirty="0" err="1">
                  <a:solidFill>
                    <a:schemeClr val="accent2"/>
                  </a:solidFill>
                  <a:ea typeface="微软雅黑" panose="020B0503020204020204" pitchFamily="34" charset="-122"/>
                </a:rPr>
                <a:t>SBus</a:t>
              </a:r>
              <a:endParaRPr lang="en-US" altLang="zh-CN" dirty="0">
                <a:solidFill>
                  <a:schemeClr val="accent2"/>
                </a:solidFill>
                <a:ea typeface="微软雅黑" panose="020B0503020204020204" pitchFamily="34" charset="-122"/>
              </a:endParaRPr>
            </a:p>
          </p:txBody>
        </p:sp>
        <p:sp>
          <p:nvSpPr>
            <p:cNvPr id="31797" name="Rectangle 58"/>
            <p:cNvSpPr>
              <a:spLocks noChangeArrowheads="1"/>
            </p:cNvSpPr>
            <p:nvPr/>
          </p:nvSpPr>
          <p:spPr bwMode="auto">
            <a:xfrm>
              <a:off x="4468" y="1876"/>
              <a:ext cx="424" cy="232"/>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798" name="Line 59"/>
            <p:cNvSpPr>
              <a:spLocks noChangeShapeType="1"/>
            </p:cNvSpPr>
            <p:nvPr/>
          </p:nvSpPr>
          <p:spPr bwMode="auto">
            <a:xfrm>
              <a:off x="4704" y="2130"/>
              <a:ext cx="0" cy="60"/>
            </a:xfrm>
            <a:prstGeom prst="line">
              <a:avLst/>
            </a:prstGeom>
            <a:noFill/>
            <a:ln w="57150" cmpd="thinThick">
              <a:solidFill>
                <a:schemeClr val="tx1"/>
              </a:solidFill>
              <a:round/>
              <a:headEnd/>
              <a:tailEnd/>
            </a:ln>
          </p:spPr>
          <p:txBody>
            <a:bodyPr/>
            <a:lstStyle/>
            <a:p>
              <a:endParaRPr lang="zh-CN" altLang="en-US" dirty="0">
                <a:ea typeface="微软雅黑" panose="020B0503020204020204" pitchFamily="34" charset="-122"/>
              </a:endParaRPr>
            </a:p>
          </p:txBody>
        </p:sp>
        <p:grpSp>
          <p:nvGrpSpPr>
            <p:cNvPr id="4" name="Group 60"/>
            <p:cNvGrpSpPr>
              <a:grpSpLocks/>
            </p:cNvGrpSpPr>
            <p:nvPr/>
          </p:nvGrpSpPr>
          <p:grpSpPr bwMode="auto">
            <a:xfrm>
              <a:off x="1348" y="2116"/>
              <a:ext cx="232" cy="136"/>
              <a:chOff x="1348" y="2116"/>
              <a:chExt cx="232" cy="136"/>
            </a:xfrm>
          </p:grpSpPr>
          <p:sp>
            <p:nvSpPr>
              <p:cNvPr id="31837" name="Rectangle 61"/>
              <p:cNvSpPr>
                <a:spLocks noChangeArrowheads="1"/>
              </p:cNvSpPr>
              <p:nvPr/>
            </p:nvSpPr>
            <p:spPr bwMode="auto">
              <a:xfrm>
                <a:off x="1348" y="2116"/>
                <a:ext cx="232" cy="136"/>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838" name="Line 62"/>
              <p:cNvSpPr>
                <a:spLocks noChangeShapeType="1"/>
              </p:cNvSpPr>
              <p:nvPr/>
            </p:nvSpPr>
            <p:spPr bwMode="auto">
              <a:xfrm>
                <a:off x="1536" y="2116"/>
                <a:ext cx="0" cy="136"/>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839" name="Line 63"/>
              <p:cNvSpPr>
                <a:spLocks noChangeShapeType="1"/>
              </p:cNvSpPr>
              <p:nvPr/>
            </p:nvSpPr>
            <p:spPr bwMode="auto">
              <a:xfrm>
                <a:off x="1488" y="2116"/>
                <a:ext cx="0" cy="136"/>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840" name="Line 64"/>
              <p:cNvSpPr>
                <a:spLocks noChangeShapeType="1"/>
              </p:cNvSpPr>
              <p:nvPr/>
            </p:nvSpPr>
            <p:spPr bwMode="auto">
              <a:xfrm>
                <a:off x="1440" y="2116"/>
                <a:ext cx="0" cy="136"/>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841" name="Line 65"/>
              <p:cNvSpPr>
                <a:spLocks noChangeShapeType="1"/>
              </p:cNvSpPr>
              <p:nvPr/>
            </p:nvSpPr>
            <p:spPr bwMode="auto">
              <a:xfrm>
                <a:off x="1392" y="2116"/>
                <a:ext cx="0" cy="136"/>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grpSp>
        <p:sp>
          <p:nvSpPr>
            <p:cNvPr id="31800" name="Freeform 66"/>
            <p:cNvSpPr>
              <a:spLocks noChangeArrowheads="1"/>
            </p:cNvSpPr>
            <p:nvPr/>
          </p:nvSpPr>
          <p:spPr bwMode="auto">
            <a:xfrm>
              <a:off x="1680" y="1968"/>
              <a:ext cx="145" cy="289"/>
            </a:xfrm>
            <a:custGeom>
              <a:avLst/>
              <a:gdLst>
                <a:gd name="T0" fmla="*/ 0 w 145"/>
                <a:gd name="T1" fmla="*/ 288 h 289"/>
                <a:gd name="T2" fmla="*/ 0 w 145"/>
                <a:gd name="T3" fmla="*/ 192 h 289"/>
                <a:gd name="T4" fmla="*/ 48 w 145"/>
                <a:gd name="T5" fmla="*/ 144 h 289"/>
                <a:gd name="T6" fmla="*/ 0 w 145"/>
                <a:gd name="T7" fmla="*/ 96 h 289"/>
                <a:gd name="T8" fmla="*/ 0 w 145"/>
                <a:gd name="T9" fmla="*/ 0 h 289"/>
                <a:gd name="T10" fmla="*/ 144 w 145"/>
                <a:gd name="T11" fmla="*/ 96 h 289"/>
                <a:gd name="T12" fmla="*/ 144 w 145"/>
                <a:gd name="T13" fmla="*/ 192 h 289"/>
                <a:gd name="T14" fmla="*/ 0 w 145"/>
                <a:gd name="T15" fmla="*/ 288 h 289"/>
                <a:gd name="T16" fmla="*/ 0 60000 65536"/>
                <a:gd name="T17" fmla="*/ 0 60000 65536"/>
                <a:gd name="T18" fmla="*/ 0 60000 65536"/>
                <a:gd name="T19" fmla="*/ 0 60000 65536"/>
                <a:gd name="T20" fmla="*/ 0 60000 65536"/>
                <a:gd name="T21" fmla="*/ 0 60000 65536"/>
                <a:gd name="T22" fmla="*/ 0 60000 65536"/>
                <a:gd name="T23" fmla="*/ 0 60000 65536"/>
                <a:gd name="T24" fmla="*/ 0 w 145"/>
                <a:gd name="T25" fmla="*/ 0 h 289"/>
                <a:gd name="T26" fmla="*/ 145 w 145"/>
                <a:gd name="T27" fmla="*/ 289 h 2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5" h="289">
                  <a:moveTo>
                    <a:pt x="0" y="288"/>
                  </a:moveTo>
                  <a:lnTo>
                    <a:pt x="0" y="192"/>
                  </a:lnTo>
                  <a:lnTo>
                    <a:pt x="48" y="144"/>
                  </a:lnTo>
                  <a:lnTo>
                    <a:pt x="0" y="96"/>
                  </a:lnTo>
                  <a:lnTo>
                    <a:pt x="0" y="0"/>
                  </a:lnTo>
                  <a:lnTo>
                    <a:pt x="144" y="96"/>
                  </a:lnTo>
                  <a:lnTo>
                    <a:pt x="144" y="192"/>
                  </a:lnTo>
                  <a:lnTo>
                    <a:pt x="0" y="288"/>
                  </a:lnTo>
                </a:path>
              </a:pathLst>
            </a:custGeom>
            <a:noFill/>
            <a:ln w="12700" cap="rnd">
              <a:solidFill>
                <a:schemeClr val="tx1"/>
              </a:solidFill>
              <a:round/>
              <a:headEnd/>
              <a:tailEnd/>
            </a:ln>
          </p:spPr>
          <p:txBody>
            <a:bodyPr/>
            <a:lstStyle/>
            <a:p>
              <a:endParaRPr lang="zh-CN" altLang="en-US" dirty="0">
                <a:ea typeface="微软雅黑" panose="020B0503020204020204" pitchFamily="34" charset="-122"/>
              </a:endParaRPr>
            </a:p>
          </p:txBody>
        </p:sp>
        <p:sp>
          <p:nvSpPr>
            <p:cNvPr id="31801" name="Freeform 67"/>
            <p:cNvSpPr>
              <a:spLocks noChangeArrowheads="1"/>
            </p:cNvSpPr>
            <p:nvPr/>
          </p:nvSpPr>
          <p:spPr bwMode="auto">
            <a:xfrm>
              <a:off x="1920" y="1872"/>
              <a:ext cx="145" cy="289"/>
            </a:xfrm>
            <a:custGeom>
              <a:avLst/>
              <a:gdLst>
                <a:gd name="T0" fmla="*/ 0 w 145"/>
                <a:gd name="T1" fmla="*/ 288 h 289"/>
                <a:gd name="T2" fmla="*/ 0 w 145"/>
                <a:gd name="T3" fmla="*/ 192 h 289"/>
                <a:gd name="T4" fmla="*/ 48 w 145"/>
                <a:gd name="T5" fmla="*/ 144 h 289"/>
                <a:gd name="T6" fmla="*/ 0 w 145"/>
                <a:gd name="T7" fmla="*/ 96 h 289"/>
                <a:gd name="T8" fmla="*/ 0 w 145"/>
                <a:gd name="T9" fmla="*/ 0 h 289"/>
                <a:gd name="T10" fmla="*/ 144 w 145"/>
                <a:gd name="T11" fmla="*/ 96 h 289"/>
                <a:gd name="T12" fmla="*/ 144 w 145"/>
                <a:gd name="T13" fmla="*/ 192 h 289"/>
                <a:gd name="T14" fmla="*/ 0 w 145"/>
                <a:gd name="T15" fmla="*/ 288 h 289"/>
                <a:gd name="T16" fmla="*/ 0 60000 65536"/>
                <a:gd name="T17" fmla="*/ 0 60000 65536"/>
                <a:gd name="T18" fmla="*/ 0 60000 65536"/>
                <a:gd name="T19" fmla="*/ 0 60000 65536"/>
                <a:gd name="T20" fmla="*/ 0 60000 65536"/>
                <a:gd name="T21" fmla="*/ 0 60000 65536"/>
                <a:gd name="T22" fmla="*/ 0 60000 65536"/>
                <a:gd name="T23" fmla="*/ 0 60000 65536"/>
                <a:gd name="T24" fmla="*/ 0 w 145"/>
                <a:gd name="T25" fmla="*/ 0 h 289"/>
                <a:gd name="T26" fmla="*/ 145 w 145"/>
                <a:gd name="T27" fmla="*/ 289 h 2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5" h="289">
                  <a:moveTo>
                    <a:pt x="0" y="288"/>
                  </a:moveTo>
                  <a:lnTo>
                    <a:pt x="0" y="192"/>
                  </a:lnTo>
                  <a:lnTo>
                    <a:pt x="48" y="144"/>
                  </a:lnTo>
                  <a:lnTo>
                    <a:pt x="0" y="96"/>
                  </a:lnTo>
                  <a:lnTo>
                    <a:pt x="0" y="0"/>
                  </a:lnTo>
                  <a:lnTo>
                    <a:pt x="144" y="96"/>
                  </a:lnTo>
                  <a:lnTo>
                    <a:pt x="144" y="192"/>
                  </a:lnTo>
                  <a:lnTo>
                    <a:pt x="0" y="288"/>
                  </a:lnTo>
                </a:path>
              </a:pathLst>
            </a:custGeom>
            <a:noFill/>
            <a:ln w="12700" cap="rnd">
              <a:solidFill>
                <a:schemeClr val="tx1"/>
              </a:solidFill>
              <a:round/>
              <a:headEnd/>
              <a:tailEnd/>
            </a:ln>
          </p:spPr>
          <p:txBody>
            <a:bodyPr/>
            <a:lstStyle/>
            <a:p>
              <a:endParaRPr lang="zh-CN" altLang="en-US" dirty="0">
                <a:ea typeface="微软雅黑" panose="020B0503020204020204" pitchFamily="34" charset="-122"/>
              </a:endParaRPr>
            </a:p>
          </p:txBody>
        </p:sp>
        <p:sp>
          <p:nvSpPr>
            <p:cNvPr id="31802" name="Line 68"/>
            <p:cNvSpPr>
              <a:spLocks noChangeShapeType="1"/>
            </p:cNvSpPr>
            <p:nvPr/>
          </p:nvSpPr>
          <p:spPr bwMode="auto">
            <a:xfrm>
              <a:off x="1828" y="2112"/>
              <a:ext cx="88" cy="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803" name="Line 69"/>
            <p:cNvSpPr>
              <a:spLocks noChangeShapeType="1"/>
            </p:cNvSpPr>
            <p:nvPr/>
          </p:nvSpPr>
          <p:spPr bwMode="auto">
            <a:xfrm flipH="1" flipV="1">
              <a:off x="2396" y="1196"/>
              <a:ext cx="824" cy="200"/>
            </a:xfrm>
            <a:prstGeom prst="line">
              <a:avLst/>
            </a:prstGeom>
            <a:noFill/>
            <a:ln w="12700">
              <a:solidFill>
                <a:schemeClr val="tx1"/>
              </a:solidFill>
              <a:prstDash val="sysDot"/>
              <a:round/>
              <a:headEnd/>
              <a:tailEnd/>
            </a:ln>
          </p:spPr>
          <p:txBody>
            <a:bodyPr/>
            <a:lstStyle/>
            <a:p>
              <a:endParaRPr lang="zh-CN" altLang="en-US" dirty="0">
                <a:ea typeface="微软雅黑" panose="020B0503020204020204" pitchFamily="34" charset="-122"/>
              </a:endParaRPr>
            </a:p>
          </p:txBody>
        </p:sp>
        <p:sp>
          <p:nvSpPr>
            <p:cNvPr id="31804" name="Line 70"/>
            <p:cNvSpPr>
              <a:spLocks noChangeShapeType="1"/>
            </p:cNvSpPr>
            <p:nvPr/>
          </p:nvSpPr>
          <p:spPr bwMode="auto">
            <a:xfrm flipH="1">
              <a:off x="2396" y="1684"/>
              <a:ext cx="824" cy="2008"/>
            </a:xfrm>
            <a:prstGeom prst="line">
              <a:avLst/>
            </a:prstGeom>
            <a:noFill/>
            <a:ln w="12700">
              <a:solidFill>
                <a:schemeClr val="tx1"/>
              </a:solidFill>
              <a:prstDash val="sysDot"/>
              <a:round/>
              <a:headEnd/>
              <a:tailEnd/>
            </a:ln>
          </p:spPr>
          <p:txBody>
            <a:bodyPr/>
            <a:lstStyle/>
            <a:p>
              <a:endParaRPr lang="zh-CN" altLang="en-US" dirty="0">
                <a:ea typeface="微软雅黑" panose="020B0503020204020204" pitchFamily="34" charset="-122"/>
              </a:endParaRPr>
            </a:p>
          </p:txBody>
        </p:sp>
        <p:sp>
          <p:nvSpPr>
            <p:cNvPr id="31805" name="Rectangle 71"/>
            <p:cNvSpPr>
              <a:spLocks noChangeArrowheads="1"/>
            </p:cNvSpPr>
            <p:nvPr/>
          </p:nvSpPr>
          <p:spPr bwMode="auto">
            <a:xfrm>
              <a:off x="4887" y="1763"/>
              <a:ext cx="707" cy="398"/>
            </a:xfrm>
            <a:prstGeom prst="rect">
              <a:avLst/>
            </a:prstGeom>
            <a:noFill/>
            <a:ln w="12700">
              <a:noFill/>
              <a:miter lim="800000"/>
              <a:headEnd/>
              <a:tailEnd/>
            </a:ln>
          </p:spPr>
          <p:txBody>
            <a:bodyPr wrap="none" lIns="90488" tIns="44450" rIns="90488" bIns="44450">
              <a:spAutoFit/>
            </a:bodyPr>
            <a:lstStyle/>
            <a:p>
              <a:r>
                <a:rPr lang="en-US" altLang="zh-CN" dirty="0">
                  <a:solidFill>
                    <a:schemeClr val="accent1"/>
                  </a:solidFill>
                  <a:ea typeface="微软雅黑" panose="020B0503020204020204" pitchFamily="34" charset="-122"/>
                </a:rPr>
                <a:t>DRAM </a:t>
              </a:r>
            </a:p>
            <a:p>
              <a:r>
                <a:rPr lang="en-US" altLang="zh-CN" dirty="0">
                  <a:solidFill>
                    <a:schemeClr val="accent1"/>
                  </a:solidFill>
                  <a:ea typeface="微软雅黑" panose="020B0503020204020204" pitchFamily="34" charset="-122"/>
                </a:rPr>
                <a:t>Controller</a:t>
              </a:r>
            </a:p>
          </p:txBody>
        </p:sp>
        <p:sp>
          <p:nvSpPr>
            <p:cNvPr id="31806" name="Rectangle 72"/>
            <p:cNvSpPr>
              <a:spLocks noChangeArrowheads="1"/>
            </p:cNvSpPr>
            <p:nvPr/>
          </p:nvSpPr>
          <p:spPr bwMode="auto">
            <a:xfrm>
              <a:off x="4468" y="1636"/>
              <a:ext cx="424" cy="88"/>
            </a:xfrm>
            <a:prstGeom prst="rect">
              <a:avLst/>
            </a:prstGeom>
            <a:solidFill>
              <a:schemeClr val="accent1"/>
            </a:solid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807" name="Rectangle 73"/>
            <p:cNvSpPr>
              <a:spLocks noChangeArrowheads="1"/>
            </p:cNvSpPr>
            <p:nvPr/>
          </p:nvSpPr>
          <p:spPr bwMode="auto">
            <a:xfrm>
              <a:off x="4468" y="1492"/>
              <a:ext cx="424" cy="88"/>
            </a:xfrm>
            <a:prstGeom prst="rect">
              <a:avLst/>
            </a:prstGeom>
            <a:solidFill>
              <a:schemeClr val="accent1"/>
            </a:solid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808" name="Rectangle 74"/>
            <p:cNvSpPr>
              <a:spLocks noChangeArrowheads="1"/>
            </p:cNvSpPr>
            <p:nvPr/>
          </p:nvSpPr>
          <p:spPr bwMode="auto">
            <a:xfrm>
              <a:off x="4468" y="1348"/>
              <a:ext cx="424" cy="88"/>
            </a:xfrm>
            <a:prstGeom prst="rect">
              <a:avLst/>
            </a:prstGeom>
            <a:solidFill>
              <a:schemeClr val="accent1"/>
            </a:solid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809" name="Rectangle 75"/>
            <p:cNvSpPr>
              <a:spLocks noChangeArrowheads="1"/>
            </p:cNvSpPr>
            <p:nvPr/>
          </p:nvSpPr>
          <p:spPr bwMode="auto">
            <a:xfrm>
              <a:off x="4468" y="1204"/>
              <a:ext cx="424" cy="88"/>
            </a:xfrm>
            <a:prstGeom prst="rect">
              <a:avLst/>
            </a:prstGeom>
            <a:solidFill>
              <a:schemeClr val="accent1"/>
            </a:solid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810" name="Rectangle 76"/>
            <p:cNvSpPr>
              <a:spLocks noChangeArrowheads="1"/>
            </p:cNvSpPr>
            <p:nvPr/>
          </p:nvSpPr>
          <p:spPr bwMode="auto">
            <a:xfrm>
              <a:off x="3220" y="3124"/>
              <a:ext cx="424" cy="232"/>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811" name="Rectangle 77"/>
            <p:cNvSpPr>
              <a:spLocks noChangeArrowheads="1"/>
            </p:cNvSpPr>
            <p:nvPr/>
          </p:nvSpPr>
          <p:spPr bwMode="auto">
            <a:xfrm>
              <a:off x="3207" y="3087"/>
              <a:ext cx="362" cy="303"/>
            </a:xfrm>
            <a:prstGeom prst="rect">
              <a:avLst/>
            </a:prstGeom>
            <a:noFill/>
            <a:ln w="12700">
              <a:noFill/>
              <a:miter lim="800000"/>
              <a:headEnd/>
              <a:tailEnd/>
            </a:ln>
          </p:spPr>
          <p:txBody>
            <a:bodyPr wrap="none" lIns="90488" tIns="44450" rIns="90488" bIns="44450">
              <a:spAutoFit/>
            </a:bodyPr>
            <a:lstStyle/>
            <a:p>
              <a:r>
                <a:rPr lang="en-US" altLang="zh-CN" sz="1400" dirty="0" err="1">
                  <a:solidFill>
                    <a:schemeClr val="accent1"/>
                  </a:solidFill>
                  <a:ea typeface="微软雅黑" panose="020B0503020204020204" pitchFamily="34" charset="-122"/>
                </a:rPr>
                <a:t>SBus</a:t>
              </a:r>
              <a:endParaRPr lang="en-US" altLang="zh-CN" sz="1400" dirty="0">
                <a:solidFill>
                  <a:schemeClr val="accent1"/>
                </a:solidFill>
                <a:ea typeface="微软雅黑" panose="020B0503020204020204" pitchFamily="34" charset="-122"/>
              </a:endParaRPr>
            </a:p>
            <a:p>
              <a:r>
                <a:rPr lang="en-US" altLang="zh-CN" sz="1200" dirty="0">
                  <a:solidFill>
                    <a:schemeClr val="accent1"/>
                  </a:solidFill>
                  <a:ea typeface="微软雅黑" panose="020B0503020204020204" pitchFamily="34" charset="-122"/>
                </a:rPr>
                <a:t>DMA</a:t>
              </a:r>
            </a:p>
          </p:txBody>
        </p:sp>
        <p:sp>
          <p:nvSpPr>
            <p:cNvPr id="31812" name="Line 78"/>
            <p:cNvSpPr>
              <a:spLocks noChangeShapeType="1"/>
            </p:cNvSpPr>
            <p:nvPr/>
          </p:nvSpPr>
          <p:spPr bwMode="auto">
            <a:xfrm flipH="1">
              <a:off x="3068" y="3264"/>
              <a:ext cx="152" cy="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813" name="Line 79"/>
            <p:cNvSpPr>
              <a:spLocks noChangeShapeType="1"/>
            </p:cNvSpPr>
            <p:nvPr/>
          </p:nvSpPr>
          <p:spPr bwMode="auto">
            <a:xfrm>
              <a:off x="3652" y="3168"/>
              <a:ext cx="280" cy="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814" name="Line 80"/>
            <p:cNvSpPr>
              <a:spLocks noChangeShapeType="1"/>
            </p:cNvSpPr>
            <p:nvPr/>
          </p:nvSpPr>
          <p:spPr bwMode="auto">
            <a:xfrm>
              <a:off x="3652" y="3312"/>
              <a:ext cx="280" cy="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815" name="Rectangle 81"/>
            <p:cNvSpPr>
              <a:spLocks noChangeArrowheads="1"/>
            </p:cNvSpPr>
            <p:nvPr/>
          </p:nvSpPr>
          <p:spPr bwMode="auto">
            <a:xfrm>
              <a:off x="3927" y="3010"/>
              <a:ext cx="400" cy="227"/>
            </a:xfrm>
            <a:prstGeom prst="rect">
              <a:avLst/>
            </a:prstGeom>
            <a:noFill/>
            <a:ln w="12700">
              <a:noFill/>
              <a:miter lim="800000"/>
              <a:headEnd/>
              <a:tailEnd/>
            </a:ln>
          </p:spPr>
          <p:txBody>
            <a:bodyPr wrap="none" lIns="90488" tIns="44450" rIns="90488" bIns="44450">
              <a:spAutoFit/>
            </a:bodyPr>
            <a:lstStyle/>
            <a:p>
              <a:r>
                <a:rPr lang="en-US" altLang="zh-CN" dirty="0">
                  <a:solidFill>
                    <a:schemeClr val="accent2"/>
                  </a:solidFill>
                  <a:ea typeface="微软雅黑" panose="020B0503020204020204" pitchFamily="34" charset="-122"/>
                </a:rPr>
                <a:t>SCSI</a:t>
              </a:r>
            </a:p>
          </p:txBody>
        </p:sp>
        <p:sp>
          <p:nvSpPr>
            <p:cNvPr id="31816" name="Rectangle 82"/>
            <p:cNvSpPr>
              <a:spLocks noChangeArrowheads="1"/>
            </p:cNvSpPr>
            <p:nvPr/>
          </p:nvSpPr>
          <p:spPr bwMode="auto">
            <a:xfrm>
              <a:off x="3927" y="3202"/>
              <a:ext cx="657" cy="225"/>
            </a:xfrm>
            <a:prstGeom prst="rect">
              <a:avLst/>
            </a:prstGeom>
            <a:noFill/>
            <a:ln w="12700">
              <a:noFill/>
              <a:miter lim="800000"/>
              <a:headEnd/>
              <a:tailEnd/>
            </a:ln>
          </p:spPr>
          <p:txBody>
            <a:bodyPr wrap="none" lIns="90488" tIns="44450" rIns="90488" bIns="44450">
              <a:spAutoFit/>
            </a:bodyPr>
            <a:lstStyle/>
            <a:p>
              <a:r>
                <a:rPr lang="en-US" altLang="zh-CN" dirty="0">
                  <a:solidFill>
                    <a:schemeClr val="accent2"/>
                  </a:solidFill>
                  <a:ea typeface="微软雅黑" panose="020B0503020204020204" pitchFamily="34" charset="-122"/>
                </a:rPr>
                <a:t>Ethernet</a:t>
              </a:r>
            </a:p>
          </p:txBody>
        </p:sp>
        <p:sp>
          <p:nvSpPr>
            <p:cNvPr id="31817" name="Rectangle 83"/>
            <p:cNvSpPr>
              <a:spLocks noChangeArrowheads="1"/>
            </p:cNvSpPr>
            <p:nvPr/>
          </p:nvSpPr>
          <p:spPr bwMode="auto">
            <a:xfrm>
              <a:off x="4756" y="2452"/>
              <a:ext cx="520" cy="184"/>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818" name="Line 84"/>
            <p:cNvSpPr>
              <a:spLocks noChangeShapeType="1"/>
            </p:cNvSpPr>
            <p:nvPr/>
          </p:nvSpPr>
          <p:spPr bwMode="auto">
            <a:xfrm>
              <a:off x="4992" y="2226"/>
              <a:ext cx="0" cy="204"/>
            </a:xfrm>
            <a:prstGeom prst="line">
              <a:avLst/>
            </a:prstGeom>
            <a:noFill/>
            <a:ln w="57150" cmpd="thinThick">
              <a:solidFill>
                <a:schemeClr val="tx1"/>
              </a:solidFill>
              <a:round/>
              <a:headEnd/>
              <a:tailEnd/>
            </a:ln>
          </p:spPr>
          <p:txBody>
            <a:bodyPr/>
            <a:lstStyle/>
            <a:p>
              <a:endParaRPr lang="zh-CN" altLang="en-US" dirty="0">
                <a:ea typeface="微软雅黑" panose="020B0503020204020204" pitchFamily="34" charset="-122"/>
              </a:endParaRPr>
            </a:p>
          </p:txBody>
        </p:sp>
        <p:sp>
          <p:nvSpPr>
            <p:cNvPr id="31819" name="Line 85"/>
            <p:cNvSpPr>
              <a:spLocks noChangeShapeType="1"/>
            </p:cNvSpPr>
            <p:nvPr/>
          </p:nvSpPr>
          <p:spPr bwMode="auto">
            <a:xfrm>
              <a:off x="4896" y="2644"/>
              <a:ext cx="0" cy="1144"/>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820" name="Rectangle 86"/>
            <p:cNvSpPr>
              <a:spLocks noChangeArrowheads="1"/>
            </p:cNvSpPr>
            <p:nvPr/>
          </p:nvSpPr>
          <p:spPr bwMode="auto">
            <a:xfrm>
              <a:off x="4887" y="2640"/>
              <a:ext cx="446" cy="208"/>
            </a:xfrm>
            <a:prstGeom prst="rect">
              <a:avLst/>
            </a:prstGeom>
            <a:noFill/>
            <a:ln w="12700">
              <a:noFill/>
              <a:miter lim="800000"/>
              <a:headEnd/>
              <a:tailEnd/>
            </a:ln>
          </p:spPr>
          <p:txBody>
            <a:bodyPr wrap="none" lIns="90488" tIns="44450" rIns="90488" bIns="44450">
              <a:spAutoFit/>
            </a:bodyPr>
            <a:lstStyle/>
            <a:p>
              <a:r>
                <a:rPr lang="en-US" altLang="zh-CN" sz="1600" dirty="0">
                  <a:solidFill>
                    <a:schemeClr val="tx2"/>
                  </a:solidFill>
                  <a:ea typeface="微软雅黑" panose="020B0503020204020204" pitchFamily="34" charset="-122"/>
                </a:rPr>
                <a:t>STDIO</a:t>
              </a:r>
            </a:p>
          </p:txBody>
        </p:sp>
        <p:sp>
          <p:nvSpPr>
            <p:cNvPr id="31821" name="Line 87"/>
            <p:cNvSpPr>
              <a:spLocks noChangeShapeType="1"/>
            </p:cNvSpPr>
            <p:nvPr/>
          </p:nvSpPr>
          <p:spPr bwMode="auto">
            <a:xfrm>
              <a:off x="4900" y="2928"/>
              <a:ext cx="184" cy="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822" name="Rectangle 88"/>
            <p:cNvSpPr>
              <a:spLocks noChangeArrowheads="1"/>
            </p:cNvSpPr>
            <p:nvPr/>
          </p:nvSpPr>
          <p:spPr bwMode="auto">
            <a:xfrm>
              <a:off x="5079" y="2847"/>
              <a:ext cx="375" cy="189"/>
            </a:xfrm>
            <a:prstGeom prst="rect">
              <a:avLst/>
            </a:prstGeom>
            <a:noFill/>
            <a:ln w="12700">
              <a:noFill/>
              <a:miter lim="800000"/>
              <a:headEnd/>
              <a:tailEnd/>
            </a:ln>
          </p:spPr>
          <p:txBody>
            <a:bodyPr wrap="none" lIns="90488" tIns="44450" rIns="90488" bIns="44450">
              <a:spAutoFit/>
            </a:bodyPr>
            <a:lstStyle/>
            <a:p>
              <a:r>
                <a:rPr lang="en-US" altLang="zh-CN" sz="1400" dirty="0">
                  <a:ea typeface="微软雅黑" panose="020B0503020204020204" pitchFamily="34" charset="-122"/>
                </a:rPr>
                <a:t>serial</a:t>
              </a:r>
            </a:p>
          </p:txBody>
        </p:sp>
        <p:sp>
          <p:nvSpPr>
            <p:cNvPr id="31823" name="Line 89"/>
            <p:cNvSpPr>
              <a:spLocks noChangeShapeType="1"/>
            </p:cNvSpPr>
            <p:nvPr/>
          </p:nvSpPr>
          <p:spPr bwMode="auto">
            <a:xfrm>
              <a:off x="4900" y="3120"/>
              <a:ext cx="184" cy="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824" name="Line 90"/>
            <p:cNvSpPr>
              <a:spLocks noChangeShapeType="1"/>
            </p:cNvSpPr>
            <p:nvPr/>
          </p:nvSpPr>
          <p:spPr bwMode="auto">
            <a:xfrm>
              <a:off x="4900" y="3312"/>
              <a:ext cx="184" cy="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825" name="Line 91"/>
            <p:cNvSpPr>
              <a:spLocks noChangeShapeType="1"/>
            </p:cNvSpPr>
            <p:nvPr/>
          </p:nvSpPr>
          <p:spPr bwMode="auto">
            <a:xfrm>
              <a:off x="4900" y="3168"/>
              <a:ext cx="184" cy="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826" name="Rectangle 92"/>
            <p:cNvSpPr>
              <a:spLocks noChangeArrowheads="1"/>
            </p:cNvSpPr>
            <p:nvPr/>
          </p:nvSpPr>
          <p:spPr bwMode="auto">
            <a:xfrm>
              <a:off x="5079" y="2991"/>
              <a:ext cx="292" cy="189"/>
            </a:xfrm>
            <a:prstGeom prst="rect">
              <a:avLst/>
            </a:prstGeom>
            <a:noFill/>
            <a:ln w="12700">
              <a:noFill/>
              <a:miter lim="800000"/>
              <a:headEnd/>
              <a:tailEnd/>
            </a:ln>
          </p:spPr>
          <p:txBody>
            <a:bodyPr wrap="none" lIns="90488" tIns="44450" rIns="90488" bIns="44450">
              <a:spAutoFit/>
            </a:bodyPr>
            <a:lstStyle/>
            <a:p>
              <a:r>
                <a:rPr lang="en-US" altLang="zh-CN" sz="1400" dirty="0" err="1">
                  <a:ea typeface="微软雅黑" panose="020B0503020204020204" pitchFamily="34" charset="-122"/>
                </a:rPr>
                <a:t>kbd</a:t>
              </a:r>
              <a:endParaRPr lang="en-US" altLang="zh-CN" sz="1400" dirty="0">
                <a:ea typeface="微软雅黑" panose="020B0503020204020204" pitchFamily="34" charset="-122"/>
              </a:endParaRPr>
            </a:p>
          </p:txBody>
        </p:sp>
        <p:sp>
          <p:nvSpPr>
            <p:cNvPr id="31827" name="Rectangle 93"/>
            <p:cNvSpPr>
              <a:spLocks noChangeArrowheads="1"/>
            </p:cNvSpPr>
            <p:nvPr/>
          </p:nvSpPr>
          <p:spPr bwMode="auto">
            <a:xfrm>
              <a:off x="5079" y="3087"/>
              <a:ext cx="448" cy="187"/>
            </a:xfrm>
            <a:prstGeom prst="rect">
              <a:avLst/>
            </a:prstGeom>
            <a:noFill/>
            <a:ln w="12700">
              <a:noFill/>
              <a:miter lim="800000"/>
              <a:headEnd/>
              <a:tailEnd/>
            </a:ln>
          </p:spPr>
          <p:txBody>
            <a:bodyPr wrap="none" lIns="90488" tIns="44450" rIns="90488" bIns="44450">
              <a:spAutoFit/>
            </a:bodyPr>
            <a:lstStyle/>
            <a:p>
              <a:r>
                <a:rPr lang="en-US" altLang="zh-CN" sz="1400" dirty="0">
                  <a:ea typeface="微软雅黑" panose="020B0503020204020204" pitchFamily="34" charset="-122"/>
                </a:rPr>
                <a:t>mouse</a:t>
              </a:r>
            </a:p>
          </p:txBody>
        </p:sp>
        <p:sp>
          <p:nvSpPr>
            <p:cNvPr id="31828" name="Rectangle 94"/>
            <p:cNvSpPr>
              <a:spLocks noChangeArrowheads="1"/>
            </p:cNvSpPr>
            <p:nvPr/>
          </p:nvSpPr>
          <p:spPr bwMode="auto">
            <a:xfrm>
              <a:off x="5079" y="3231"/>
              <a:ext cx="386" cy="187"/>
            </a:xfrm>
            <a:prstGeom prst="rect">
              <a:avLst/>
            </a:prstGeom>
            <a:noFill/>
            <a:ln w="12700">
              <a:noFill/>
              <a:miter lim="800000"/>
              <a:headEnd/>
              <a:tailEnd/>
            </a:ln>
          </p:spPr>
          <p:txBody>
            <a:bodyPr wrap="none" lIns="90488" tIns="44450" rIns="90488" bIns="44450">
              <a:spAutoFit/>
            </a:bodyPr>
            <a:lstStyle/>
            <a:p>
              <a:r>
                <a:rPr lang="en-US" altLang="zh-CN" sz="1400" dirty="0">
                  <a:ea typeface="微软雅黑" panose="020B0503020204020204" pitchFamily="34" charset="-122"/>
                </a:rPr>
                <a:t>audio</a:t>
              </a:r>
            </a:p>
          </p:txBody>
        </p:sp>
        <p:sp>
          <p:nvSpPr>
            <p:cNvPr id="31829" name="Rectangle 95"/>
            <p:cNvSpPr>
              <a:spLocks noChangeArrowheads="1"/>
            </p:cNvSpPr>
            <p:nvPr/>
          </p:nvSpPr>
          <p:spPr bwMode="auto">
            <a:xfrm>
              <a:off x="5079" y="3375"/>
              <a:ext cx="300" cy="189"/>
            </a:xfrm>
            <a:prstGeom prst="rect">
              <a:avLst/>
            </a:prstGeom>
            <a:noFill/>
            <a:ln w="12700">
              <a:noFill/>
              <a:miter lim="800000"/>
              <a:headEnd/>
              <a:tailEnd/>
            </a:ln>
          </p:spPr>
          <p:txBody>
            <a:bodyPr wrap="none" lIns="90488" tIns="44450" rIns="90488" bIns="44450">
              <a:spAutoFit/>
            </a:bodyPr>
            <a:lstStyle/>
            <a:p>
              <a:r>
                <a:rPr lang="en-US" altLang="zh-CN" sz="1400" dirty="0">
                  <a:ea typeface="微软雅黑" panose="020B0503020204020204" pitchFamily="34" charset="-122"/>
                </a:rPr>
                <a:t>RTC</a:t>
              </a:r>
            </a:p>
          </p:txBody>
        </p:sp>
        <p:sp>
          <p:nvSpPr>
            <p:cNvPr id="31830" name="Rectangle 96"/>
            <p:cNvSpPr>
              <a:spLocks noChangeArrowheads="1"/>
            </p:cNvSpPr>
            <p:nvPr/>
          </p:nvSpPr>
          <p:spPr bwMode="auto">
            <a:xfrm>
              <a:off x="5079" y="3663"/>
              <a:ext cx="423" cy="189"/>
            </a:xfrm>
            <a:prstGeom prst="rect">
              <a:avLst/>
            </a:prstGeom>
            <a:noFill/>
            <a:ln w="12700">
              <a:noFill/>
              <a:miter lim="800000"/>
              <a:headEnd/>
              <a:tailEnd/>
            </a:ln>
          </p:spPr>
          <p:txBody>
            <a:bodyPr wrap="none" lIns="90488" tIns="44450" rIns="90488" bIns="44450">
              <a:spAutoFit/>
            </a:bodyPr>
            <a:lstStyle/>
            <a:p>
              <a:r>
                <a:rPr lang="en-US" altLang="zh-CN" sz="1400" dirty="0">
                  <a:ea typeface="微软雅黑" panose="020B0503020204020204" pitchFamily="34" charset="-122"/>
                </a:rPr>
                <a:t>Floppy</a:t>
              </a:r>
            </a:p>
          </p:txBody>
        </p:sp>
        <p:sp>
          <p:nvSpPr>
            <p:cNvPr id="31831" name="Line 97"/>
            <p:cNvSpPr>
              <a:spLocks noChangeShapeType="1"/>
            </p:cNvSpPr>
            <p:nvPr/>
          </p:nvSpPr>
          <p:spPr bwMode="auto">
            <a:xfrm>
              <a:off x="4900" y="3456"/>
              <a:ext cx="184" cy="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832" name="Line 98"/>
            <p:cNvSpPr>
              <a:spLocks noChangeShapeType="1"/>
            </p:cNvSpPr>
            <p:nvPr/>
          </p:nvSpPr>
          <p:spPr bwMode="auto">
            <a:xfrm>
              <a:off x="4900" y="3600"/>
              <a:ext cx="184" cy="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1833" name="Line 99"/>
            <p:cNvSpPr>
              <a:spLocks noChangeShapeType="1"/>
            </p:cNvSpPr>
            <p:nvPr/>
          </p:nvSpPr>
          <p:spPr bwMode="auto">
            <a:xfrm>
              <a:off x="4900" y="3744"/>
              <a:ext cx="184" cy="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useBgFill="1">
          <p:nvSpPr>
            <p:cNvPr id="31834" name="Rectangle 100"/>
            <p:cNvSpPr>
              <a:spLocks noChangeArrowheads="1"/>
            </p:cNvSpPr>
            <p:nvPr/>
          </p:nvSpPr>
          <p:spPr bwMode="auto">
            <a:xfrm>
              <a:off x="3224" y="3512"/>
              <a:ext cx="656" cy="368"/>
            </a:xfrm>
            <a:prstGeom prst="rect">
              <a:avLst/>
            </a:prstGeom>
            <a:ln w="254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31835" name="Line 101"/>
            <p:cNvSpPr>
              <a:spLocks noChangeShapeType="1"/>
            </p:cNvSpPr>
            <p:nvPr/>
          </p:nvSpPr>
          <p:spPr bwMode="auto">
            <a:xfrm flipH="1">
              <a:off x="3060" y="3744"/>
              <a:ext cx="168" cy="0"/>
            </a:xfrm>
            <a:prstGeom prst="line">
              <a:avLst/>
            </a:prstGeom>
            <a:noFill/>
            <a:ln w="38100" cmpd="dbl">
              <a:solidFill>
                <a:schemeClr val="tx1"/>
              </a:solidFill>
              <a:round/>
              <a:headEnd/>
              <a:tailEnd/>
            </a:ln>
          </p:spPr>
          <p:txBody>
            <a:bodyPr/>
            <a:lstStyle/>
            <a:p>
              <a:endParaRPr lang="zh-CN" altLang="en-US" dirty="0">
                <a:ea typeface="微软雅黑" panose="020B0503020204020204" pitchFamily="34" charset="-122"/>
              </a:endParaRPr>
            </a:p>
          </p:txBody>
        </p:sp>
        <p:sp>
          <p:nvSpPr>
            <p:cNvPr id="31836" name="Rectangle 102"/>
            <p:cNvSpPr>
              <a:spLocks noChangeArrowheads="1"/>
            </p:cNvSpPr>
            <p:nvPr/>
          </p:nvSpPr>
          <p:spPr bwMode="auto">
            <a:xfrm>
              <a:off x="3207" y="3490"/>
              <a:ext cx="466" cy="398"/>
            </a:xfrm>
            <a:prstGeom prst="rect">
              <a:avLst/>
            </a:prstGeom>
            <a:noFill/>
            <a:ln w="12700">
              <a:noFill/>
              <a:miter lim="800000"/>
              <a:headEnd/>
              <a:tailEnd/>
            </a:ln>
          </p:spPr>
          <p:txBody>
            <a:bodyPr wrap="none" lIns="90488" tIns="44450" rIns="90488" bIns="44450">
              <a:spAutoFit/>
            </a:bodyPr>
            <a:lstStyle/>
            <a:p>
              <a:r>
                <a:rPr lang="en-US" altLang="zh-CN" dirty="0" err="1">
                  <a:solidFill>
                    <a:schemeClr val="accent1"/>
                  </a:solidFill>
                  <a:ea typeface="微软雅黑" panose="020B0503020204020204" pitchFamily="34" charset="-122"/>
                </a:rPr>
                <a:t>SBus</a:t>
              </a:r>
              <a:endParaRPr lang="en-US" altLang="zh-CN" dirty="0">
                <a:solidFill>
                  <a:schemeClr val="accent1"/>
                </a:solidFill>
                <a:ea typeface="微软雅黑" panose="020B0503020204020204" pitchFamily="34" charset="-122"/>
              </a:endParaRPr>
            </a:p>
            <a:p>
              <a:r>
                <a:rPr lang="en-US" altLang="zh-CN" dirty="0">
                  <a:solidFill>
                    <a:schemeClr val="accent1"/>
                  </a:solidFill>
                  <a:ea typeface="微软雅黑" panose="020B0503020204020204" pitchFamily="34" charset="-122"/>
                </a:rPr>
                <a:t>Cards</a:t>
              </a:r>
            </a:p>
          </p:txBody>
        </p:sp>
      </p:gr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noChangeArrowheads="1"/>
          </p:cNvSpPr>
          <p:nvPr>
            <p:ph type="title"/>
          </p:nvPr>
        </p:nvSpPr>
        <p:spPr/>
        <p:txBody>
          <a:bodyPr/>
          <a:lstStyle/>
          <a:p>
            <a:r>
              <a:rPr lang="zh-CN" altLang="en-US" smtClean="0"/>
              <a:t>指令集架构</a:t>
            </a:r>
            <a:r>
              <a:rPr lang="en-US" altLang="zh-CN" smtClean="0"/>
              <a:t> vs.</a:t>
            </a:r>
            <a:r>
              <a:rPr lang="zh-CN" altLang="en-US" smtClean="0"/>
              <a:t>微体系结构</a:t>
            </a:r>
          </a:p>
        </p:txBody>
      </p:sp>
      <p:sp>
        <p:nvSpPr>
          <p:cNvPr id="33795" name="内容占位符 2"/>
          <p:cNvSpPr>
            <a:spLocks noGrp="1" noChangeArrowheads="1"/>
          </p:cNvSpPr>
          <p:nvPr>
            <p:ph idx="1"/>
          </p:nvPr>
        </p:nvSpPr>
        <p:spPr/>
        <p:txBody>
          <a:bodyPr>
            <a:normAutofit fontScale="77500" lnSpcReduction="20000"/>
          </a:bodyPr>
          <a:lstStyle/>
          <a:p>
            <a:r>
              <a:rPr lang="en-US" altLang="zh-CN" smtClean="0"/>
              <a:t>Architecture / Instruction Set Architecture (ISA)</a:t>
            </a:r>
          </a:p>
          <a:p>
            <a:pPr lvl="1"/>
            <a:r>
              <a:rPr lang="en-US" altLang="zh-CN" smtClean="0"/>
              <a:t>Class of ISA: register-memory or register-register architectures</a:t>
            </a:r>
          </a:p>
          <a:p>
            <a:pPr lvl="1"/>
            <a:r>
              <a:rPr lang="en-US" altLang="zh-CN" smtClean="0"/>
              <a:t>Programmer visible state (Register and Memory) </a:t>
            </a:r>
          </a:p>
          <a:p>
            <a:pPr lvl="1"/>
            <a:r>
              <a:rPr lang="en-US" altLang="zh-CN" smtClean="0"/>
              <a:t>Addressing Modes: how memory addresses are computed</a:t>
            </a:r>
          </a:p>
          <a:p>
            <a:pPr lvl="1"/>
            <a:r>
              <a:rPr lang="en-US" altLang="zh-CN" smtClean="0"/>
              <a:t>Data types and sizes for integer and floating-point operands</a:t>
            </a:r>
          </a:p>
          <a:p>
            <a:pPr lvl="1"/>
            <a:r>
              <a:rPr lang="en-US" altLang="zh-CN" smtClean="0"/>
              <a:t>Instructions, encoding, and operation</a:t>
            </a:r>
          </a:p>
          <a:p>
            <a:pPr lvl="1"/>
            <a:r>
              <a:rPr lang="en-US" altLang="zh-CN" smtClean="0"/>
              <a:t>Exception and Interrupt semantics</a:t>
            </a:r>
          </a:p>
          <a:p>
            <a:r>
              <a:rPr lang="en-US" altLang="zh-CN" smtClean="0"/>
              <a:t>Microarchitecture / Organization</a:t>
            </a:r>
          </a:p>
          <a:p>
            <a:pPr lvl="1"/>
            <a:r>
              <a:rPr lang="en-US" altLang="zh-CN" smtClean="0"/>
              <a:t>Tradeoffs on how to implement the ISA for speed, energy, cost</a:t>
            </a:r>
          </a:p>
          <a:p>
            <a:pPr lvl="1"/>
            <a:r>
              <a:rPr lang="en-US" altLang="zh-CN" smtClean="0"/>
              <a:t>Pipeline width and depth, cache size, peak power, bus width, execution order, etc</a:t>
            </a:r>
            <a:endParaRPr lang="zh-CN" altLang="en-US" dirty="0" smtClean="0"/>
          </a:p>
        </p:txBody>
      </p:sp>
      <p:sp>
        <p:nvSpPr>
          <p:cNvPr id="33796" name="日期占位符 3"/>
          <p:cNvSpPr>
            <a:spLocks noGrp="1" noChangeArrowheads="1"/>
          </p:cNvSpPr>
          <p:nvPr>
            <p:ph type="dt" sz="half" idx="10"/>
          </p:nvPr>
        </p:nvSpPr>
        <p:spPr/>
        <p:txBody>
          <a:bodyPr/>
          <a:lstStyle/>
          <a:p>
            <a:fld id="{98BB2979-3569-4A46-8616-CE61437FEE45}" type="datetime1">
              <a:rPr lang="en-US" altLang="zh-CN" smtClean="0"/>
              <a:pPr/>
              <a:t>2/25/2020</a:t>
            </a:fld>
            <a:endParaRPr lang="en-US" altLang="zh-CN" smtClean="0"/>
          </a:p>
        </p:txBody>
      </p:sp>
      <p:sp>
        <p:nvSpPr>
          <p:cNvPr id="33798" name="灯片编号占位符 1"/>
          <p:cNvSpPr>
            <a:spLocks noGrp="1" noChangeArrowheads="1"/>
          </p:cNvSpPr>
          <p:nvPr>
            <p:ph type="sldNum" sz="quarter" idx="12"/>
          </p:nvPr>
        </p:nvSpPr>
        <p:spPr/>
        <p:txBody>
          <a:bodyPr/>
          <a:lstStyle/>
          <a:p>
            <a:fld id="{C20DC086-C1F0-48AE-934B-2E0D5CC49041}" type="slidenum">
              <a:rPr lang="en-US" altLang="zh-CN" smtClean="0"/>
              <a:pPr/>
              <a:t>17</a:t>
            </a:fld>
            <a:endParaRPr lang="en-US" altLang="zh-CN"/>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4"/>
          <p:cNvSpPr>
            <a:spLocks noGrp="1" noChangeArrowheads="1"/>
          </p:cNvSpPr>
          <p:nvPr>
            <p:ph type="title"/>
          </p:nvPr>
        </p:nvSpPr>
        <p:spPr/>
        <p:txBody>
          <a:bodyPr/>
          <a:lstStyle/>
          <a:p>
            <a:r>
              <a:rPr lang="zh-CN" altLang="en-US" smtClean="0"/>
              <a:t>计算机体系结构设计者的任务</a:t>
            </a:r>
            <a:endParaRPr lang="en-US" altLang="en-US" smtClean="0"/>
          </a:p>
        </p:txBody>
      </p:sp>
      <p:sp>
        <p:nvSpPr>
          <p:cNvPr id="35843" name="Rectangle 5"/>
          <p:cNvSpPr>
            <a:spLocks noGrp="1" noChangeArrowheads="1"/>
          </p:cNvSpPr>
          <p:nvPr>
            <p:ph idx="1"/>
          </p:nvPr>
        </p:nvSpPr>
        <p:spPr/>
        <p:txBody>
          <a:bodyPr>
            <a:normAutofit fontScale="92500" lnSpcReduction="10000"/>
          </a:bodyPr>
          <a:lstStyle/>
          <a:p>
            <a:r>
              <a:rPr lang="zh-CN" altLang="en-US" dirty="0" smtClean="0"/>
              <a:t>设计和实现不同档次的计算机系统</a:t>
            </a:r>
            <a:endParaRPr lang="en-US" altLang="en-US" dirty="0" smtClean="0"/>
          </a:p>
          <a:p>
            <a:pPr lvl="1"/>
            <a:r>
              <a:rPr lang="en-US" altLang="en-US" dirty="0" smtClean="0"/>
              <a:t>Understand software demands</a:t>
            </a:r>
          </a:p>
          <a:p>
            <a:pPr lvl="1"/>
            <a:r>
              <a:rPr lang="en-US" altLang="en-US" dirty="0" smtClean="0"/>
              <a:t>Understand technology trends</a:t>
            </a:r>
          </a:p>
          <a:p>
            <a:pPr lvl="1"/>
            <a:r>
              <a:rPr lang="en-US" altLang="en-US" dirty="0" smtClean="0"/>
              <a:t>Understand architecture trends</a:t>
            </a:r>
          </a:p>
          <a:p>
            <a:pPr lvl="1"/>
            <a:r>
              <a:rPr lang="en-US" altLang="en-US" dirty="0" smtClean="0"/>
              <a:t>Understand economics of computer systems</a:t>
            </a:r>
          </a:p>
          <a:p>
            <a:r>
              <a:rPr lang="zh-CN" altLang="en-US" dirty="0" smtClean="0"/>
              <a:t>最大化性能、可编程性等指标</a:t>
            </a:r>
            <a:endParaRPr lang="en-US" altLang="en-US" dirty="0" smtClean="0"/>
          </a:p>
          <a:p>
            <a:pPr lvl="1"/>
            <a:r>
              <a:rPr lang="zh-CN" altLang="en-US" dirty="0" smtClean="0"/>
              <a:t>在一定的技术和成本的限制下</a:t>
            </a:r>
            <a:endParaRPr lang="en-US" altLang="en-US" dirty="0" smtClean="0"/>
          </a:p>
          <a:p>
            <a:r>
              <a:rPr lang="zh-CN" altLang="en-US" dirty="0" smtClean="0"/>
              <a:t>体系结构现状</a:t>
            </a:r>
            <a:r>
              <a:rPr lang="en-US" altLang="zh-CN" dirty="0" smtClean="0"/>
              <a:t>:</a:t>
            </a:r>
            <a:endParaRPr lang="en-US" altLang="en-US" dirty="0" smtClean="0"/>
          </a:p>
          <a:p>
            <a:pPr lvl="1"/>
            <a:r>
              <a:rPr lang="zh-CN" altLang="en-US" dirty="0" smtClean="0"/>
              <a:t>现代微处理器大多为多核处理器</a:t>
            </a:r>
            <a:endParaRPr lang="en-US" altLang="en-US" dirty="0" smtClean="0"/>
          </a:p>
          <a:p>
            <a:pPr lvl="1"/>
            <a:r>
              <a:rPr lang="zh-CN" altLang="en-US" dirty="0" smtClean="0"/>
              <a:t>单芯片中通常集成多个处理器核心</a:t>
            </a:r>
            <a:endParaRPr lang="en-US" altLang="en-US" dirty="0" smtClean="0"/>
          </a:p>
          <a:p>
            <a:pPr lvl="1"/>
            <a:r>
              <a:rPr lang="zh-CN" altLang="en-US" dirty="0" smtClean="0"/>
              <a:t>每个处理器核心支持多线程执行</a:t>
            </a:r>
            <a:endParaRPr lang="en-US" altLang="en-US" dirty="0" smtClean="0"/>
          </a:p>
        </p:txBody>
      </p:sp>
      <p:sp>
        <p:nvSpPr>
          <p:cNvPr id="35845" name="日期占位符 4"/>
          <p:cNvSpPr>
            <a:spLocks noGrp="1" noChangeArrowheads="1"/>
          </p:cNvSpPr>
          <p:nvPr>
            <p:ph type="dt" sz="half" idx="10"/>
          </p:nvPr>
        </p:nvSpPr>
        <p:spPr/>
        <p:txBody>
          <a:bodyPr/>
          <a:lstStyle/>
          <a:p>
            <a:fld id="{FC5C7137-9D08-486E-8727-40077271E10E}" type="datetime1">
              <a:rPr lang="en-US" altLang="zh-CN" smtClean="0"/>
              <a:pPr/>
              <a:t>2/25/2020</a:t>
            </a:fld>
            <a:endParaRPr lang="en-US" altLang="zh-CN" smtClean="0"/>
          </a:p>
        </p:txBody>
      </p:sp>
      <p:sp>
        <p:nvSpPr>
          <p:cNvPr id="35846" name="灯片编号占位符 1"/>
          <p:cNvSpPr>
            <a:spLocks noGrp="1" noChangeArrowheads="1"/>
          </p:cNvSpPr>
          <p:nvPr>
            <p:ph type="sldNum" sz="quarter" idx="12"/>
          </p:nvPr>
        </p:nvSpPr>
        <p:spPr/>
        <p:txBody>
          <a:bodyPr/>
          <a:lstStyle/>
          <a:p>
            <a:fld id="{7211FB71-CCE0-491D-B376-09E8D0CFA604}" type="slidenum">
              <a:rPr lang="en-US" altLang="zh-CN" smtClean="0"/>
              <a:pPr/>
              <a:t>18</a:t>
            </a:fld>
            <a:endParaRPr lang="en-US" altLang="zh-CN"/>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3" name="Rectangle 30"/>
          <p:cNvSpPr>
            <a:spLocks noGrp="1" noChangeArrowheads="1"/>
          </p:cNvSpPr>
          <p:nvPr>
            <p:ph type="title"/>
          </p:nvPr>
        </p:nvSpPr>
        <p:spPr/>
        <p:txBody>
          <a:bodyPr/>
          <a:lstStyle/>
          <a:p>
            <a:pPr eaLnBrk="1" hangingPunct="1"/>
            <a:r>
              <a:rPr lang="zh-CN" altLang="en-US" sz="4000" dirty="0" smtClean="0"/>
              <a:t>计算机体系结构设计过程</a:t>
            </a:r>
          </a:p>
        </p:txBody>
      </p:sp>
      <p:sp>
        <p:nvSpPr>
          <p:cNvPr id="36866" name="日期占位符 3"/>
          <p:cNvSpPr>
            <a:spLocks noGrp="1" noChangeArrowheads="1"/>
          </p:cNvSpPr>
          <p:nvPr>
            <p:ph type="dt" sz="half" idx="10"/>
          </p:nvPr>
        </p:nvSpPr>
        <p:spPr>
          <a:noFill/>
          <a:ln>
            <a:headEnd/>
            <a:tailEnd/>
          </a:ln>
        </p:spPr>
        <p:txBody>
          <a:bodyPr>
            <a:prstTxWarp prst="textNoShape">
              <a:avLst/>
            </a:prstTxWarp>
          </a:bodyPr>
          <a:lstStyle/>
          <a:p>
            <a:fld id="{C247D133-5594-4AF0-9417-5C38A0B740CD}" type="datetime1">
              <a:rPr lang="en-US" altLang="zh-CN" smtClean="0"/>
              <a:pPr/>
              <a:t>2/25/2020</a:t>
            </a:fld>
            <a:endParaRPr lang="en-US" altLang="zh-CN" smtClean="0"/>
          </a:p>
        </p:txBody>
      </p:sp>
      <p:sp>
        <p:nvSpPr>
          <p:cNvPr id="36875" name="灯片编号占位符 1"/>
          <p:cNvSpPr>
            <a:spLocks noGrp="1" noChangeArrowheads="1"/>
          </p:cNvSpPr>
          <p:nvPr>
            <p:ph type="sldNum" sz="quarter" idx="12"/>
          </p:nvPr>
        </p:nvSpPr>
        <p:spPr>
          <a:noFill/>
          <a:ln>
            <a:headEnd/>
            <a:tailEnd/>
          </a:ln>
        </p:spPr>
        <p:txBody>
          <a:bodyPr/>
          <a:lstStyle/>
          <a:p>
            <a:fld id="{E783369D-F2CE-4F2C-9CCF-1ECBD9AB0BAA}" type="slidenum">
              <a:rPr lang="en-US" altLang="zh-CN"/>
              <a:pPr/>
              <a:t>19</a:t>
            </a:fld>
            <a:endParaRPr lang="en-US" altLang="zh-CN"/>
          </a:p>
        </p:txBody>
      </p:sp>
      <p:pic>
        <p:nvPicPr>
          <p:cNvPr id="36868" name="Picture 2"/>
          <p:cNvPicPr>
            <a:picLocks noChangeArrowheads="1"/>
          </p:cNvPicPr>
          <p:nvPr/>
        </p:nvPicPr>
        <p:blipFill>
          <a:blip r:embed="rId3"/>
          <a:srcRect/>
          <a:stretch>
            <a:fillRect/>
          </a:stretch>
        </p:blipFill>
        <p:spPr bwMode="auto">
          <a:xfrm>
            <a:off x="381000" y="1143000"/>
            <a:ext cx="2057400" cy="1905000"/>
          </a:xfrm>
          <a:prstGeom prst="rect">
            <a:avLst/>
          </a:prstGeom>
          <a:noFill/>
          <a:ln w="12700">
            <a:noFill/>
            <a:miter lim="800000"/>
            <a:headEnd/>
            <a:tailEnd/>
          </a:ln>
        </p:spPr>
      </p:pic>
      <p:sp>
        <p:nvSpPr>
          <p:cNvPr id="36869" name="Rectangle 3"/>
          <p:cNvSpPr>
            <a:spLocks noChangeArrowheads="1"/>
          </p:cNvSpPr>
          <p:nvPr/>
        </p:nvSpPr>
        <p:spPr bwMode="auto">
          <a:xfrm>
            <a:off x="3962400" y="1371600"/>
            <a:ext cx="4876800" cy="1316258"/>
          </a:xfrm>
          <a:prstGeom prst="rect">
            <a:avLst/>
          </a:prstGeom>
          <a:noFill/>
          <a:ln w="12700">
            <a:noFill/>
            <a:miter lim="800000"/>
            <a:headEnd/>
            <a:tailEnd/>
          </a:ln>
        </p:spPr>
        <p:txBody>
          <a:bodyPr lIns="63500" tIns="25400" rIns="63500" bIns="25400">
            <a:spAutoFit/>
          </a:bodyPr>
          <a:lstStyle/>
          <a:p>
            <a:pPr>
              <a:lnSpc>
                <a:spcPct val="130000"/>
              </a:lnSpc>
            </a:pPr>
            <a:r>
              <a:rPr lang="zh-CN" altLang="en-US" sz="2400" b="1" dirty="0">
                <a:solidFill>
                  <a:srgbClr val="800080"/>
                </a:solidFill>
                <a:latin typeface="微软雅黑" pitchFamily="34" charset="-122"/>
                <a:ea typeface="微软雅黑" pitchFamily="34" charset="-122"/>
              </a:rPr>
              <a:t>体系结构设计是循环渐进的过程:</a:t>
            </a:r>
          </a:p>
          <a:p>
            <a:pPr>
              <a:lnSpc>
                <a:spcPct val="85000"/>
              </a:lnSpc>
              <a:buFontTx/>
              <a:buChar char="•"/>
            </a:pPr>
            <a:r>
              <a:rPr lang="en-US" altLang="zh-CN" sz="2000" b="1" dirty="0">
                <a:latin typeface="微软雅黑" pitchFamily="34" charset="-122"/>
                <a:ea typeface="微软雅黑" pitchFamily="34" charset="-122"/>
              </a:rPr>
              <a:t>Search the possible design space</a:t>
            </a:r>
          </a:p>
          <a:p>
            <a:pPr>
              <a:lnSpc>
                <a:spcPct val="85000"/>
              </a:lnSpc>
              <a:buFontTx/>
              <a:buChar char="•"/>
            </a:pPr>
            <a:r>
              <a:rPr lang="en-US" altLang="zh-CN" sz="2000" b="1" dirty="0">
                <a:latin typeface="微软雅黑" pitchFamily="34" charset="-122"/>
                <a:ea typeface="微软雅黑" pitchFamily="34" charset="-122"/>
              </a:rPr>
              <a:t> Make selections </a:t>
            </a:r>
          </a:p>
          <a:p>
            <a:pPr>
              <a:lnSpc>
                <a:spcPct val="85000"/>
              </a:lnSpc>
              <a:buFontTx/>
              <a:buChar char="•"/>
            </a:pPr>
            <a:r>
              <a:rPr lang="en-US" altLang="zh-CN" sz="2000" b="1" dirty="0">
                <a:latin typeface="微软雅黑" pitchFamily="34" charset="-122"/>
                <a:ea typeface="微软雅黑" pitchFamily="34" charset="-122"/>
              </a:rPr>
              <a:t> Evaluate the selections made</a:t>
            </a:r>
            <a:endParaRPr lang="zh-CN" altLang="en-US" sz="2000" b="1" dirty="0">
              <a:latin typeface="微软雅黑" pitchFamily="34" charset="-122"/>
              <a:ea typeface="微软雅黑" pitchFamily="34" charset="-122"/>
            </a:endParaRPr>
          </a:p>
        </p:txBody>
      </p:sp>
      <p:grpSp>
        <p:nvGrpSpPr>
          <p:cNvPr id="2" name="Group 4"/>
          <p:cNvGrpSpPr>
            <a:grpSpLocks/>
          </p:cNvGrpSpPr>
          <p:nvPr/>
        </p:nvGrpSpPr>
        <p:grpSpPr bwMode="auto">
          <a:xfrm>
            <a:off x="6172200" y="3403600"/>
            <a:ext cx="2362200" cy="1263650"/>
            <a:chOff x="3644" y="1552"/>
            <a:chExt cx="1488" cy="796"/>
          </a:xfrm>
        </p:grpSpPr>
        <p:sp>
          <p:nvSpPr>
            <p:cNvPr id="36888" name="Line 5"/>
            <p:cNvSpPr>
              <a:spLocks noChangeShapeType="1"/>
            </p:cNvSpPr>
            <p:nvPr/>
          </p:nvSpPr>
          <p:spPr bwMode="auto">
            <a:xfrm>
              <a:off x="4320" y="1552"/>
              <a:ext cx="0" cy="160"/>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36889" name="Line 6"/>
            <p:cNvSpPr>
              <a:spLocks noChangeShapeType="1"/>
            </p:cNvSpPr>
            <p:nvPr/>
          </p:nvSpPr>
          <p:spPr bwMode="auto">
            <a:xfrm flipH="1">
              <a:off x="4112" y="1744"/>
              <a:ext cx="224" cy="112"/>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36890" name="Line 7"/>
            <p:cNvSpPr>
              <a:spLocks noChangeShapeType="1"/>
            </p:cNvSpPr>
            <p:nvPr/>
          </p:nvSpPr>
          <p:spPr bwMode="auto">
            <a:xfrm>
              <a:off x="4144" y="1888"/>
              <a:ext cx="160" cy="112"/>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36891" name="Line 8"/>
            <p:cNvSpPr>
              <a:spLocks noChangeShapeType="1"/>
            </p:cNvSpPr>
            <p:nvPr/>
          </p:nvSpPr>
          <p:spPr bwMode="auto">
            <a:xfrm flipH="1">
              <a:off x="4160" y="2032"/>
              <a:ext cx="176" cy="208"/>
            </a:xfrm>
            <a:prstGeom prst="line">
              <a:avLst/>
            </a:prstGeom>
            <a:noFill/>
            <a:ln w="50800">
              <a:solidFill>
                <a:schemeClr val="tx1"/>
              </a:solidFill>
              <a:round/>
              <a:headEnd/>
              <a:tailEnd/>
            </a:ln>
          </p:spPr>
          <p:txBody>
            <a:bodyPr/>
            <a:lstStyle/>
            <a:p>
              <a:endParaRPr lang="zh-CN" altLang="en-US" dirty="0">
                <a:ea typeface="微软雅黑" panose="020B0503020204020204" pitchFamily="34" charset="-122"/>
              </a:endParaRPr>
            </a:p>
          </p:txBody>
        </p:sp>
        <p:sp>
          <p:nvSpPr>
            <p:cNvPr id="36892" name="Line 9"/>
            <p:cNvSpPr>
              <a:spLocks noChangeShapeType="1"/>
            </p:cNvSpPr>
            <p:nvPr/>
          </p:nvSpPr>
          <p:spPr bwMode="auto">
            <a:xfrm>
              <a:off x="4324" y="2020"/>
              <a:ext cx="184" cy="184"/>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6893" name="Line 10"/>
            <p:cNvSpPr>
              <a:spLocks noChangeShapeType="1"/>
            </p:cNvSpPr>
            <p:nvPr/>
          </p:nvSpPr>
          <p:spPr bwMode="auto">
            <a:xfrm flipH="1">
              <a:off x="3740" y="1876"/>
              <a:ext cx="392" cy="184"/>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6894" name="Line 11"/>
            <p:cNvSpPr>
              <a:spLocks noChangeShapeType="1"/>
            </p:cNvSpPr>
            <p:nvPr/>
          </p:nvSpPr>
          <p:spPr bwMode="auto">
            <a:xfrm>
              <a:off x="3748" y="2068"/>
              <a:ext cx="232" cy="28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6895" name="Line 12"/>
            <p:cNvSpPr>
              <a:spLocks noChangeShapeType="1"/>
            </p:cNvSpPr>
            <p:nvPr/>
          </p:nvSpPr>
          <p:spPr bwMode="auto">
            <a:xfrm>
              <a:off x="4324" y="1732"/>
              <a:ext cx="520" cy="136"/>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6896" name="Line 13"/>
            <p:cNvSpPr>
              <a:spLocks noChangeShapeType="1"/>
            </p:cNvSpPr>
            <p:nvPr/>
          </p:nvSpPr>
          <p:spPr bwMode="auto">
            <a:xfrm flipH="1">
              <a:off x="4700" y="1876"/>
              <a:ext cx="152" cy="184"/>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6897" name="Line 14"/>
            <p:cNvSpPr>
              <a:spLocks noChangeShapeType="1"/>
            </p:cNvSpPr>
            <p:nvPr/>
          </p:nvSpPr>
          <p:spPr bwMode="auto">
            <a:xfrm>
              <a:off x="4852" y="1876"/>
              <a:ext cx="280" cy="28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sp>
          <p:nvSpPr>
            <p:cNvPr id="36898" name="Line 15"/>
            <p:cNvSpPr>
              <a:spLocks noChangeShapeType="1"/>
            </p:cNvSpPr>
            <p:nvPr/>
          </p:nvSpPr>
          <p:spPr bwMode="auto">
            <a:xfrm flipH="1">
              <a:off x="3644" y="2068"/>
              <a:ext cx="104" cy="280"/>
            </a:xfrm>
            <a:prstGeom prst="line">
              <a:avLst/>
            </a:prstGeom>
            <a:noFill/>
            <a:ln w="12700">
              <a:solidFill>
                <a:schemeClr val="tx1"/>
              </a:solidFill>
              <a:round/>
              <a:headEnd/>
              <a:tailEnd/>
            </a:ln>
          </p:spPr>
          <p:txBody>
            <a:bodyPr/>
            <a:lstStyle/>
            <a:p>
              <a:endParaRPr lang="zh-CN" altLang="en-US" dirty="0">
                <a:ea typeface="微软雅黑" panose="020B0503020204020204" pitchFamily="34" charset="-122"/>
              </a:endParaRPr>
            </a:p>
          </p:txBody>
        </p:sp>
      </p:grpSp>
      <p:sp>
        <p:nvSpPr>
          <p:cNvPr id="36871" name="Rectangle 16"/>
          <p:cNvSpPr>
            <a:spLocks noChangeArrowheads="1"/>
          </p:cNvSpPr>
          <p:nvPr/>
        </p:nvSpPr>
        <p:spPr bwMode="auto">
          <a:xfrm>
            <a:off x="1828800" y="5334000"/>
            <a:ext cx="1566863" cy="361950"/>
          </a:xfrm>
          <a:prstGeom prst="rect">
            <a:avLst/>
          </a:prstGeom>
          <a:noFill/>
          <a:ln w="38100">
            <a:noFill/>
            <a:miter lim="800000"/>
            <a:headEnd/>
            <a:tailEnd/>
          </a:ln>
        </p:spPr>
        <p:txBody>
          <a:bodyPr lIns="63500" tIns="25400" rIns="63500" bIns="25400">
            <a:spAutoFit/>
          </a:bodyPr>
          <a:lstStyle/>
          <a:p>
            <a:pPr>
              <a:lnSpc>
                <a:spcPct val="85000"/>
              </a:lnSpc>
            </a:pPr>
            <a:r>
              <a:rPr lang="en-US" altLang="zh-CN" sz="2400" b="1" dirty="0">
                <a:ea typeface="微软雅黑" panose="020B0503020204020204" pitchFamily="34" charset="-122"/>
              </a:rPr>
              <a:t>Bad Ideas</a:t>
            </a:r>
          </a:p>
        </p:txBody>
      </p:sp>
      <p:grpSp>
        <p:nvGrpSpPr>
          <p:cNvPr id="3" name="Group 17"/>
          <p:cNvGrpSpPr>
            <a:grpSpLocks/>
          </p:cNvGrpSpPr>
          <p:nvPr/>
        </p:nvGrpSpPr>
        <p:grpSpPr bwMode="auto">
          <a:xfrm>
            <a:off x="0" y="2971801"/>
            <a:ext cx="6034088" cy="2747963"/>
            <a:chOff x="632" y="2176"/>
            <a:chExt cx="3801" cy="1731"/>
          </a:xfrm>
        </p:grpSpPr>
        <p:sp>
          <p:nvSpPr>
            <p:cNvPr id="36876" name="Oval 18" descr="20%"/>
            <p:cNvSpPr>
              <a:spLocks noChangeArrowheads="1"/>
            </p:cNvSpPr>
            <p:nvPr/>
          </p:nvSpPr>
          <p:spPr bwMode="auto">
            <a:xfrm>
              <a:off x="1876" y="2452"/>
              <a:ext cx="760" cy="760"/>
            </a:xfrm>
            <a:prstGeom prst="ellipse">
              <a:avLst/>
            </a:prstGeom>
            <a:blipFill dpi="0" rotWithShape="0">
              <a:blip r:embed="rId4"/>
              <a:srcRect/>
              <a:tile tx="0" ty="0" sx="100000" sy="100000" flip="none" algn="tl"/>
            </a:blipFill>
            <a:ln w="12700">
              <a:solidFill>
                <a:schemeClr val="tx1"/>
              </a:solidFill>
              <a:round/>
              <a:headEnd/>
              <a:tailEnd/>
            </a:ln>
            <a:effectLst>
              <a:outerShdw dist="107763" dir="2700000" algn="ctr" rotWithShape="0">
                <a:schemeClr val="bg2"/>
              </a:outerShdw>
            </a:effectLst>
          </p:spPr>
          <p:txBody>
            <a:bodyPr wrap="none" anchor="ctr"/>
            <a:lstStyle/>
            <a:p>
              <a:endParaRPr lang="zh-CN" altLang="en-US" dirty="0">
                <a:ea typeface="微软雅黑" panose="020B0503020204020204" pitchFamily="34" charset="-122"/>
              </a:endParaRPr>
            </a:p>
          </p:txBody>
        </p:sp>
        <p:sp>
          <p:nvSpPr>
            <p:cNvPr id="36877" name="Oval 19" descr="20%"/>
            <p:cNvSpPr>
              <a:spLocks noChangeArrowheads="1"/>
            </p:cNvSpPr>
            <p:nvPr/>
          </p:nvSpPr>
          <p:spPr bwMode="auto">
            <a:xfrm>
              <a:off x="2692" y="2692"/>
              <a:ext cx="472" cy="472"/>
            </a:xfrm>
            <a:prstGeom prst="ellipse">
              <a:avLst/>
            </a:prstGeom>
            <a:blipFill dpi="0" rotWithShape="0">
              <a:blip r:embed="rId4"/>
              <a:srcRect/>
              <a:tile tx="0" ty="0" sx="100000" sy="100000" flip="none" algn="tl"/>
            </a:blipFill>
            <a:ln w="12700">
              <a:solidFill>
                <a:schemeClr val="tx1"/>
              </a:solidFill>
              <a:round/>
              <a:headEnd/>
              <a:tailEnd/>
            </a:ln>
            <a:effectLst>
              <a:outerShdw dist="107763" dir="2700000" algn="ctr" rotWithShape="0">
                <a:schemeClr val="bg2"/>
              </a:outerShdw>
            </a:effectLst>
          </p:spPr>
          <p:txBody>
            <a:bodyPr wrap="none" anchor="ctr"/>
            <a:lstStyle/>
            <a:p>
              <a:endParaRPr lang="zh-CN" altLang="en-US" dirty="0">
                <a:ea typeface="微软雅黑" panose="020B0503020204020204" pitchFamily="34" charset="-122"/>
              </a:endParaRPr>
            </a:p>
          </p:txBody>
        </p:sp>
        <p:sp>
          <p:nvSpPr>
            <p:cNvPr id="36878" name="Oval 20" descr="20%"/>
            <p:cNvSpPr>
              <a:spLocks noChangeArrowheads="1"/>
            </p:cNvSpPr>
            <p:nvPr/>
          </p:nvSpPr>
          <p:spPr bwMode="auto">
            <a:xfrm>
              <a:off x="3220" y="2884"/>
              <a:ext cx="328" cy="280"/>
            </a:xfrm>
            <a:prstGeom prst="ellipse">
              <a:avLst/>
            </a:prstGeom>
            <a:blipFill dpi="0" rotWithShape="0">
              <a:blip r:embed="rId4"/>
              <a:srcRect/>
              <a:tile tx="0" ty="0" sx="100000" sy="100000" flip="none" algn="tl"/>
            </a:blipFill>
            <a:ln w="12700">
              <a:solidFill>
                <a:schemeClr val="tx1"/>
              </a:solidFill>
              <a:round/>
              <a:headEnd/>
              <a:tailEnd/>
            </a:ln>
            <a:effectLst>
              <a:outerShdw dist="107763" dir="2700000" algn="ctr" rotWithShape="0">
                <a:schemeClr val="bg2"/>
              </a:outerShdw>
            </a:effectLst>
          </p:spPr>
          <p:txBody>
            <a:bodyPr wrap="none" anchor="ctr"/>
            <a:lstStyle/>
            <a:p>
              <a:endParaRPr lang="zh-CN" altLang="en-US" dirty="0">
                <a:ea typeface="微软雅黑" panose="020B0503020204020204" pitchFamily="34" charset="-122"/>
              </a:endParaRPr>
            </a:p>
          </p:txBody>
        </p:sp>
        <p:sp>
          <p:nvSpPr>
            <p:cNvPr id="36879" name="Rectangle 21"/>
            <p:cNvSpPr>
              <a:spLocks noChangeArrowheads="1"/>
            </p:cNvSpPr>
            <p:nvPr/>
          </p:nvSpPr>
          <p:spPr bwMode="auto">
            <a:xfrm>
              <a:off x="632" y="2176"/>
              <a:ext cx="837" cy="251"/>
            </a:xfrm>
            <a:prstGeom prst="rect">
              <a:avLst/>
            </a:prstGeom>
            <a:noFill/>
            <a:ln w="12700">
              <a:noFill/>
              <a:miter lim="800000"/>
              <a:headEnd/>
              <a:tailEnd/>
            </a:ln>
          </p:spPr>
          <p:txBody>
            <a:bodyPr wrap="none" lIns="63500" tIns="25400" rIns="63500" bIns="25400">
              <a:spAutoFit/>
            </a:bodyPr>
            <a:lstStyle/>
            <a:p>
              <a:pPr>
                <a:lnSpc>
                  <a:spcPct val="94000"/>
                </a:lnSpc>
              </a:pPr>
              <a:r>
                <a:rPr lang="en-US" altLang="zh-CN" sz="2400" b="1" dirty="0">
                  <a:ea typeface="微软雅黑" panose="020B0503020204020204" pitchFamily="34" charset="-122"/>
                </a:rPr>
                <a:t>Creativity</a:t>
              </a:r>
            </a:p>
          </p:txBody>
        </p:sp>
        <p:sp>
          <p:nvSpPr>
            <p:cNvPr id="36880" name="Line 22"/>
            <p:cNvSpPr>
              <a:spLocks noChangeShapeType="1"/>
            </p:cNvSpPr>
            <p:nvPr/>
          </p:nvSpPr>
          <p:spPr bwMode="auto">
            <a:xfrm>
              <a:off x="1692" y="2364"/>
              <a:ext cx="360" cy="72"/>
            </a:xfrm>
            <a:prstGeom prst="line">
              <a:avLst/>
            </a:prstGeom>
            <a:noFill/>
            <a:ln w="38100" cmpd="dbl">
              <a:solidFill>
                <a:schemeClr val="tx1"/>
              </a:solidFill>
              <a:round/>
              <a:headEnd/>
              <a:tailEnd type="triangle" w="med" len="med"/>
            </a:ln>
          </p:spPr>
          <p:txBody>
            <a:bodyPr/>
            <a:lstStyle/>
            <a:p>
              <a:endParaRPr lang="zh-CN" altLang="en-US" dirty="0">
                <a:ea typeface="微软雅黑" panose="020B0503020204020204" pitchFamily="34" charset="-122"/>
              </a:endParaRPr>
            </a:p>
          </p:txBody>
        </p:sp>
        <p:sp>
          <p:nvSpPr>
            <p:cNvPr id="36881" name="Line 23"/>
            <p:cNvSpPr>
              <a:spLocks noChangeShapeType="1"/>
            </p:cNvSpPr>
            <p:nvPr/>
          </p:nvSpPr>
          <p:spPr bwMode="auto">
            <a:xfrm>
              <a:off x="2688" y="3084"/>
              <a:ext cx="0" cy="696"/>
            </a:xfrm>
            <a:prstGeom prst="line">
              <a:avLst/>
            </a:prstGeom>
            <a:noFill/>
            <a:ln w="38100" cmpd="dbl">
              <a:solidFill>
                <a:schemeClr val="tx1"/>
              </a:solidFill>
              <a:round/>
              <a:headEnd/>
              <a:tailEnd type="triangle" w="med" len="med"/>
            </a:ln>
          </p:spPr>
          <p:txBody>
            <a:bodyPr/>
            <a:lstStyle/>
            <a:p>
              <a:endParaRPr lang="zh-CN" altLang="en-US" dirty="0">
                <a:ea typeface="微软雅黑" panose="020B0503020204020204" pitchFamily="34" charset="-122"/>
              </a:endParaRPr>
            </a:p>
          </p:txBody>
        </p:sp>
        <p:sp>
          <p:nvSpPr>
            <p:cNvPr id="36882" name="Line 24"/>
            <p:cNvSpPr>
              <a:spLocks noChangeShapeType="1"/>
            </p:cNvSpPr>
            <p:nvPr/>
          </p:nvSpPr>
          <p:spPr bwMode="auto">
            <a:xfrm>
              <a:off x="3216" y="3084"/>
              <a:ext cx="0" cy="552"/>
            </a:xfrm>
            <a:prstGeom prst="line">
              <a:avLst/>
            </a:prstGeom>
            <a:noFill/>
            <a:ln w="38100" cmpd="dbl">
              <a:solidFill>
                <a:schemeClr val="tx1"/>
              </a:solidFill>
              <a:round/>
              <a:headEnd/>
              <a:tailEnd type="triangle" w="med" len="med"/>
            </a:ln>
          </p:spPr>
          <p:txBody>
            <a:bodyPr/>
            <a:lstStyle/>
            <a:p>
              <a:endParaRPr lang="zh-CN" altLang="en-US" dirty="0">
                <a:ea typeface="微软雅黑" panose="020B0503020204020204" pitchFamily="34" charset="-122"/>
              </a:endParaRPr>
            </a:p>
          </p:txBody>
        </p:sp>
        <p:sp>
          <p:nvSpPr>
            <p:cNvPr id="36883" name="Line 25"/>
            <p:cNvSpPr>
              <a:spLocks noChangeShapeType="1"/>
            </p:cNvSpPr>
            <p:nvPr/>
          </p:nvSpPr>
          <p:spPr bwMode="auto">
            <a:xfrm>
              <a:off x="3600" y="3084"/>
              <a:ext cx="0" cy="408"/>
            </a:xfrm>
            <a:prstGeom prst="line">
              <a:avLst/>
            </a:prstGeom>
            <a:noFill/>
            <a:ln w="38100" cmpd="dbl">
              <a:solidFill>
                <a:schemeClr val="tx1"/>
              </a:solidFill>
              <a:round/>
              <a:headEnd/>
              <a:tailEnd type="triangle" w="med" len="med"/>
            </a:ln>
          </p:spPr>
          <p:txBody>
            <a:bodyPr/>
            <a:lstStyle/>
            <a:p>
              <a:endParaRPr lang="zh-CN" altLang="en-US" dirty="0">
                <a:ea typeface="微软雅黑" panose="020B0503020204020204" pitchFamily="34" charset="-122"/>
              </a:endParaRPr>
            </a:p>
          </p:txBody>
        </p:sp>
        <p:sp>
          <p:nvSpPr>
            <p:cNvPr id="36884" name="AutoShape 26"/>
            <p:cNvSpPr>
              <a:spLocks noChangeArrowheads="1"/>
            </p:cNvSpPr>
            <p:nvPr/>
          </p:nvSpPr>
          <p:spPr bwMode="auto">
            <a:xfrm>
              <a:off x="2028" y="3276"/>
              <a:ext cx="1800" cy="72"/>
            </a:xfrm>
            <a:prstGeom prst="roundRect">
              <a:avLst>
                <a:gd name="adj" fmla="val 12495"/>
              </a:avLst>
            </a:prstGeom>
            <a:noFill/>
            <a:ln w="38100" cmpd="dbl">
              <a:solidFill>
                <a:schemeClr val="tx1"/>
              </a:solidFill>
              <a:round/>
              <a:headEnd/>
              <a:tailEnd/>
            </a:ln>
          </p:spPr>
          <p:txBody>
            <a:bodyPr wrap="none" anchor="ctr"/>
            <a:lstStyle/>
            <a:p>
              <a:endParaRPr lang="zh-CN" altLang="en-US" dirty="0">
                <a:ea typeface="微软雅黑" panose="020B0503020204020204" pitchFamily="34" charset="-122"/>
              </a:endParaRPr>
            </a:p>
          </p:txBody>
        </p:sp>
        <p:sp>
          <p:nvSpPr>
            <p:cNvPr id="679963" name="Rectangle 27"/>
            <p:cNvSpPr>
              <a:spLocks noChangeArrowheads="1"/>
            </p:cNvSpPr>
            <p:nvPr/>
          </p:nvSpPr>
          <p:spPr bwMode="auto">
            <a:xfrm>
              <a:off x="3656" y="3464"/>
              <a:ext cx="777" cy="202"/>
            </a:xfrm>
            <a:prstGeom prst="rect">
              <a:avLst/>
            </a:prstGeom>
            <a:noFill/>
            <a:ln w="38100" cmpd="dbl">
              <a:noFill/>
              <a:miter lim="800000"/>
            </a:ln>
            <a:effectLst/>
          </p:spPr>
          <p:txBody>
            <a:bodyPr wrap="none" lIns="63500" tIns="25400" rIns="63500" bIns="25400">
              <a:spAutoFit/>
            </a:bodyPr>
            <a:lstStyle/>
            <a:p>
              <a:pPr>
                <a:lnSpc>
                  <a:spcPct val="97000"/>
                </a:lnSpc>
                <a:defRPr/>
              </a:pPr>
              <a:r>
                <a:rPr lang="en-US" altLang="zh-CN" b="1" i="1" dirty="0">
                  <a:effectLst>
                    <a:outerShdw blurRad="38100" dist="38100" dir="2700000" algn="tl">
                      <a:srgbClr val="C0C0C0"/>
                    </a:outerShdw>
                  </a:effectLst>
                  <a:ea typeface="微软雅黑" panose="020B0503020204020204" pitchFamily="34" charset="-122"/>
                  <a:sym typeface="+mn-ea"/>
                </a:rPr>
                <a:t>Good Ideas</a:t>
              </a:r>
            </a:p>
          </p:txBody>
        </p:sp>
        <p:sp>
          <p:nvSpPr>
            <p:cNvPr id="36886" name="Rectangle 28"/>
            <p:cNvSpPr>
              <a:spLocks noChangeArrowheads="1"/>
            </p:cNvSpPr>
            <p:nvPr/>
          </p:nvSpPr>
          <p:spPr bwMode="auto">
            <a:xfrm>
              <a:off x="2888" y="3672"/>
              <a:ext cx="1341" cy="235"/>
            </a:xfrm>
            <a:prstGeom prst="rect">
              <a:avLst/>
            </a:prstGeom>
            <a:noFill/>
            <a:ln w="38100">
              <a:noFill/>
              <a:miter lim="800000"/>
              <a:headEnd/>
              <a:tailEnd/>
            </a:ln>
          </p:spPr>
          <p:txBody>
            <a:bodyPr wrap="none" lIns="63500" tIns="25400" rIns="63500" bIns="25400">
              <a:spAutoFit/>
            </a:bodyPr>
            <a:lstStyle/>
            <a:p>
              <a:pPr>
                <a:lnSpc>
                  <a:spcPct val="87000"/>
                </a:lnSpc>
              </a:pPr>
              <a:r>
                <a:rPr lang="en-US" altLang="zh-CN" sz="2400" b="1" dirty="0">
                  <a:ea typeface="微软雅黑" panose="020B0503020204020204" pitchFamily="34" charset="-122"/>
                </a:rPr>
                <a:t>Mediocre Ideas</a:t>
              </a:r>
            </a:p>
          </p:txBody>
        </p:sp>
        <p:sp>
          <p:nvSpPr>
            <p:cNvPr id="36887" name="Rectangle 29"/>
            <p:cNvSpPr>
              <a:spLocks noChangeArrowheads="1"/>
            </p:cNvSpPr>
            <p:nvPr/>
          </p:nvSpPr>
          <p:spPr bwMode="auto">
            <a:xfrm>
              <a:off x="1976" y="2608"/>
              <a:ext cx="871" cy="477"/>
            </a:xfrm>
            <a:prstGeom prst="rect">
              <a:avLst/>
            </a:prstGeom>
            <a:noFill/>
            <a:ln w="38100">
              <a:noFill/>
              <a:miter lim="800000"/>
              <a:headEnd/>
              <a:tailEnd/>
            </a:ln>
          </p:spPr>
          <p:txBody>
            <a:bodyPr wrap="none" lIns="63500" tIns="25400" rIns="63500" bIns="25400">
              <a:spAutoFit/>
            </a:bodyPr>
            <a:lstStyle/>
            <a:p>
              <a:pPr>
                <a:lnSpc>
                  <a:spcPct val="85000"/>
                </a:lnSpc>
              </a:pPr>
              <a:r>
                <a:rPr lang="en-US" altLang="zh-CN" b="1" dirty="0">
                  <a:ea typeface="微软雅黑" panose="020B0503020204020204" pitchFamily="34" charset="-122"/>
                </a:rPr>
                <a:t>Cost /</a:t>
              </a:r>
            </a:p>
            <a:p>
              <a:pPr>
                <a:lnSpc>
                  <a:spcPct val="85000"/>
                </a:lnSpc>
              </a:pPr>
              <a:r>
                <a:rPr lang="en-US" altLang="zh-CN" b="1" dirty="0">
                  <a:ea typeface="微软雅黑" panose="020B0503020204020204" pitchFamily="34" charset="-122"/>
                </a:rPr>
                <a:t>Performance</a:t>
              </a:r>
            </a:p>
            <a:p>
              <a:pPr>
                <a:lnSpc>
                  <a:spcPct val="85000"/>
                </a:lnSpc>
              </a:pPr>
              <a:r>
                <a:rPr lang="en-US" altLang="zh-CN" b="1" dirty="0">
                  <a:ea typeface="微软雅黑" panose="020B0503020204020204" pitchFamily="34" charset="-122"/>
                </a:rPr>
                <a:t>Analysis</a:t>
              </a:r>
            </a:p>
          </p:txBody>
        </p:sp>
      </p:grpSp>
      <p:sp>
        <p:nvSpPr>
          <p:cNvPr id="36874" name="Rectangle 31"/>
          <p:cNvSpPr>
            <a:spLocks noChangeArrowheads="1"/>
          </p:cNvSpPr>
          <p:nvPr/>
        </p:nvSpPr>
        <p:spPr bwMode="auto">
          <a:xfrm>
            <a:off x="358923" y="5663725"/>
            <a:ext cx="8468883" cy="831639"/>
          </a:xfrm>
          <a:prstGeom prst="rect">
            <a:avLst/>
          </a:prstGeom>
          <a:noFill/>
          <a:ln w="9525">
            <a:noFill/>
            <a:miter lim="800000"/>
            <a:headEnd/>
            <a:tailEnd/>
          </a:ln>
        </p:spPr>
        <p:txBody>
          <a:bodyPr wrap="square" lIns="92075" tIns="46038" rIns="92075" bIns="46038">
            <a:spAutoFit/>
          </a:bodyPr>
          <a:lstStyle/>
          <a:p>
            <a:r>
              <a:rPr lang="en-US" altLang="zh-CN" sz="2400" b="1" dirty="0">
                <a:solidFill>
                  <a:schemeClr val="hlink"/>
                </a:solidFill>
                <a:ea typeface="微软雅黑" panose="020B0503020204020204" pitchFamily="34" charset="-122"/>
              </a:rPr>
              <a:t>Good measurement </a:t>
            </a:r>
            <a:r>
              <a:rPr lang="en-US" altLang="zh-CN" sz="2400" b="1" dirty="0" smtClean="0">
                <a:solidFill>
                  <a:schemeClr val="hlink"/>
                </a:solidFill>
                <a:ea typeface="微软雅黑" panose="020B0503020204020204" pitchFamily="34" charset="-122"/>
              </a:rPr>
              <a:t> tools </a:t>
            </a:r>
            <a:r>
              <a:rPr lang="en-US" altLang="zh-CN" sz="2400" b="1" dirty="0">
                <a:solidFill>
                  <a:schemeClr val="hlink"/>
                </a:solidFill>
                <a:ea typeface="微软雅黑" panose="020B0503020204020204" pitchFamily="34" charset="-122"/>
              </a:rPr>
              <a:t>are required to accurately evaluate the selection. </a:t>
            </a: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noChangeArrowheads="1"/>
          </p:cNvSpPr>
          <p:nvPr>
            <p:ph type="title"/>
          </p:nvPr>
        </p:nvSpPr>
        <p:spPr/>
        <p:txBody>
          <a:bodyPr>
            <a:normAutofit fontScale="90000"/>
          </a:bodyPr>
          <a:lstStyle/>
          <a:p>
            <a:r>
              <a:rPr lang="en-US" altLang="zh-CN" dirty="0" smtClean="0"/>
              <a:t>Welcome to Computer Architecture </a:t>
            </a:r>
            <a:endParaRPr lang="zh-CN" altLang="en-US" dirty="0" smtClean="0"/>
          </a:p>
        </p:txBody>
      </p:sp>
      <p:sp>
        <p:nvSpPr>
          <p:cNvPr id="7171" name="内容占位符 2"/>
          <p:cNvSpPr>
            <a:spLocks noGrp="1"/>
          </p:cNvSpPr>
          <p:nvPr>
            <p:ph idx="1"/>
          </p:nvPr>
        </p:nvSpPr>
        <p:spPr>
          <a:xfrm>
            <a:off x="545909" y="1226588"/>
            <a:ext cx="6264324" cy="5051833"/>
          </a:xfrm>
        </p:spPr>
        <p:txBody>
          <a:bodyPr>
            <a:normAutofit fontScale="92500" lnSpcReduction="10000"/>
          </a:bodyPr>
          <a:lstStyle/>
          <a:p>
            <a:r>
              <a:rPr lang="zh-CN" altLang="en-US" sz="2800" dirty="0" smtClean="0"/>
              <a:t>主讲：</a:t>
            </a:r>
            <a:r>
              <a:rPr lang="zh-CN" altLang="en-US" sz="2800" dirty="0"/>
              <a:t>张燕</a:t>
            </a:r>
            <a:r>
              <a:rPr lang="zh-CN" altLang="en-US" sz="2800" dirty="0" smtClean="0"/>
              <a:t>咏    </a:t>
            </a:r>
            <a:r>
              <a:rPr lang="en-US" altLang="zh-CN" sz="2800" dirty="0" smtClean="0"/>
              <a:t>(</a:t>
            </a:r>
            <a:r>
              <a:rPr lang="en-US" altLang="zh-CN" sz="2800" dirty="0" smtClean="0">
                <a:hlinkClick r:id="rId3"/>
              </a:rPr>
              <a:t>yanyongz@ustc.edu.cn</a:t>
            </a:r>
            <a:r>
              <a:rPr lang="en-US" altLang="zh-CN" sz="2800" dirty="0" smtClean="0"/>
              <a:t>)</a:t>
            </a:r>
          </a:p>
          <a:p>
            <a:pPr marL="0" indent="0">
              <a:buNone/>
            </a:pPr>
            <a:r>
              <a:rPr lang="zh-CN" altLang="en-US" sz="2800" dirty="0" smtClean="0"/>
              <a:t>    科技楼</a:t>
            </a:r>
            <a:r>
              <a:rPr lang="en-US" altLang="zh-CN" sz="2800" dirty="0" smtClean="0"/>
              <a:t>106</a:t>
            </a:r>
          </a:p>
          <a:p>
            <a:endParaRPr lang="en-US" altLang="zh-CN" sz="2800" dirty="0"/>
          </a:p>
          <a:p>
            <a:pPr marL="0" indent="0">
              <a:buNone/>
            </a:pPr>
            <a:endParaRPr lang="en-US" altLang="zh-CN" sz="2800" dirty="0"/>
          </a:p>
          <a:p>
            <a:r>
              <a:rPr lang="zh-CN" altLang="en-US" sz="2800" dirty="0" smtClean="0"/>
              <a:t>辅讲：闫宇博（</a:t>
            </a:r>
            <a:r>
              <a:rPr lang="en-US" altLang="zh-CN" sz="2800" dirty="0" smtClean="0">
                <a:hlinkClick r:id="rId4"/>
              </a:rPr>
              <a:t>yuboyan@ustc.edu.cn</a:t>
            </a:r>
            <a:r>
              <a:rPr lang="zh-CN" altLang="en-US" sz="2800" dirty="0" smtClean="0"/>
              <a:t>）</a:t>
            </a:r>
            <a:endParaRPr lang="en-US" altLang="zh-CN" sz="2800" dirty="0" smtClean="0"/>
          </a:p>
          <a:p>
            <a:pPr marL="0" indent="0">
              <a:buNone/>
            </a:pPr>
            <a:r>
              <a:rPr lang="en-US" altLang="zh-CN" sz="2800" dirty="0"/>
              <a:t> </a:t>
            </a:r>
            <a:r>
              <a:rPr lang="en-US" altLang="zh-CN" sz="2800" dirty="0" smtClean="0"/>
              <a:t>  </a:t>
            </a:r>
            <a:r>
              <a:rPr lang="zh-CN" altLang="en-US" sz="2800" dirty="0" smtClean="0"/>
              <a:t>图书馆</a:t>
            </a:r>
            <a:r>
              <a:rPr lang="en-US" altLang="zh-CN" sz="2800" dirty="0" smtClean="0"/>
              <a:t>1408</a:t>
            </a:r>
          </a:p>
          <a:p>
            <a:pPr marL="0" indent="0">
              <a:buNone/>
            </a:pPr>
            <a:endParaRPr lang="en-US" altLang="zh-CN" sz="2800" dirty="0" smtClean="0"/>
          </a:p>
          <a:p>
            <a:r>
              <a:rPr lang="zh-CN" altLang="en-US" sz="2800" dirty="0" smtClean="0"/>
              <a:t>课程主页</a:t>
            </a:r>
            <a:r>
              <a:rPr lang="en-US" altLang="zh-CN" sz="2800" dirty="0" smtClean="0"/>
              <a:t>:  </a:t>
            </a:r>
          </a:p>
          <a:p>
            <a:pPr marL="0" indent="0">
              <a:buNone/>
            </a:pPr>
            <a:r>
              <a:rPr lang="en-US" altLang="zh-CN" sz="2800" dirty="0" smtClean="0"/>
              <a:t>  </a:t>
            </a:r>
            <a:r>
              <a:rPr lang="en-US" altLang="zh-CN" sz="2800" dirty="0" smtClean="0">
                <a:hlinkClick r:id="rId5"/>
              </a:rPr>
              <a:t>http://staff.ustc.edu.cn/~comparch</a:t>
            </a:r>
            <a:endParaRPr lang="en-US" altLang="zh-CN" sz="2800" dirty="0" smtClean="0"/>
          </a:p>
        </p:txBody>
      </p:sp>
      <p:sp>
        <p:nvSpPr>
          <p:cNvPr id="6148" name="日期占位符 3"/>
          <p:cNvSpPr>
            <a:spLocks noGrp="1" noChangeArrowheads="1"/>
          </p:cNvSpPr>
          <p:nvPr>
            <p:ph type="dt" sz="half" idx="10"/>
          </p:nvPr>
        </p:nvSpPr>
        <p:spPr/>
        <p:txBody>
          <a:bodyPr/>
          <a:lstStyle/>
          <a:p>
            <a:fld id="{F9D1FCD2-29B2-4926-B81B-015E29004ADE}" type="datetime1">
              <a:rPr lang="en-US" altLang="zh-CN" smtClean="0"/>
              <a:pPr/>
              <a:t>2/25/2020</a:t>
            </a:fld>
            <a:endParaRPr lang="en-US" altLang="zh-CN" smtClean="0"/>
          </a:p>
        </p:txBody>
      </p:sp>
      <p:sp>
        <p:nvSpPr>
          <p:cNvPr id="6150" name="灯片编号占位符 1"/>
          <p:cNvSpPr>
            <a:spLocks noGrp="1" noChangeArrowheads="1"/>
          </p:cNvSpPr>
          <p:nvPr>
            <p:ph type="sldNum" sz="quarter" idx="12"/>
          </p:nvPr>
        </p:nvSpPr>
        <p:spPr/>
        <p:txBody>
          <a:bodyPr/>
          <a:lstStyle/>
          <a:p>
            <a:fld id="{6D25809D-F06C-4EA8-8D25-42734AA58C8D}" type="slidenum">
              <a:rPr lang="en-US" altLang="zh-CN" smtClean="0"/>
              <a:pPr/>
              <a:t>2</a:t>
            </a:fld>
            <a:endParaRPr lang="en-US" altLang="zh-CN"/>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9" name="Rectangle 21"/>
          <p:cNvSpPr>
            <a:spLocks noGrp="1" noChangeArrowheads="1"/>
          </p:cNvSpPr>
          <p:nvPr>
            <p:ph type="title"/>
          </p:nvPr>
        </p:nvSpPr>
        <p:spPr/>
        <p:txBody>
          <a:bodyPr/>
          <a:lstStyle/>
          <a:p>
            <a:r>
              <a:rPr lang="zh-CN" altLang="en-US" smtClean="0"/>
              <a:t>计算机工程方法学</a:t>
            </a:r>
            <a:endParaRPr lang="zh-CN" altLang="en-US" dirty="0" smtClean="0"/>
          </a:p>
        </p:txBody>
      </p:sp>
      <p:sp>
        <p:nvSpPr>
          <p:cNvPr id="38914" name="日期占位符 3"/>
          <p:cNvSpPr>
            <a:spLocks noGrp="1" noChangeArrowheads="1"/>
          </p:cNvSpPr>
          <p:nvPr>
            <p:ph type="dt" sz="half" idx="10"/>
          </p:nvPr>
        </p:nvSpPr>
        <p:spPr/>
        <p:txBody>
          <a:bodyPr/>
          <a:lstStyle/>
          <a:p>
            <a:fld id="{9A1EAA43-9274-4B9F-B8B6-A38013895246}" type="datetime1">
              <a:rPr lang="en-US" altLang="zh-CN" smtClean="0"/>
              <a:pPr/>
              <a:t>2/25/2020</a:t>
            </a:fld>
            <a:endParaRPr lang="en-US" altLang="zh-CN" smtClean="0"/>
          </a:p>
        </p:txBody>
      </p:sp>
      <p:sp>
        <p:nvSpPr>
          <p:cNvPr id="38920" name="灯片编号占位符 1"/>
          <p:cNvSpPr>
            <a:spLocks noGrp="1" noChangeArrowheads="1"/>
          </p:cNvSpPr>
          <p:nvPr>
            <p:ph type="sldNum" sz="quarter" idx="12"/>
          </p:nvPr>
        </p:nvSpPr>
        <p:spPr/>
        <p:txBody>
          <a:bodyPr/>
          <a:lstStyle/>
          <a:p>
            <a:fld id="{9FB0540C-CE11-471D-96D4-17C7FFA7A649}" type="slidenum">
              <a:rPr lang="en-US" altLang="zh-CN" smtClean="0"/>
              <a:pPr/>
              <a:t>20</a:t>
            </a:fld>
            <a:endParaRPr lang="en-US" altLang="zh-CN"/>
          </a:p>
        </p:txBody>
      </p:sp>
      <p:grpSp>
        <p:nvGrpSpPr>
          <p:cNvPr id="2" name="Group 2"/>
          <p:cNvGrpSpPr>
            <a:grpSpLocks/>
          </p:cNvGrpSpPr>
          <p:nvPr/>
        </p:nvGrpSpPr>
        <p:grpSpPr bwMode="auto">
          <a:xfrm>
            <a:off x="1066800" y="990600"/>
            <a:ext cx="7281731" cy="4483100"/>
            <a:chOff x="363" y="872"/>
            <a:chExt cx="5123" cy="3185"/>
          </a:xfrm>
        </p:grpSpPr>
        <p:grpSp>
          <p:nvGrpSpPr>
            <p:cNvPr id="3" name="Group 3"/>
            <p:cNvGrpSpPr>
              <a:grpSpLocks/>
            </p:cNvGrpSpPr>
            <p:nvPr/>
          </p:nvGrpSpPr>
          <p:grpSpPr bwMode="auto">
            <a:xfrm>
              <a:off x="1334" y="872"/>
              <a:ext cx="3065" cy="3185"/>
              <a:chOff x="1334" y="872"/>
              <a:chExt cx="3065" cy="3185"/>
            </a:xfrm>
          </p:grpSpPr>
          <p:sp>
            <p:nvSpPr>
              <p:cNvPr id="38932" name="Freeform 4"/>
              <p:cNvSpPr>
                <a:spLocks noChangeArrowheads="1"/>
              </p:cNvSpPr>
              <p:nvPr/>
            </p:nvSpPr>
            <p:spPr bwMode="auto">
              <a:xfrm>
                <a:off x="1406" y="872"/>
                <a:ext cx="1961" cy="2465"/>
              </a:xfrm>
              <a:custGeom>
                <a:avLst/>
                <a:gdLst>
                  <a:gd name="T0" fmla="*/ 1195 w 1961"/>
                  <a:gd name="T1" fmla="*/ 335 h 2465"/>
                  <a:gd name="T2" fmla="*/ 1123 w 1961"/>
                  <a:gd name="T3" fmla="*/ 347 h 2465"/>
                  <a:gd name="T4" fmla="*/ 1064 w 1961"/>
                  <a:gd name="T5" fmla="*/ 359 h 2465"/>
                  <a:gd name="T6" fmla="*/ 1004 w 1961"/>
                  <a:gd name="T7" fmla="*/ 371 h 2465"/>
                  <a:gd name="T8" fmla="*/ 944 w 1961"/>
                  <a:gd name="T9" fmla="*/ 395 h 2465"/>
                  <a:gd name="T10" fmla="*/ 884 w 1961"/>
                  <a:gd name="T11" fmla="*/ 419 h 2465"/>
                  <a:gd name="T12" fmla="*/ 813 w 1961"/>
                  <a:gd name="T13" fmla="*/ 455 h 2465"/>
                  <a:gd name="T14" fmla="*/ 753 w 1961"/>
                  <a:gd name="T15" fmla="*/ 478 h 2465"/>
                  <a:gd name="T16" fmla="*/ 705 w 1961"/>
                  <a:gd name="T17" fmla="*/ 514 h 2465"/>
                  <a:gd name="T18" fmla="*/ 645 w 1961"/>
                  <a:gd name="T19" fmla="*/ 550 h 2465"/>
                  <a:gd name="T20" fmla="*/ 586 w 1961"/>
                  <a:gd name="T21" fmla="*/ 586 h 2465"/>
                  <a:gd name="T22" fmla="*/ 538 w 1961"/>
                  <a:gd name="T23" fmla="*/ 634 h 2465"/>
                  <a:gd name="T24" fmla="*/ 454 w 1961"/>
                  <a:gd name="T25" fmla="*/ 706 h 2465"/>
                  <a:gd name="T26" fmla="*/ 382 w 1961"/>
                  <a:gd name="T27" fmla="*/ 777 h 2465"/>
                  <a:gd name="T28" fmla="*/ 323 w 1961"/>
                  <a:gd name="T29" fmla="*/ 849 h 2465"/>
                  <a:gd name="T30" fmla="*/ 263 w 1961"/>
                  <a:gd name="T31" fmla="*/ 921 h 2465"/>
                  <a:gd name="T32" fmla="*/ 215 w 1961"/>
                  <a:gd name="T33" fmla="*/ 1005 h 2465"/>
                  <a:gd name="T34" fmla="*/ 167 w 1961"/>
                  <a:gd name="T35" fmla="*/ 1088 h 2465"/>
                  <a:gd name="T36" fmla="*/ 120 w 1961"/>
                  <a:gd name="T37" fmla="*/ 1184 h 2465"/>
                  <a:gd name="T38" fmla="*/ 84 w 1961"/>
                  <a:gd name="T39" fmla="*/ 1280 h 2465"/>
                  <a:gd name="T40" fmla="*/ 48 w 1961"/>
                  <a:gd name="T41" fmla="*/ 1411 h 2465"/>
                  <a:gd name="T42" fmla="*/ 24 w 1961"/>
                  <a:gd name="T43" fmla="*/ 1531 h 2465"/>
                  <a:gd name="T44" fmla="*/ 12 w 1961"/>
                  <a:gd name="T45" fmla="*/ 1687 h 2465"/>
                  <a:gd name="T46" fmla="*/ 12 w 1961"/>
                  <a:gd name="T47" fmla="*/ 1818 h 2465"/>
                  <a:gd name="T48" fmla="*/ 24 w 1961"/>
                  <a:gd name="T49" fmla="*/ 1938 h 2465"/>
                  <a:gd name="T50" fmla="*/ 36 w 1961"/>
                  <a:gd name="T51" fmla="*/ 2069 h 2465"/>
                  <a:gd name="T52" fmla="*/ 84 w 1961"/>
                  <a:gd name="T53" fmla="*/ 2213 h 2465"/>
                  <a:gd name="T54" fmla="*/ 131 w 1961"/>
                  <a:gd name="T55" fmla="*/ 2344 h 2465"/>
                  <a:gd name="T56" fmla="*/ 203 w 1961"/>
                  <a:gd name="T57" fmla="*/ 2464 h 2465"/>
                  <a:gd name="T58" fmla="*/ 753 w 1961"/>
                  <a:gd name="T59" fmla="*/ 2069 h 2465"/>
                  <a:gd name="T60" fmla="*/ 717 w 1961"/>
                  <a:gd name="T61" fmla="*/ 1974 h 2465"/>
                  <a:gd name="T62" fmla="*/ 693 w 1961"/>
                  <a:gd name="T63" fmla="*/ 1866 h 2465"/>
                  <a:gd name="T64" fmla="*/ 681 w 1961"/>
                  <a:gd name="T65" fmla="*/ 1782 h 2465"/>
                  <a:gd name="T66" fmla="*/ 681 w 1961"/>
                  <a:gd name="T67" fmla="*/ 1675 h 2465"/>
                  <a:gd name="T68" fmla="*/ 705 w 1961"/>
                  <a:gd name="T69" fmla="*/ 1567 h 2465"/>
                  <a:gd name="T70" fmla="*/ 741 w 1961"/>
                  <a:gd name="T71" fmla="*/ 1459 h 2465"/>
                  <a:gd name="T72" fmla="*/ 777 w 1961"/>
                  <a:gd name="T73" fmla="*/ 1376 h 2465"/>
                  <a:gd name="T74" fmla="*/ 825 w 1961"/>
                  <a:gd name="T75" fmla="*/ 1304 h 2465"/>
                  <a:gd name="T76" fmla="*/ 872 w 1961"/>
                  <a:gd name="T77" fmla="*/ 1256 h 2465"/>
                  <a:gd name="T78" fmla="*/ 920 w 1961"/>
                  <a:gd name="T79" fmla="*/ 1208 h 2465"/>
                  <a:gd name="T80" fmla="*/ 968 w 1961"/>
                  <a:gd name="T81" fmla="*/ 1160 h 2465"/>
                  <a:gd name="T82" fmla="*/ 1028 w 1961"/>
                  <a:gd name="T83" fmla="*/ 1112 h 2465"/>
                  <a:gd name="T84" fmla="*/ 1088 w 1961"/>
                  <a:gd name="T85" fmla="*/ 1077 h 2465"/>
                  <a:gd name="T86" fmla="*/ 1159 w 1961"/>
                  <a:gd name="T87" fmla="*/ 1041 h 2465"/>
                  <a:gd name="T88" fmla="*/ 1219 w 1961"/>
                  <a:gd name="T89" fmla="*/ 1017 h 2465"/>
                  <a:gd name="T90" fmla="*/ 1303 w 1961"/>
                  <a:gd name="T91" fmla="*/ 1005 h 2465"/>
                  <a:gd name="T92" fmla="*/ 1386 w 1961"/>
                  <a:gd name="T93" fmla="*/ 993 h 2465"/>
                  <a:gd name="T94" fmla="*/ 1410 w 1961"/>
                  <a:gd name="T95" fmla="*/ 1352 h 2465"/>
                  <a:gd name="T96" fmla="*/ 1410 w 1961"/>
                  <a:gd name="T97" fmla="*/ 0 h 2465"/>
                  <a:gd name="T98" fmla="*/ 1386 w 1961"/>
                  <a:gd name="T99" fmla="*/ 311 h 2465"/>
                  <a:gd name="T100" fmla="*/ 1303 w 1961"/>
                  <a:gd name="T101" fmla="*/ 311 h 2465"/>
                  <a:gd name="T102" fmla="*/ 1219 w 1961"/>
                  <a:gd name="T103" fmla="*/ 323 h 246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61"/>
                  <a:gd name="T157" fmla="*/ 0 h 2465"/>
                  <a:gd name="T158" fmla="*/ 1961 w 1961"/>
                  <a:gd name="T159" fmla="*/ 2465 h 246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61" h="2465">
                    <a:moveTo>
                      <a:pt x="1219" y="323"/>
                    </a:moveTo>
                    <a:lnTo>
                      <a:pt x="1195" y="335"/>
                    </a:lnTo>
                    <a:lnTo>
                      <a:pt x="1159" y="335"/>
                    </a:lnTo>
                    <a:lnTo>
                      <a:pt x="1123" y="347"/>
                    </a:lnTo>
                    <a:lnTo>
                      <a:pt x="1100" y="347"/>
                    </a:lnTo>
                    <a:lnTo>
                      <a:pt x="1064" y="359"/>
                    </a:lnTo>
                    <a:lnTo>
                      <a:pt x="1040" y="371"/>
                    </a:lnTo>
                    <a:lnTo>
                      <a:pt x="1004" y="371"/>
                    </a:lnTo>
                    <a:lnTo>
                      <a:pt x="980" y="383"/>
                    </a:lnTo>
                    <a:lnTo>
                      <a:pt x="944" y="395"/>
                    </a:lnTo>
                    <a:lnTo>
                      <a:pt x="908" y="407"/>
                    </a:lnTo>
                    <a:lnTo>
                      <a:pt x="884" y="419"/>
                    </a:lnTo>
                    <a:lnTo>
                      <a:pt x="849" y="431"/>
                    </a:lnTo>
                    <a:lnTo>
                      <a:pt x="813" y="455"/>
                    </a:lnTo>
                    <a:lnTo>
                      <a:pt x="789" y="466"/>
                    </a:lnTo>
                    <a:lnTo>
                      <a:pt x="753" y="478"/>
                    </a:lnTo>
                    <a:lnTo>
                      <a:pt x="729" y="502"/>
                    </a:lnTo>
                    <a:lnTo>
                      <a:pt x="705" y="514"/>
                    </a:lnTo>
                    <a:lnTo>
                      <a:pt x="681" y="526"/>
                    </a:lnTo>
                    <a:lnTo>
                      <a:pt x="645" y="550"/>
                    </a:lnTo>
                    <a:lnTo>
                      <a:pt x="621" y="574"/>
                    </a:lnTo>
                    <a:lnTo>
                      <a:pt x="586" y="586"/>
                    </a:lnTo>
                    <a:lnTo>
                      <a:pt x="562" y="610"/>
                    </a:lnTo>
                    <a:lnTo>
                      <a:pt x="538" y="634"/>
                    </a:lnTo>
                    <a:lnTo>
                      <a:pt x="490" y="670"/>
                    </a:lnTo>
                    <a:lnTo>
                      <a:pt x="454" y="706"/>
                    </a:lnTo>
                    <a:lnTo>
                      <a:pt x="418" y="730"/>
                    </a:lnTo>
                    <a:lnTo>
                      <a:pt x="382" y="777"/>
                    </a:lnTo>
                    <a:lnTo>
                      <a:pt x="359" y="813"/>
                    </a:lnTo>
                    <a:lnTo>
                      <a:pt x="323" y="849"/>
                    </a:lnTo>
                    <a:lnTo>
                      <a:pt x="287" y="885"/>
                    </a:lnTo>
                    <a:lnTo>
                      <a:pt x="263" y="921"/>
                    </a:lnTo>
                    <a:lnTo>
                      <a:pt x="239" y="969"/>
                    </a:lnTo>
                    <a:lnTo>
                      <a:pt x="215" y="1005"/>
                    </a:lnTo>
                    <a:lnTo>
                      <a:pt x="191" y="1053"/>
                    </a:lnTo>
                    <a:lnTo>
                      <a:pt x="167" y="1088"/>
                    </a:lnTo>
                    <a:lnTo>
                      <a:pt x="143" y="1136"/>
                    </a:lnTo>
                    <a:lnTo>
                      <a:pt x="120" y="1184"/>
                    </a:lnTo>
                    <a:lnTo>
                      <a:pt x="96" y="1232"/>
                    </a:lnTo>
                    <a:lnTo>
                      <a:pt x="84" y="1280"/>
                    </a:lnTo>
                    <a:lnTo>
                      <a:pt x="60" y="1352"/>
                    </a:lnTo>
                    <a:lnTo>
                      <a:pt x="48" y="1411"/>
                    </a:lnTo>
                    <a:lnTo>
                      <a:pt x="36" y="1471"/>
                    </a:lnTo>
                    <a:lnTo>
                      <a:pt x="24" y="1531"/>
                    </a:lnTo>
                    <a:lnTo>
                      <a:pt x="12" y="1603"/>
                    </a:lnTo>
                    <a:lnTo>
                      <a:pt x="12" y="1687"/>
                    </a:lnTo>
                    <a:lnTo>
                      <a:pt x="0" y="1758"/>
                    </a:lnTo>
                    <a:lnTo>
                      <a:pt x="12" y="1818"/>
                    </a:lnTo>
                    <a:lnTo>
                      <a:pt x="12" y="1878"/>
                    </a:lnTo>
                    <a:lnTo>
                      <a:pt x="24" y="1938"/>
                    </a:lnTo>
                    <a:lnTo>
                      <a:pt x="24" y="2009"/>
                    </a:lnTo>
                    <a:lnTo>
                      <a:pt x="36" y="2069"/>
                    </a:lnTo>
                    <a:lnTo>
                      <a:pt x="60" y="2141"/>
                    </a:lnTo>
                    <a:lnTo>
                      <a:pt x="84" y="2213"/>
                    </a:lnTo>
                    <a:lnTo>
                      <a:pt x="108" y="2273"/>
                    </a:lnTo>
                    <a:lnTo>
                      <a:pt x="131" y="2344"/>
                    </a:lnTo>
                    <a:lnTo>
                      <a:pt x="167" y="2404"/>
                    </a:lnTo>
                    <a:lnTo>
                      <a:pt x="203" y="2464"/>
                    </a:lnTo>
                    <a:lnTo>
                      <a:pt x="777" y="2129"/>
                    </a:lnTo>
                    <a:lnTo>
                      <a:pt x="753" y="2069"/>
                    </a:lnTo>
                    <a:lnTo>
                      <a:pt x="729" y="2021"/>
                    </a:lnTo>
                    <a:lnTo>
                      <a:pt x="717" y="1974"/>
                    </a:lnTo>
                    <a:lnTo>
                      <a:pt x="705" y="1914"/>
                    </a:lnTo>
                    <a:lnTo>
                      <a:pt x="693" y="1866"/>
                    </a:lnTo>
                    <a:lnTo>
                      <a:pt x="693" y="1830"/>
                    </a:lnTo>
                    <a:lnTo>
                      <a:pt x="681" y="1782"/>
                    </a:lnTo>
                    <a:lnTo>
                      <a:pt x="681" y="1734"/>
                    </a:lnTo>
                    <a:lnTo>
                      <a:pt x="681" y="1675"/>
                    </a:lnTo>
                    <a:lnTo>
                      <a:pt x="693" y="1627"/>
                    </a:lnTo>
                    <a:lnTo>
                      <a:pt x="705" y="1567"/>
                    </a:lnTo>
                    <a:lnTo>
                      <a:pt x="717" y="1519"/>
                    </a:lnTo>
                    <a:lnTo>
                      <a:pt x="741" y="1459"/>
                    </a:lnTo>
                    <a:lnTo>
                      <a:pt x="753" y="1411"/>
                    </a:lnTo>
                    <a:lnTo>
                      <a:pt x="777" y="1376"/>
                    </a:lnTo>
                    <a:lnTo>
                      <a:pt x="801" y="1340"/>
                    </a:lnTo>
                    <a:lnTo>
                      <a:pt x="825" y="1304"/>
                    </a:lnTo>
                    <a:lnTo>
                      <a:pt x="849" y="1280"/>
                    </a:lnTo>
                    <a:lnTo>
                      <a:pt x="872" y="1256"/>
                    </a:lnTo>
                    <a:lnTo>
                      <a:pt x="896" y="1220"/>
                    </a:lnTo>
                    <a:lnTo>
                      <a:pt x="920" y="1208"/>
                    </a:lnTo>
                    <a:lnTo>
                      <a:pt x="944" y="1172"/>
                    </a:lnTo>
                    <a:lnTo>
                      <a:pt x="968" y="1160"/>
                    </a:lnTo>
                    <a:lnTo>
                      <a:pt x="992" y="1136"/>
                    </a:lnTo>
                    <a:lnTo>
                      <a:pt x="1028" y="1112"/>
                    </a:lnTo>
                    <a:lnTo>
                      <a:pt x="1064" y="1088"/>
                    </a:lnTo>
                    <a:lnTo>
                      <a:pt x="1088" y="1077"/>
                    </a:lnTo>
                    <a:lnTo>
                      <a:pt x="1123" y="1053"/>
                    </a:lnTo>
                    <a:lnTo>
                      <a:pt x="1159" y="1041"/>
                    </a:lnTo>
                    <a:lnTo>
                      <a:pt x="1183" y="1029"/>
                    </a:lnTo>
                    <a:lnTo>
                      <a:pt x="1219" y="1017"/>
                    </a:lnTo>
                    <a:lnTo>
                      <a:pt x="1267" y="1005"/>
                    </a:lnTo>
                    <a:lnTo>
                      <a:pt x="1303" y="1005"/>
                    </a:lnTo>
                    <a:lnTo>
                      <a:pt x="1350" y="993"/>
                    </a:lnTo>
                    <a:lnTo>
                      <a:pt x="1386" y="993"/>
                    </a:lnTo>
                    <a:lnTo>
                      <a:pt x="1410" y="993"/>
                    </a:lnTo>
                    <a:lnTo>
                      <a:pt x="1410" y="1352"/>
                    </a:lnTo>
                    <a:lnTo>
                      <a:pt x="1960" y="682"/>
                    </a:lnTo>
                    <a:lnTo>
                      <a:pt x="1410" y="0"/>
                    </a:lnTo>
                    <a:lnTo>
                      <a:pt x="1410" y="311"/>
                    </a:lnTo>
                    <a:lnTo>
                      <a:pt x="1386" y="311"/>
                    </a:lnTo>
                    <a:lnTo>
                      <a:pt x="1339" y="311"/>
                    </a:lnTo>
                    <a:lnTo>
                      <a:pt x="1303" y="311"/>
                    </a:lnTo>
                    <a:lnTo>
                      <a:pt x="1255" y="323"/>
                    </a:lnTo>
                    <a:lnTo>
                      <a:pt x="1219" y="323"/>
                    </a:lnTo>
                  </a:path>
                </a:pathLst>
              </a:custGeom>
              <a:solidFill>
                <a:srgbClr val="FF0000"/>
              </a:solidFill>
              <a:ln w="127000">
                <a:noFill/>
                <a:round/>
                <a:headEnd/>
                <a:tailEnd/>
              </a:ln>
            </p:spPr>
            <p:txBody>
              <a:bodyPr/>
              <a:lstStyle/>
              <a:p>
                <a:endParaRPr lang="zh-CN" altLang="en-US" dirty="0">
                  <a:ea typeface="微软雅黑" panose="020B0503020204020204" pitchFamily="34" charset="-122"/>
                </a:endParaRPr>
              </a:p>
            </p:txBody>
          </p:sp>
          <p:grpSp>
            <p:nvGrpSpPr>
              <p:cNvPr id="4" name="Group 5"/>
              <p:cNvGrpSpPr>
                <a:grpSpLocks/>
              </p:cNvGrpSpPr>
              <p:nvPr/>
            </p:nvGrpSpPr>
            <p:grpSpPr bwMode="auto">
              <a:xfrm>
                <a:off x="1334" y="872"/>
                <a:ext cx="3065" cy="3185"/>
                <a:chOff x="1334" y="872"/>
                <a:chExt cx="3065" cy="3185"/>
              </a:xfrm>
            </p:grpSpPr>
            <p:sp>
              <p:nvSpPr>
                <p:cNvPr id="38934" name="Freeform 6"/>
                <p:cNvSpPr>
                  <a:spLocks noChangeArrowheads="1"/>
                </p:cNvSpPr>
                <p:nvPr/>
              </p:nvSpPr>
              <p:spPr bwMode="auto">
                <a:xfrm>
                  <a:off x="1334" y="2696"/>
                  <a:ext cx="2609" cy="1361"/>
                </a:xfrm>
                <a:custGeom>
                  <a:avLst/>
                  <a:gdLst>
                    <a:gd name="T0" fmla="*/ 1268 w 2609"/>
                    <a:gd name="T1" fmla="*/ 1336 h 1361"/>
                    <a:gd name="T2" fmla="*/ 1196 w 2609"/>
                    <a:gd name="T3" fmla="*/ 1324 h 1361"/>
                    <a:gd name="T4" fmla="*/ 1148 w 2609"/>
                    <a:gd name="T5" fmla="*/ 1312 h 1361"/>
                    <a:gd name="T6" fmla="*/ 1089 w 2609"/>
                    <a:gd name="T7" fmla="*/ 1300 h 1361"/>
                    <a:gd name="T8" fmla="*/ 1029 w 2609"/>
                    <a:gd name="T9" fmla="*/ 1276 h 1361"/>
                    <a:gd name="T10" fmla="*/ 957 w 2609"/>
                    <a:gd name="T11" fmla="*/ 1253 h 1361"/>
                    <a:gd name="T12" fmla="*/ 897 w 2609"/>
                    <a:gd name="T13" fmla="*/ 1217 h 1361"/>
                    <a:gd name="T14" fmla="*/ 837 w 2609"/>
                    <a:gd name="T15" fmla="*/ 1193 h 1361"/>
                    <a:gd name="T16" fmla="*/ 778 w 2609"/>
                    <a:gd name="T17" fmla="*/ 1157 h 1361"/>
                    <a:gd name="T18" fmla="*/ 730 w 2609"/>
                    <a:gd name="T19" fmla="*/ 1121 h 1361"/>
                    <a:gd name="T20" fmla="*/ 670 w 2609"/>
                    <a:gd name="T21" fmla="*/ 1074 h 1361"/>
                    <a:gd name="T22" fmla="*/ 622 w 2609"/>
                    <a:gd name="T23" fmla="*/ 1038 h 1361"/>
                    <a:gd name="T24" fmla="*/ 538 w 2609"/>
                    <a:gd name="T25" fmla="*/ 978 h 1361"/>
                    <a:gd name="T26" fmla="*/ 467 w 2609"/>
                    <a:gd name="T27" fmla="*/ 895 h 1361"/>
                    <a:gd name="T28" fmla="*/ 407 w 2609"/>
                    <a:gd name="T29" fmla="*/ 823 h 1361"/>
                    <a:gd name="T30" fmla="*/ 347 w 2609"/>
                    <a:gd name="T31" fmla="*/ 752 h 1361"/>
                    <a:gd name="T32" fmla="*/ 287 w 2609"/>
                    <a:gd name="T33" fmla="*/ 656 h 1361"/>
                    <a:gd name="T34" fmla="*/ 275 w 2609"/>
                    <a:gd name="T35" fmla="*/ 0 h 1361"/>
                    <a:gd name="T36" fmla="*/ 873 w 2609"/>
                    <a:gd name="T37" fmla="*/ 322 h 1361"/>
                    <a:gd name="T38" fmla="*/ 921 w 2609"/>
                    <a:gd name="T39" fmla="*/ 394 h 1361"/>
                    <a:gd name="T40" fmla="*/ 981 w 2609"/>
                    <a:gd name="T41" fmla="*/ 453 h 1361"/>
                    <a:gd name="T42" fmla="*/ 1017 w 2609"/>
                    <a:gd name="T43" fmla="*/ 501 h 1361"/>
                    <a:gd name="T44" fmla="*/ 1077 w 2609"/>
                    <a:gd name="T45" fmla="*/ 537 h 1361"/>
                    <a:gd name="T46" fmla="*/ 1148 w 2609"/>
                    <a:gd name="T47" fmla="*/ 585 h 1361"/>
                    <a:gd name="T48" fmla="*/ 1208 w 2609"/>
                    <a:gd name="T49" fmla="*/ 620 h 1361"/>
                    <a:gd name="T50" fmla="*/ 1268 w 2609"/>
                    <a:gd name="T51" fmla="*/ 644 h 1361"/>
                    <a:gd name="T52" fmla="*/ 1340 w 2609"/>
                    <a:gd name="T53" fmla="*/ 668 h 1361"/>
                    <a:gd name="T54" fmla="*/ 1424 w 2609"/>
                    <a:gd name="T55" fmla="*/ 668 h 1361"/>
                    <a:gd name="T56" fmla="*/ 1579 w 2609"/>
                    <a:gd name="T57" fmla="*/ 680 h 1361"/>
                    <a:gd name="T58" fmla="*/ 1699 w 2609"/>
                    <a:gd name="T59" fmla="*/ 656 h 1361"/>
                    <a:gd name="T60" fmla="*/ 1830 w 2609"/>
                    <a:gd name="T61" fmla="*/ 608 h 1361"/>
                    <a:gd name="T62" fmla="*/ 1938 w 2609"/>
                    <a:gd name="T63" fmla="*/ 549 h 1361"/>
                    <a:gd name="T64" fmla="*/ 2608 w 2609"/>
                    <a:gd name="T65" fmla="*/ 859 h 1361"/>
                    <a:gd name="T66" fmla="*/ 2548 w 2609"/>
                    <a:gd name="T67" fmla="*/ 919 h 1361"/>
                    <a:gd name="T68" fmla="*/ 2488 w 2609"/>
                    <a:gd name="T69" fmla="*/ 978 h 1361"/>
                    <a:gd name="T70" fmla="*/ 2417 w 2609"/>
                    <a:gd name="T71" fmla="*/ 1038 h 1361"/>
                    <a:gd name="T72" fmla="*/ 2357 w 2609"/>
                    <a:gd name="T73" fmla="*/ 1086 h 1361"/>
                    <a:gd name="T74" fmla="*/ 2285 w 2609"/>
                    <a:gd name="T75" fmla="*/ 1133 h 1361"/>
                    <a:gd name="T76" fmla="*/ 2213 w 2609"/>
                    <a:gd name="T77" fmla="*/ 1181 h 1361"/>
                    <a:gd name="T78" fmla="*/ 2141 w 2609"/>
                    <a:gd name="T79" fmla="*/ 1217 h 1361"/>
                    <a:gd name="T80" fmla="*/ 2058 w 2609"/>
                    <a:gd name="T81" fmla="*/ 1253 h 1361"/>
                    <a:gd name="T82" fmla="*/ 1974 w 2609"/>
                    <a:gd name="T83" fmla="*/ 1288 h 1361"/>
                    <a:gd name="T84" fmla="*/ 1902 w 2609"/>
                    <a:gd name="T85" fmla="*/ 1312 h 1361"/>
                    <a:gd name="T86" fmla="*/ 1818 w 2609"/>
                    <a:gd name="T87" fmla="*/ 1324 h 1361"/>
                    <a:gd name="T88" fmla="*/ 1735 w 2609"/>
                    <a:gd name="T89" fmla="*/ 1348 h 1361"/>
                    <a:gd name="T90" fmla="*/ 1639 w 2609"/>
                    <a:gd name="T91" fmla="*/ 1360 h 1361"/>
                    <a:gd name="T92" fmla="*/ 1555 w 2609"/>
                    <a:gd name="T93" fmla="*/ 1360 h 1361"/>
                    <a:gd name="T94" fmla="*/ 1471 w 2609"/>
                    <a:gd name="T95" fmla="*/ 1360 h 1361"/>
                    <a:gd name="T96" fmla="*/ 1376 w 2609"/>
                    <a:gd name="T97" fmla="*/ 1348 h 1361"/>
                    <a:gd name="T98" fmla="*/ 1304 w 2609"/>
                    <a:gd name="T99" fmla="*/ 1348 h 136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609"/>
                    <a:gd name="T151" fmla="*/ 0 h 1361"/>
                    <a:gd name="T152" fmla="*/ 2609 w 2609"/>
                    <a:gd name="T153" fmla="*/ 1361 h 136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609" h="1361">
                      <a:moveTo>
                        <a:pt x="1304" y="1348"/>
                      </a:moveTo>
                      <a:lnTo>
                        <a:pt x="1268" y="1336"/>
                      </a:lnTo>
                      <a:lnTo>
                        <a:pt x="1232" y="1336"/>
                      </a:lnTo>
                      <a:lnTo>
                        <a:pt x="1196" y="1324"/>
                      </a:lnTo>
                      <a:lnTo>
                        <a:pt x="1172" y="1324"/>
                      </a:lnTo>
                      <a:lnTo>
                        <a:pt x="1148" y="1312"/>
                      </a:lnTo>
                      <a:lnTo>
                        <a:pt x="1113" y="1300"/>
                      </a:lnTo>
                      <a:lnTo>
                        <a:pt x="1089" y="1300"/>
                      </a:lnTo>
                      <a:lnTo>
                        <a:pt x="1065" y="1288"/>
                      </a:lnTo>
                      <a:lnTo>
                        <a:pt x="1029" y="1276"/>
                      </a:lnTo>
                      <a:lnTo>
                        <a:pt x="993" y="1265"/>
                      </a:lnTo>
                      <a:lnTo>
                        <a:pt x="957" y="1253"/>
                      </a:lnTo>
                      <a:lnTo>
                        <a:pt x="933" y="1229"/>
                      </a:lnTo>
                      <a:lnTo>
                        <a:pt x="897" y="1217"/>
                      </a:lnTo>
                      <a:lnTo>
                        <a:pt x="861" y="1205"/>
                      </a:lnTo>
                      <a:lnTo>
                        <a:pt x="837" y="1193"/>
                      </a:lnTo>
                      <a:lnTo>
                        <a:pt x="814" y="1169"/>
                      </a:lnTo>
                      <a:lnTo>
                        <a:pt x="778" y="1157"/>
                      </a:lnTo>
                      <a:lnTo>
                        <a:pt x="754" y="1133"/>
                      </a:lnTo>
                      <a:lnTo>
                        <a:pt x="730" y="1121"/>
                      </a:lnTo>
                      <a:lnTo>
                        <a:pt x="694" y="1098"/>
                      </a:lnTo>
                      <a:lnTo>
                        <a:pt x="670" y="1074"/>
                      </a:lnTo>
                      <a:lnTo>
                        <a:pt x="646" y="1062"/>
                      </a:lnTo>
                      <a:lnTo>
                        <a:pt x="622" y="1038"/>
                      </a:lnTo>
                      <a:lnTo>
                        <a:pt x="574" y="1014"/>
                      </a:lnTo>
                      <a:lnTo>
                        <a:pt x="538" y="978"/>
                      </a:lnTo>
                      <a:lnTo>
                        <a:pt x="502" y="942"/>
                      </a:lnTo>
                      <a:lnTo>
                        <a:pt x="467" y="895"/>
                      </a:lnTo>
                      <a:lnTo>
                        <a:pt x="431" y="859"/>
                      </a:lnTo>
                      <a:lnTo>
                        <a:pt x="407" y="823"/>
                      </a:lnTo>
                      <a:lnTo>
                        <a:pt x="371" y="787"/>
                      </a:lnTo>
                      <a:lnTo>
                        <a:pt x="347" y="752"/>
                      </a:lnTo>
                      <a:lnTo>
                        <a:pt x="323" y="704"/>
                      </a:lnTo>
                      <a:lnTo>
                        <a:pt x="287" y="656"/>
                      </a:lnTo>
                      <a:lnTo>
                        <a:pt x="0" y="823"/>
                      </a:lnTo>
                      <a:lnTo>
                        <a:pt x="275" y="0"/>
                      </a:lnTo>
                      <a:lnTo>
                        <a:pt x="1172" y="155"/>
                      </a:lnTo>
                      <a:lnTo>
                        <a:pt x="873" y="322"/>
                      </a:lnTo>
                      <a:lnTo>
                        <a:pt x="897" y="358"/>
                      </a:lnTo>
                      <a:lnTo>
                        <a:pt x="921" y="394"/>
                      </a:lnTo>
                      <a:lnTo>
                        <a:pt x="945" y="418"/>
                      </a:lnTo>
                      <a:lnTo>
                        <a:pt x="981" y="453"/>
                      </a:lnTo>
                      <a:lnTo>
                        <a:pt x="993" y="477"/>
                      </a:lnTo>
                      <a:lnTo>
                        <a:pt x="1017" y="501"/>
                      </a:lnTo>
                      <a:lnTo>
                        <a:pt x="1053" y="513"/>
                      </a:lnTo>
                      <a:lnTo>
                        <a:pt x="1077" y="537"/>
                      </a:lnTo>
                      <a:lnTo>
                        <a:pt x="1113" y="561"/>
                      </a:lnTo>
                      <a:lnTo>
                        <a:pt x="1148" y="585"/>
                      </a:lnTo>
                      <a:lnTo>
                        <a:pt x="1172" y="596"/>
                      </a:lnTo>
                      <a:lnTo>
                        <a:pt x="1208" y="620"/>
                      </a:lnTo>
                      <a:lnTo>
                        <a:pt x="1244" y="632"/>
                      </a:lnTo>
                      <a:lnTo>
                        <a:pt x="1268" y="644"/>
                      </a:lnTo>
                      <a:lnTo>
                        <a:pt x="1304" y="656"/>
                      </a:lnTo>
                      <a:lnTo>
                        <a:pt x="1340" y="668"/>
                      </a:lnTo>
                      <a:lnTo>
                        <a:pt x="1388" y="668"/>
                      </a:lnTo>
                      <a:lnTo>
                        <a:pt x="1424" y="668"/>
                      </a:lnTo>
                      <a:lnTo>
                        <a:pt x="1495" y="680"/>
                      </a:lnTo>
                      <a:lnTo>
                        <a:pt x="1579" y="680"/>
                      </a:lnTo>
                      <a:lnTo>
                        <a:pt x="1639" y="668"/>
                      </a:lnTo>
                      <a:lnTo>
                        <a:pt x="1699" y="656"/>
                      </a:lnTo>
                      <a:lnTo>
                        <a:pt x="1771" y="632"/>
                      </a:lnTo>
                      <a:lnTo>
                        <a:pt x="1830" y="608"/>
                      </a:lnTo>
                      <a:lnTo>
                        <a:pt x="1890" y="585"/>
                      </a:lnTo>
                      <a:lnTo>
                        <a:pt x="1938" y="549"/>
                      </a:lnTo>
                      <a:lnTo>
                        <a:pt x="1986" y="501"/>
                      </a:lnTo>
                      <a:lnTo>
                        <a:pt x="2608" y="859"/>
                      </a:lnTo>
                      <a:lnTo>
                        <a:pt x="2584" y="883"/>
                      </a:lnTo>
                      <a:lnTo>
                        <a:pt x="2548" y="919"/>
                      </a:lnTo>
                      <a:lnTo>
                        <a:pt x="2512" y="954"/>
                      </a:lnTo>
                      <a:lnTo>
                        <a:pt x="2488" y="978"/>
                      </a:lnTo>
                      <a:lnTo>
                        <a:pt x="2452" y="1002"/>
                      </a:lnTo>
                      <a:lnTo>
                        <a:pt x="2417" y="1038"/>
                      </a:lnTo>
                      <a:lnTo>
                        <a:pt x="2393" y="1062"/>
                      </a:lnTo>
                      <a:lnTo>
                        <a:pt x="2357" y="1086"/>
                      </a:lnTo>
                      <a:lnTo>
                        <a:pt x="2321" y="1109"/>
                      </a:lnTo>
                      <a:lnTo>
                        <a:pt x="2285" y="1133"/>
                      </a:lnTo>
                      <a:lnTo>
                        <a:pt x="2249" y="1157"/>
                      </a:lnTo>
                      <a:lnTo>
                        <a:pt x="2213" y="1181"/>
                      </a:lnTo>
                      <a:lnTo>
                        <a:pt x="2177" y="1193"/>
                      </a:lnTo>
                      <a:lnTo>
                        <a:pt x="2141" y="1217"/>
                      </a:lnTo>
                      <a:lnTo>
                        <a:pt x="2106" y="1229"/>
                      </a:lnTo>
                      <a:lnTo>
                        <a:pt x="2058" y="1253"/>
                      </a:lnTo>
                      <a:lnTo>
                        <a:pt x="2010" y="1265"/>
                      </a:lnTo>
                      <a:lnTo>
                        <a:pt x="1974" y="1288"/>
                      </a:lnTo>
                      <a:lnTo>
                        <a:pt x="1938" y="1300"/>
                      </a:lnTo>
                      <a:lnTo>
                        <a:pt x="1902" y="1312"/>
                      </a:lnTo>
                      <a:lnTo>
                        <a:pt x="1866" y="1324"/>
                      </a:lnTo>
                      <a:lnTo>
                        <a:pt x="1818" y="1324"/>
                      </a:lnTo>
                      <a:lnTo>
                        <a:pt x="1783" y="1336"/>
                      </a:lnTo>
                      <a:lnTo>
                        <a:pt x="1735" y="1348"/>
                      </a:lnTo>
                      <a:lnTo>
                        <a:pt x="1687" y="1348"/>
                      </a:lnTo>
                      <a:lnTo>
                        <a:pt x="1639" y="1360"/>
                      </a:lnTo>
                      <a:lnTo>
                        <a:pt x="1603" y="1360"/>
                      </a:lnTo>
                      <a:lnTo>
                        <a:pt x="1555" y="1360"/>
                      </a:lnTo>
                      <a:lnTo>
                        <a:pt x="1507" y="1360"/>
                      </a:lnTo>
                      <a:lnTo>
                        <a:pt x="1471" y="1360"/>
                      </a:lnTo>
                      <a:lnTo>
                        <a:pt x="1424" y="1360"/>
                      </a:lnTo>
                      <a:lnTo>
                        <a:pt x="1376" y="1348"/>
                      </a:lnTo>
                      <a:lnTo>
                        <a:pt x="1340" y="1348"/>
                      </a:lnTo>
                      <a:lnTo>
                        <a:pt x="1304" y="1348"/>
                      </a:lnTo>
                    </a:path>
                  </a:pathLst>
                </a:custGeom>
                <a:solidFill>
                  <a:srgbClr val="0000FF"/>
                </a:solidFill>
                <a:ln w="127000">
                  <a:noFill/>
                  <a:round/>
                  <a:headEnd/>
                  <a:tailEnd/>
                </a:ln>
              </p:spPr>
              <p:txBody>
                <a:bodyPr/>
                <a:lstStyle/>
                <a:p>
                  <a:endParaRPr lang="zh-CN" altLang="en-US" dirty="0">
                    <a:ea typeface="微软雅黑" panose="020B0503020204020204" pitchFamily="34" charset="-122"/>
                  </a:endParaRPr>
                </a:p>
              </p:txBody>
            </p:sp>
            <p:sp>
              <p:nvSpPr>
                <p:cNvPr id="38935" name="Freeform 7"/>
                <p:cNvSpPr>
                  <a:spLocks noChangeArrowheads="1"/>
                </p:cNvSpPr>
                <p:nvPr/>
              </p:nvSpPr>
              <p:spPr bwMode="auto">
                <a:xfrm>
                  <a:off x="3074" y="1208"/>
                  <a:ext cx="1325" cy="2441"/>
                </a:xfrm>
                <a:custGeom>
                  <a:avLst/>
                  <a:gdLst>
                    <a:gd name="T0" fmla="*/ 36 w 1325"/>
                    <a:gd name="T1" fmla="*/ 0 h 2441"/>
                    <a:gd name="T2" fmla="*/ 95 w 1325"/>
                    <a:gd name="T3" fmla="*/ 12 h 2441"/>
                    <a:gd name="T4" fmla="*/ 155 w 1325"/>
                    <a:gd name="T5" fmla="*/ 36 h 2441"/>
                    <a:gd name="T6" fmla="*/ 215 w 1325"/>
                    <a:gd name="T7" fmla="*/ 48 h 2441"/>
                    <a:gd name="T8" fmla="*/ 274 w 1325"/>
                    <a:gd name="T9" fmla="*/ 72 h 2441"/>
                    <a:gd name="T10" fmla="*/ 334 w 1325"/>
                    <a:gd name="T11" fmla="*/ 96 h 2441"/>
                    <a:gd name="T12" fmla="*/ 406 w 1325"/>
                    <a:gd name="T13" fmla="*/ 120 h 2441"/>
                    <a:gd name="T14" fmla="*/ 465 w 1325"/>
                    <a:gd name="T15" fmla="*/ 155 h 2441"/>
                    <a:gd name="T16" fmla="*/ 513 w 1325"/>
                    <a:gd name="T17" fmla="*/ 191 h 2441"/>
                    <a:gd name="T18" fmla="*/ 573 w 1325"/>
                    <a:gd name="T19" fmla="*/ 215 h 2441"/>
                    <a:gd name="T20" fmla="*/ 632 w 1325"/>
                    <a:gd name="T21" fmla="*/ 263 h 2441"/>
                    <a:gd name="T22" fmla="*/ 680 w 1325"/>
                    <a:gd name="T23" fmla="*/ 299 h 2441"/>
                    <a:gd name="T24" fmla="*/ 763 w 1325"/>
                    <a:gd name="T25" fmla="*/ 383 h 2441"/>
                    <a:gd name="T26" fmla="*/ 835 w 1325"/>
                    <a:gd name="T27" fmla="*/ 455 h 2441"/>
                    <a:gd name="T28" fmla="*/ 895 w 1325"/>
                    <a:gd name="T29" fmla="*/ 514 h 2441"/>
                    <a:gd name="T30" fmla="*/ 954 w 1325"/>
                    <a:gd name="T31" fmla="*/ 598 h 2441"/>
                    <a:gd name="T32" fmla="*/ 1002 w 1325"/>
                    <a:gd name="T33" fmla="*/ 682 h 2441"/>
                    <a:gd name="T34" fmla="*/ 1062 w 1325"/>
                    <a:gd name="T35" fmla="*/ 765 h 2441"/>
                    <a:gd name="T36" fmla="*/ 1097 w 1325"/>
                    <a:gd name="T37" fmla="*/ 861 h 2441"/>
                    <a:gd name="T38" fmla="*/ 1133 w 1325"/>
                    <a:gd name="T39" fmla="*/ 957 h 2441"/>
                    <a:gd name="T40" fmla="*/ 1169 w 1325"/>
                    <a:gd name="T41" fmla="*/ 1076 h 2441"/>
                    <a:gd name="T42" fmla="*/ 1193 w 1325"/>
                    <a:gd name="T43" fmla="*/ 1196 h 2441"/>
                    <a:gd name="T44" fmla="*/ 1217 w 1325"/>
                    <a:gd name="T45" fmla="*/ 1352 h 2441"/>
                    <a:gd name="T46" fmla="*/ 1217 w 1325"/>
                    <a:gd name="T47" fmla="*/ 1495 h 2441"/>
                    <a:gd name="T48" fmla="*/ 1193 w 1325"/>
                    <a:gd name="T49" fmla="*/ 1615 h 2441"/>
                    <a:gd name="T50" fmla="*/ 1181 w 1325"/>
                    <a:gd name="T51" fmla="*/ 1746 h 2441"/>
                    <a:gd name="T52" fmla="*/ 1133 w 1325"/>
                    <a:gd name="T53" fmla="*/ 1878 h 2441"/>
                    <a:gd name="T54" fmla="*/ 1085 w 1325"/>
                    <a:gd name="T55" fmla="*/ 2009 h 2441"/>
                    <a:gd name="T56" fmla="*/ 1026 w 1325"/>
                    <a:gd name="T57" fmla="*/ 2129 h 2441"/>
                    <a:gd name="T58" fmla="*/ 417 w 1325"/>
                    <a:gd name="T59" fmla="*/ 2440 h 2441"/>
                    <a:gd name="T60" fmla="*/ 429 w 1325"/>
                    <a:gd name="T61" fmla="*/ 1794 h 2441"/>
                    <a:gd name="T62" fmla="*/ 489 w 1325"/>
                    <a:gd name="T63" fmla="*/ 1686 h 2441"/>
                    <a:gd name="T64" fmla="*/ 513 w 1325"/>
                    <a:gd name="T65" fmla="*/ 1591 h 2441"/>
                    <a:gd name="T66" fmla="*/ 525 w 1325"/>
                    <a:gd name="T67" fmla="*/ 1495 h 2441"/>
                    <a:gd name="T68" fmla="*/ 537 w 1325"/>
                    <a:gd name="T69" fmla="*/ 1399 h 2441"/>
                    <a:gd name="T70" fmla="*/ 525 w 1325"/>
                    <a:gd name="T71" fmla="*/ 1292 h 2441"/>
                    <a:gd name="T72" fmla="*/ 501 w 1325"/>
                    <a:gd name="T73" fmla="*/ 1184 h 2441"/>
                    <a:gd name="T74" fmla="*/ 465 w 1325"/>
                    <a:gd name="T75" fmla="*/ 1088 h 2441"/>
                    <a:gd name="T76" fmla="*/ 417 w 1325"/>
                    <a:gd name="T77" fmla="*/ 1005 h 2441"/>
                    <a:gd name="T78" fmla="*/ 370 w 1325"/>
                    <a:gd name="T79" fmla="*/ 957 h 2441"/>
                    <a:gd name="T80" fmla="*/ 322 w 1325"/>
                    <a:gd name="T81" fmla="*/ 897 h 2441"/>
                    <a:gd name="T82" fmla="*/ 274 w 1325"/>
                    <a:gd name="T83" fmla="*/ 849 h 2441"/>
                    <a:gd name="T84" fmla="*/ 227 w 1325"/>
                    <a:gd name="T85" fmla="*/ 801 h 2441"/>
                    <a:gd name="T86" fmla="*/ 155 w 1325"/>
                    <a:gd name="T87" fmla="*/ 765 h 2441"/>
                    <a:gd name="T88" fmla="*/ 95 w 1325"/>
                    <a:gd name="T89" fmla="*/ 730 h 2441"/>
                    <a:gd name="T90" fmla="*/ 0 w 1325"/>
                    <a:gd name="T91" fmla="*/ 694 h 244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25"/>
                    <a:gd name="T139" fmla="*/ 0 h 2441"/>
                    <a:gd name="T140" fmla="*/ 1325 w 1325"/>
                    <a:gd name="T141" fmla="*/ 2441 h 244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25" h="2441">
                      <a:moveTo>
                        <a:pt x="0" y="0"/>
                      </a:moveTo>
                      <a:lnTo>
                        <a:pt x="36" y="0"/>
                      </a:lnTo>
                      <a:lnTo>
                        <a:pt x="60" y="12"/>
                      </a:lnTo>
                      <a:lnTo>
                        <a:pt x="95" y="12"/>
                      </a:lnTo>
                      <a:lnTo>
                        <a:pt x="131" y="24"/>
                      </a:lnTo>
                      <a:lnTo>
                        <a:pt x="155" y="36"/>
                      </a:lnTo>
                      <a:lnTo>
                        <a:pt x="179" y="36"/>
                      </a:lnTo>
                      <a:lnTo>
                        <a:pt x="215" y="48"/>
                      </a:lnTo>
                      <a:lnTo>
                        <a:pt x="239" y="60"/>
                      </a:lnTo>
                      <a:lnTo>
                        <a:pt x="274" y="72"/>
                      </a:lnTo>
                      <a:lnTo>
                        <a:pt x="310" y="84"/>
                      </a:lnTo>
                      <a:lnTo>
                        <a:pt x="334" y="96"/>
                      </a:lnTo>
                      <a:lnTo>
                        <a:pt x="370" y="108"/>
                      </a:lnTo>
                      <a:lnTo>
                        <a:pt x="406" y="120"/>
                      </a:lnTo>
                      <a:lnTo>
                        <a:pt x="429" y="144"/>
                      </a:lnTo>
                      <a:lnTo>
                        <a:pt x="465" y="155"/>
                      </a:lnTo>
                      <a:lnTo>
                        <a:pt x="489" y="167"/>
                      </a:lnTo>
                      <a:lnTo>
                        <a:pt x="513" y="191"/>
                      </a:lnTo>
                      <a:lnTo>
                        <a:pt x="537" y="203"/>
                      </a:lnTo>
                      <a:lnTo>
                        <a:pt x="573" y="215"/>
                      </a:lnTo>
                      <a:lnTo>
                        <a:pt x="596" y="239"/>
                      </a:lnTo>
                      <a:lnTo>
                        <a:pt x="632" y="263"/>
                      </a:lnTo>
                      <a:lnTo>
                        <a:pt x="656" y="287"/>
                      </a:lnTo>
                      <a:lnTo>
                        <a:pt x="680" y="299"/>
                      </a:lnTo>
                      <a:lnTo>
                        <a:pt x="728" y="335"/>
                      </a:lnTo>
                      <a:lnTo>
                        <a:pt x="763" y="383"/>
                      </a:lnTo>
                      <a:lnTo>
                        <a:pt x="799" y="407"/>
                      </a:lnTo>
                      <a:lnTo>
                        <a:pt x="835" y="455"/>
                      </a:lnTo>
                      <a:lnTo>
                        <a:pt x="859" y="478"/>
                      </a:lnTo>
                      <a:lnTo>
                        <a:pt x="895" y="514"/>
                      </a:lnTo>
                      <a:lnTo>
                        <a:pt x="930" y="562"/>
                      </a:lnTo>
                      <a:lnTo>
                        <a:pt x="954" y="598"/>
                      </a:lnTo>
                      <a:lnTo>
                        <a:pt x="978" y="634"/>
                      </a:lnTo>
                      <a:lnTo>
                        <a:pt x="1002" y="682"/>
                      </a:lnTo>
                      <a:lnTo>
                        <a:pt x="1038" y="730"/>
                      </a:lnTo>
                      <a:lnTo>
                        <a:pt x="1062" y="765"/>
                      </a:lnTo>
                      <a:lnTo>
                        <a:pt x="1074" y="813"/>
                      </a:lnTo>
                      <a:lnTo>
                        <a:pt x="1097" y="861"/>
                      </a:lnTo>
                      <a:lnTo>
                        <a:pt x="1121" y="909"/>
                      </a:lnTo>
                      <a:lnTo>
                        <a:pt x="1133" y="957"/>
                      </a:lnTo>
                      <a:lnTo>
                        <a:pt x="1157" y="1017"/>
                      </a:lnTo>
                      <a:lnTo>
                        <a:pt x="1169" y="1076"/>
                      </a:lnTo>
                      <a:lnTo>
                        <a:pt x="1181" y="1136"/>
                      </a:lnTo>
                      <a:lnTo>
                        <a:pt x="1193" y="1196"/>
                      </a:lnTo>
                      <a:lnTo>
                        <a:pt x="1205" y="1268"/>
                      </a:lnTo>
                      <a:lnTo>
                        <a:pt x="1217" y="1352"/>
                      </a:lnTo>
                      <a:lnTo>
                        <a:pt x="1217" y="1423"/>
                      </a:lnTo>
                      <a:lnTo>
                        <a:pt x="1217" y="1495"/>
                      </a:lnTo>
                      <a:lnTo>
                        <a:pt x="1205" y="1555"/>
                      </a:lnTo>
                      <a:lnTo>
                        <a:pt x="1193" y="1615"/>
                      </a:lnTo>
                      <a:lnTo>
                        <a:pt x="1193" y="1675"/>
                      </a:lnTo>
                      <a:lnTo>
                        <a:pt x="1181" y="1746"/>
                      </a:lnTo>
                      <a:lnTo>
                        <a:pt x="1157" y="1806"/>
                      </a:lnTo>
                      <a:lnTo>
                        <a:pt x="1133" y="1878"/>
                      </a:lnTo>
                      <a:lnTo>
                        <a:pt x="1109" y="1950"/>
                      </a:lnTo>
                      <a:lnTo>
                        <a:pt x="1085" y="2009"/>
                      </a:lnTo>
                      <a:lnTo>
                        <a:pt x="1062" y="2069"/>
                      </a:lnTo>
                      <a:lnTo>
                        <a:pt x="1026" y="2129"/>
                      </a:lnTo>
                      <a:lnTo>
                        <a:pt x="1324" y="2296"/>
                      </a:lnTo>
                      <a:lnTo>
                        <a:pt x="417" y="2440"/>
                      </a:lnTo>
                      <a:lnTo>
                        <a:pt x="83" y="1603"/>
                      </a:lnTo>
                      <a:lnTo>
                        <a:pt x="429" y="1794"/>
                      </a:lnTo>
                      <a:lnTo>
                        <a:pt x="465" y="1734"/>
                      </a:lnTo>
                      <a:lnTo>
                        <a:pt x="489" y="1686"/>
                      </a:lnTo>
                      <a:lnTo>
                        <a:pt x="501" y="1639"/>
                      </a:lnTo>
                      <a:lnTo>
                        <a:pt x="513" y="1591"/>
                      </a:lnTo>
                      <a:lnTo>
                        <a:pt x="525" y="1543"/>
                      </a:lnTo>
                      <a:lnTo>
                        <a:pt x="525" y="1495"/>
                      </a:lnTo>
                      <a:lnTo>
                        <a:pt x="537" y="1447"/>
                      </a:lnTo>
                      <a:lnTo>
                        <a:pt x="537" y="1399"/>
                      </a:lnTo>
                      <a:lnTo>
                        <a:pt x="537" y="1352"/>
                      </a:lnTo>
                      <a:lnTo>
                        <a:pt x="525" y="1292"/>
                      </a:lnTo>
                      <a:lnTo>
                        <a:pt x="513" y="1232"/>
                      </a:lnTo>
                      <a:lnTo>
                        <a:pt x="501" y="1184"/>
                      </a:lnTo>
                      <a:lnTo>
                        <a:pt x="477" y="1136"/>
                      </a:lnTo>
                      <a:lnTo>
                        <a:pt x="465" y="1088"/>
                      </a:lnTo>
                      <a:lnTo>
                        <a:pt x="441" y="1041"/>
                      </a:lnTo>
                      <a:lnTo>
                        <a:pt x="417" y="1005"/>
                      </a:lnTo>
                      <a:lnTo>
                        <a:pt x="394" y="981"/>
                      </a:lnTo>
                      <a:lnTo>
                        <a:pt x="370" y="957"/>
                      </a:lnTo>
                      <a:lnTo>
                        <a:pt x="346" y="921"/>
                      </a:lnTo>
                      <a:lnTo>
                        <a:pt x="322" y="897"/>
                      </a:lnTo>
                      <a:lnTo>
                        <a:pt x="298" y="873"/>
                      </a:lnTo>
                      <a:lnTo>
                        <a:pt x="274" y="849"/>
                      </a:lnTo>
                      <a:lnTo>
                        <a:pt x="250" y="825"/>
                      </a:lnTo>
                      <a:lnTo>
                        <a:pt x="227" y="801"/>
                      </a:lnTo>
                      <a:lnTo>
                        <a:pt x="191" y="777"/>
                      </a:lnTo>
                      <a:lnTo>
                        <a:pt x="155" y="765"/>
                      </a:lnTo>
                      <a:lnTo>
                        <a:pt x="131" y="742"/>
                      </a:lnTo>
                      <a:lnTo>
                        <a:pt x="95" y="730"/>
                      </a:lnTo>
                      <a:lnTo>
                        <a:pt x="60" y="706"/>
                      </a:lnTo>
                      <a:lnTo>
                        <a:pt x="0" y="694"/>
                      </a:lnTo>
                      <a:lnTo>
                        <a:pt x="0" y="0"/>
                      </a:lnTo>
                    </a:path>
                  </a:pathLst>
                </a:custGeom>
                <a:solidFill>
                  <a:srgbClr val="008000"/>
                </a:solidFill>
                <a:ln w="127000">
                  <a:noFill/>
                  <a:round/>
                  <a:headEnd/>
                  <a:tailEnd/>
                </a:ln>
              </p:spPr>
              <p:txBody>
                <a:bodyPr/>
                <a:lstStyle/>
                <a:p>
                  <a:endParaRPr lang="zh-CN" altLang="en-US" dirty="0">
                    <a:ea typeface="微软雅黑" panose="020B0503020204020204" pitchFamily="34" charset="-122"/>
                  </a:endParaRPr>
                </a:p>
              </p:txBody>
            </p:sp>
            <p:sp>
              <p:nvSpPr>
                <p:cNvPr id="38936" name="Freeform 8"/>
                <p:cNvSpPr>
                  <a:spLocks noChangeArrowheads="1"/>
                </p:cNvSpPr>
                <p:nvPr/>
              </p:nvSpPr>
              <p:spPr bwMode="auto">
                <a:xfrm>
                  <a:off x="1406" y="872"/>
                  <a:ext cx="1961" cy="2213"/>
                </a:xfrm>
                <a:custGeom>
                  <a:avLst/>
                  <a:gdLst>
                    <a:gd name="T0" fmla="*/ 1195 w 1961"/>
                    <a:gd name="T1" fmla="*/ 335 h 2213"/>
                    <a:gd name="T2" fmla="*/ 1123 w 1961"/>
                    <a:gd name="T3" fmla="*/ 347 h 2213"/>
                    <a:gd name="T4" fmla="*/ 1064 w 1961"/>
                    <a:gd name="T5" fmla="*/ 359 h 2213"/>
                    <a:gd name="T6" fmla="*/ 1004 w 1961"/>
                    <a:gd name="T7" fmla="*/ 371 h 2213"/>
                    <a:gd name="T8" fmla="*/ 944 w 1961"/>
                    <a:gd name="T9" fmla="*/ 395 h 2213"/>
                    <a:gd name="T10" fmla="*/ 884 w 1961"/>
                    <a:gd name="T11" fmla="*/ 418 h 2213"/>
                    <a:gd name="T12" fmla="*/ 813 w 1961"/>
                    <a:gd name="T13" fmla="*/ 454 h 2213"/>
                    <a:gd name="T14" fmla="*/ 753 w 1961"/>
                    <a:gd name="T15" fmla="*/ 478 h 2213"/>
                    <a:gd name="T16" fmla="*/ 705 w 1961"/>
                    <a:gd name="T17" fmla="*/ 514 h 2213"/>
                    <a:gd name="T18" fmla="*/ 645 w 1961"/>
                    <a:gd name="T19" fmla="*/ 550 h 2213"/>
                    <a:gd name="T20" fmla="*/ 586 w 1961"/>
                    <a:gd name="T21" fmla="*/ 586 h 2213"/>
                    <a:gd name="T22" fmla="*/ 538 w 1961"/>
                    <a:gd name="T23" fmla="*/ 634 h 2213"/>
                    <a:gd name="T24" fmla="*/ 454 w 1961"/>
                    <a:gd name="T25" fmla="*/ 705 h 2213"/>
                    <a:gd name="T26" fmla="*/ 382 w 1961"/>
                    <a:gd name="T27" fmla="*/ 777 h 2213"/>
                    <a:gd name="T28" fmla="*/ 323 w 1961"/>
                    <a:gd name="T29" fmla="*/ 849 h 2213"/>
                    <a:gd name="T30" fmla="*/ 263 w 1961"/>
                    <a:gd name="T31" fmla="*/ 921 h 2213"/>
                    <a:gd name="T32" fmla="*/ 215 w 1961"/>
                    <a:gd name="T33" fmla="*/ 1004 h 2213"/>
                    <a:gd name="T34" fmla="*/ 167 w 1961"/>
                    <a:gd name="T35" fmla="*/ 1088 h 2213"/>
                    <a:gd name="T36" fmla="*/ 120 w 1961"/>
                    <a:gd name="T37" fmla="*/ 1184 h 2213"/>
                    <a:gd name="T38" fmla="*/ 84 w 1961"/>
                    <a:gd name="T39" fmla="*/ 1279 h 2213"/>
                    <a:gd name="T40" fmla="*/ 48 w 1961"/>
                    <a:gd name="T41" fmla="*/ 1411 h 2213"/>
                    <a:gd name="T42" fmla="*/ 24 w 1961"/>
                    <a:gd name="T43" fmla="*/ 1530 h 2213"/>
                    <a:gd name="T44" fmla="*/ 12 w 1961"/>
                    <a:gd name="T45" fmla="*/ 1686 h 2213"/>
                    <a:gd name="T46" fmla="*/ 12 w 1961"/>
                    <a:gd name="T47" fmla="*/ 1817 h 2213"/>
                    <a:gd name="T48" fmla="*/ 24 w 1961"/>
                    <a:gd name="T49" fmla="*/ 1937 h 2213"/>
                    <a:gd name="T50" fmla="*/ 36 w 1961"/>
                    <a:gd name="T51" fmla="*/ 2069 h 2213"/>
                    <a:gd name="T52" fmla="*/ 84 w 1961"/>
                    <a:gd name="T53" fmla="*/ 2212 h 2213"/>
                    <a:gd name="T54" fmla="*/ 693 w 1961"/>
                    <a:gd name="T55" fmla="*/ 1889 h 2213"/>
                    <a:gd name="T56" fmla="*/ 681 w 1961"/>
                    <a:gd name="T57" fmla="*/ 1782 h 2213"/>
                    <a:gd name="T58" fmla="*/ 681 w 1961"/>
                    <a:gd name="T59" fmla="*/ 1674 h 2213"/>
                    <a:gd name="T60" fmla="*/ 705 w 1961"/>
                    <a:gd name="T61" fmla="*/ 1566 h 2213"/>
                    <a:gd name="T62" fmla="*/ 741 w 1961"/>
                    <a:gd name="T63" fmla="*/ 1459 h 2213"/>
                    <a:gd name="T64" fmla="*/ 777 w 1961"/>
                    <a:gd name="T65" fmla="*/ 1375 h 2213"/>
                    <a:gd name="T66" fmla="*/ 825 w 1961"/>
                    <a:gd name="T67" fmla="*/ 1303 h 2213"/>
                    <a:gd name="T68" fmla="*/ 872 w 1961"/>
                    <a:gd name="T69" fmla="*/ 1255 h 2213"/>
                    <a:gd name="T70" fmla="*/ 920 w 1961"/>
                    <a:gd name="T71" fmla="*/ 1208 h 2213"/>
                    <a:gd name="T72" fmla="*/ 968 w 1961"/>
                    <a:gd name="T73" fmla="*/ 1160 h 2213"/>
                    <a:gd name="T74" fmla="*/ 1028 w 1961"/>
                    <a:gd name="T75" fmla="*/ 1112 h 2213"/>
                    <a:gd name="T76" fmla="*/ 1088 w 1961"/>
                    <a:gd name="T77" fmla="*/ 1076 h 2213"/>
                    <a:gd name="T78" fmla="*/ 1159 w 1961"/>
                    <a:gd name="T79" fmla="*/ 1040 h 2213"/>
                    <a:gd name="T80" fmla="*/ 1219 w 1961"/>
                    <a:gd name="T81" fmla="*/ 1016 h 2213"/>
                    <a:gd name="T82" fmla="*/ 1303 w 1961"/>
                    <a:gd name="T83" fmla="*/ 1004 h 2213"/>
                    <a:gd name="T84" fmla="*/ 1386 w 1961"/>
                    <a:gd name="T85" fmla="*/ 992 h 2213"/>
                    <a:gd name="T86" fmla="*/ 1410 w 1961"/>
                    <a:gd name="T87" fmla="*/ 1351 h 2213"/>
                    <a:gd name="T88" fmla="*/ 1410 w 1961"/>
                    <a:gd name="T89" fmla="*/ 0 h 2213"/>
                    <a:gd name="T90" fmla="*/ 1386 w 1961"/>
                    <a:gd name="T91" fmla="*/ 311 h 2213"/>
                    <a:gd name="T92" fmla="*/ 1303 w 1961"/>
                    <a:gd name="T93" fmla="*/ 311 h 2213"/>
                    <a:gd name="T94" fmla="*/ 1219 w 1961"/>
                    <a:gd name="T95" fmla="*/ 323 h 221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61"/>
                    <a:gd name="T145" fmla="*/ 0 h 2213"/>
                    <a:gd name="T146" fmla="*/ 1961 w 1961"/>
                    <a:gd name="T147" fmla="*/ 2213 h 221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61" h="2213">
                      <a:moveTo>
                        <a:pt x="1219" y="323"/>
                      </a:moveTo>
                      <a:lnTo>
                        <a:pt x="1195" y="335"/>
                      </a:lnTo>
                      <a:lnTo>
                        <a:pt x="1159" y="335"/>
                      </a:lnTo>
                      <a:lnTo>
                        <a:pt x="1123" y="347"/>
                      </a:lnTo>
                      <a:lnTo>
                        <a:pt x="1100" y="347"/>
                      </a:lnTo>
                      <a:lnTo>
                        <a:pt x="1064" y="359"/>
                      </a:lnTo>
                      <a:lnTo>
                        <a:pt x="1040" y="371"/>
                      </a:lnTo>
                      <a:lnTo>
                        <a:pt x="1004" y="371"/>
                      </a:lnTo>
                      <a:lnTo>
                        <a:pt x="980" y="383"/>
                      </a:lnTo>
                      <a:lnTo>
                        <a:pt x="944" y="395"/>
                      </a:lnTo>
                      <a:lnTo>
                        <a:pt x="908" y="407"/>
                      </a:lnTo>
                      <a:lnTo>
                        <a:pt x="884" y="418"/>
                      </a:lnTo>
                      <a:lnTo>
                        <a:pt x="849" y="430"/>
                      </a:lnTo>
                      <a:lnTo>
                        <a:pt x="813" y="454"/>
                      </a:lnTo>
                      <a:lnTo>
                        <a:pt x="789" y="466"/>
                      </a:lnTo>
                      <a:lnTo>
                        <a:pt x="753" y="478"/>
                      </a:lnTo>
                      <a:lnTo>
                        <a:pt x="729" y="502"/>
                      </a:lnTo>
                      <a:lnTo>
                        <a:pt x="705" y="514"/>
                      </a:lnTo>
                      <a:lnTo>
                        <a:pt x="681" y="526"/>
                      </a:lnTo>
                      <a:lnTo>
                        <a:pt x="645" y="550"/>
                      </a:lnTo>
                      <a:lnTo>
                        <a:pt x="621" y="574"/>
                      </a:lnTo>
                      <a:lnTo>
                        <a:pt x="586" y="586"/>
                      </a:lnTo>
                      <a:lnTo>
                        <a:pt x="562" y="610"/>
                      </a:lnTo>
                      <a:lnTo>
                        <a:pt x="538" y="634"/>
                      </a:lnTo>
                      <a:lnTo>
                        <a:pt x="490" y="670"/>
                      </a:lnTo>
                      <a:lnTo>
                        <a:pt x="454" y="705"/>
                      </a:lnTo>
                      <a:lnTo>
                        <a:pt x="418" y="729"/>
                      </a:lnTo>
                      <a:lnTo>
                        <a:pt x="382" y="777"/>
                      </a:lnTo>
                      <a:lnTo>
                        <a:pt x="359" y="813"/>
                      </a:lnTo>
                      <a:lnTo>
                        <a:pt x="323" y="849"/>
                      </a:lnTo>
                      <a:lnTo>
                        <a:pt x="287" y="885"/>
                      </a:lnTo>
                      <a:lnTo>
                        <a:pt x="263" y="921"/>
                      </a:lnTo>
                      <a:lnTo>
                        <a:pt x="239" y="968"/>
                      </a:lnTo>
                      <a:lnTo>
                        <a:pt x="215" y="1004"/>
                      </a:lnTo>
                      <a:lnTo>
                        <a:pt x="191" y="1052"/>
                      </a:lnTo>
                      <a:lnTo>
                        <a:pt x="167" y="1088"/>
                      </a:lnTo>
                      <a:lnTo>
                        <a:pt x="143" y="1136"/>
                      </a:lnTo>
                      <a:lnTo>
                        <a:pt x="120" y="1184"/>
                      </a:lnTo>
                      <a:lnTo>
                        <a:pt x="96" y="1232"/>
                      </a:lnTo>
                      <a:lnTo>
                        <a:pt x="84" y="1279"/>
                      </a:lnTo>
                      <a:lnTo>
                        <a:pt x="60" y="1351"/>
                      </a:lnTo>
                      <a:lnTo>
                        <a:pt x="48" y="1411"/>
                      </a:lnTo>
                      <a:lnTo>
                        <a:pt x="36" y="1471"/>
                      </a:lnTo>
                      <a:lnTo>
                        <a:pt x="24" y="1530"/>
                      </a:lnTo>
                      <a:lnTo>
                        <a:pt x="12" y="1602"/>
                      </a:lnTo>
                      <a:lnTo>
                        <a:pt x="12" y="1686"/>
                      </a:lnTo>
                      <a:lnTo>
                        <a:pt x="0" y="1746"/>
                      </a:lnTo>
                      <a:lnTo>
                        <a:pt x="12" y="1817"/>
                      </a:lnTo>
                      <a:lnTo>
                        <a:pt x="12" y="1877"/>
                      </a:lnTo>
                      <a:lnTo>
                        <a:pt x="24" y="1937"/>
                      </a:lnTo>
                      <a:lnTo>
                        <a:pt x="24" y="2009"/>
                      </a:lnTo>
                      <a:lnTo>
                        <a:pt x="36" y="2069"/>
                      </a:lnTo>
                      <a:lnTo>
                        <a:pt x="60" y="2140"/>
                      </a:lnTo>
                      <a:lnTo>
                        <a:pt x="84" y="2212"/>
                      </a:lnTo>
                      <a:lnTo>
                        <a:pt x="203" y="1805"/>
                      </a:lnTo>
                      <a:lnTo>
                        <a:pt x="693" y="1889"/>
                      </a:lnTo>
                      <a:lnTo>
                        <a:pt x="693" y="1817"/>
                      </a:lnTo>
                      <a:lnTo>
                        <a:pt x="681" y="1782"/>
                      </a:lnTo>
                      <a:lnTo>
                        <a:pt x="681" y="1734"/>
                      </a:lnTo>
                      <a:lnTo>
                        <a:pt x="681" y="1674"/>
                      </a:lnTo>
                      <a:lnTo>
                        <a:pt x="693" y="1626"/>
                      </a:lnTo>
                      <a:lnTo>
                        <a:pt x="705" y="1566"/>
                      </a:lnTo>
                      <a:lnTo>
                        <a:pt x="717" y="1519"/>
                      </a:lnTo>
                      <a:lnTo>
                        <a:pt x="741" y="1459"/>
                      </a:lnTo>
                      <a:lnTo>
                        <a:pt x="753" y="1411"/>
                      </a:lnTo>
                      <a:lnTo>
                        <a:pt x="777" y="1375"/>
                      </a:lnTo>
                      <a:lnTo>
                        <a:pt x="801" y="1339"/>
                      </a:lnTo>
                      <a:lnTo>
                        <a:pt x="825" y="1303"/>
                      </a:lnTo>
                      <a:lnTo>
                        <a:pt x="849" y="1279"/>
                      </a:lnTo>
                      <a:lnTo>
                        <a:pt x="872" y="1255"/>
                      </a:lnTo>
                      <a:lnTo>
                        <a:pt x="896" y="1220"/>
                      </a:lnTo>
                      <a:lnTo>
                        <a:pt x="920" y="1208"/>
                      </a:lnTo>
                      <a:lnTo>
                        <a:pt x="944" y="1172"/>
                      </a:lnTo>
                      <a:lnTo>
                        <a:pt x="968" y="1160"/>
                      </a:lnTo>
                      <a:lnTo>
                        <a:pt x="992" y="1136"/>
                      </a:lnTo>
                      <a:lnTo>
                        <a:pt x="1028" y="1112"/>
                      </a:lnTo>
                      <a:lnTo>
                        <a:pt x="1064" y="1088"/>
                      </a:lnTo>
                      <a:lnTo>
                        <a:pt x="1088" y="1076"/>
                      </a:lnTo>
                      <a:lnTo>
                        <a:pt x="1123" y="1052"/>
                      </a:lnTo>
                      <a:lnTo>
                        <a:pt x="1159" y="1040"/>
                      </a:lnTo>
                      <a:lnTo>
                        <a:pt x="1183" y="1028"/>
                      </a:lnTo>
                      <a:lnTo>
                        <a:pt x="1219" y="1016"/>
                      </a:lnTo>
                      <a:lnTo>
                        <a:pt x="1267" y="1004"/>
                      </a:lnTo>
                      <a:lnTo>
                        <a:pt x="1303" y="1004"/>
                      </a:lnTo>
                      <a:lnTo>
                        <a:pt x="1350" y="992"/>
                      </a:lnTo>
                      <a:lnTo>
                        <a:pt x="1386" y="992"/>
                      </a:lnTo>
                      <a:lnTo>
                        <a:pt x="1410" y="992"/>
                      </a:lnTo>
                      <a:lnTo>
                        <a:pt x="1410" y="1351"/>
                      </a:lnTo>
                      <a:lnTo>
                        <a:pt x="1960" y="682"/>
                      </a:lnTo>
                      <a:lnTo>
                        <a:pt x="1410" y="0"/>
                      </a:lnTo>
                      <a:lnTo>
                        <a:pt x="1410" y="311"/>
                      </a:lnTo>
                      <a:lnTo>
                        <a:pt x="1386" y="311"/>
                      </a:lnTo>
                      <a:lnTo>
                        <a:pt x="1339" y="311"/>
                      </a:lnTo>
                      <a:lnTo>
                        <a:pt x="1303" y="311"/>
                      </a:lnTo>
                      <a:lnTo>
                        <a:pt x="1255" y="323"/>
                      </a:lnTo>
                      <a:lnTo>
                        <a:pt x="1219" y="323"/>
                      </a:lnTo>
                    </a:path>
                  </a:pathLst>
                </a:custGeom>
                <a:solidFill>
                  <a:srgbClr val="FF0000"/>
                </a:solidFill>
                <a:ln w="127000">
                  <a:noFill/>
                  <a:round/>
                  <a:headEnd/>
                  <a:tailEnd/>
                </a:ln>
              </p:spPr>
              <p:txBody>
                <a:bodyPr/>
                <a:lstStyle/>
                <a:p>
                  <a:endParaRPr lang="zh-CN" altLang="en-US" dirty="0">
                    <a:ea typeface="微软雅黑" panose="020B0503020204020204" pitchFamily="34" charset="-122"/>
                  </a:endParaRPr>
                </a:p>
              </p:txBody>
            </p:sp>
          </p:grpSp>
        </p:grpSp>
        <p:sp>
          <p:nvSpPr>
            <p:cNvPr id="681993" name="Rectangle 9"/>
            <p:cNvSpPr>
              <a:spLocks noChangeArrowheads="1"/>
            </p:cNvSpPr>
            <p:nvPr/>
          </p:nvSpPr>
          <p:spPr bwMode="auto">
            <a:xfrm>
              <a:off x="3093" y="2859"/>
              <a:ext cx="1384" cy="851"/>
            </a:xfrm>
            <a:prstGeom prst="rect">
              <a:avLst/>
            </a:prstGeom>
            <a:noFill/>
            <a:ln w="12700">
              <a:noFill/>
              <a:miter lim="800000"/>
            </a:ln>
            <a:effectLst/>
          </p:spPr>
          <p:txBody>
            <a:bodyPr wrap="none" lIns="90488" tIns="44450" rIns="90488" bIns="44450">
              <a:spAutoFit/>
            </a:bodyPr>
            <a:lstStyle/>
            <a:p>
              <a:pPr algn="ctr">
                <a:defRPr/>
              </a:pPr>
              <a:r>
                <a:rPr lang="en-US" altLang="zh-CN" sz="2400" b="1" dirty="0">
                  <a:effectLst>
                    <a:outerShdw blurRad="38100" dist="38100" dir="2700000" algn="tl">
                      <a:srgbClr val="C0C0C0"/>
                    </a:outerShdw>
                  </a:effectLst>
                  <a:ea typeface="微软雅黑" panose="020B0503020204020204" pitchFamily="34" charset="-122"/>
                  <a:sym typeface="+mn-ea"/>
                </a:rPr>
                <a:t>Simulate New</a:t>
              </a:r>
            </a:p>
            <a:p>
              <a:pPr algn="ctr">
                <a:defRPr/>
              </a:pPr>
              <a:r>
                <a:rPr lang="en-US" altLang="zh-CN" sz="2400" b="1" dirty="0">
                  <a:effectLst>
                    <a:outerShdw blurRad="38100" dist="38100" dir="2700000" algn="tl">
                      <a:srgbClr val="C0C0C0"/>
                    </a:outerShdw>
                  </a:effectLst>
                  <a:ea typeface="微软雅黑" panose="020B0503020204020204" pitchFamily="34" charset="-122"/>
                  <a:sym typeface="+mn-ea"/>
                </a:rPr>
                <a:t>Designs and</a:t>
              </a:r>
            </a:p>
            <a:p>
              <a:pPr algn="ctr">
                <a:defRPr/>
              </a:pPr>
              <a:r>
                <a:rPr lang="en-US" altLang="zh-CN" sz="2400" b="1" dirty="0">
                  <a:effectLst>
                    <a:outerShdw blurRad="38100" dist="38100" dir="2700000" algn="tl">
                      <a:srgbClr val="C0C0C0"/>
                    </a:outerShdw>
                  </a:effectLst>
                  <a:ea typeface="微软雅黑" panose="020B0503020204020204" pitchFamily="34" charset="-122"/>
                  <a:sym typeface="+mn-ea"/>
                </a:rPr>
                <a:t>Organizations</a:t>
              </a:r>
            </a:p>
          </p:txBody>
        </p:sp>
        <p:sp>
          <p:nvSpPr>
            <p:cNvPr id="38923" name="Rectangle 10"/>
            <p:cNvSpPr>
              <a:spLocks noChangeArrowheads="1"/>
            </p:cNvSpPr>
            <p:nvPr/>
          </p:nvSpPr>
          <p:spPr bwMode="auto">
            <a:xfrm>
              <a:off x="2187" y="2266"/>
              <a:ext cx="1308" cy="676"/>
            </a:xfrm>
            <a:prstGeom prst="rect">
              <a:avLst/>
            </a:prstGeom>
            <a:noFill/>
            <a:ln w="12700">
              <a:noFill/>
              <a:miter lim="800000"/>
              <a:headEnd/>
              <a:tailEnd/>
            </a:ln>
          </p:spPr>
          <p:txBody>
            <a:bodyPr wrap="none" lIns="90488" tIns="44450" rIns="90488" bIns="44450">
              <a:spAutoFit/>
            </a:bodyPr>
            <a:lstStyle/>
            <a:p>
              <a:pPr algn="ctr"/>
              <a:r>
                <a:rPr lang="en-US" altLang="zh-CN" sz="2800" b="1" dirty="0">
                  <a:ea typeface="微软雅黑" panose="020B0503020204020204" pitchFamily="34" charset="-122"/>
                </a:rPr>
                <a:t>Technology</a:t>
              </a:r>
            </a:p>
            <a:p>
              <a:pPr algn="ctr"/>
              <a:r>
                <a:rPr lang="en-US" altLang="zh-CN" sz="2800" b="1" dirty="0">
                  <a:ea typeface="微软雅黑" panose="020B0503020204020204" pitchFamily="34" charset="-122"/>
                </a:rPr>
                <a:t>Trends</a:t>
              </a:r>
            </a:p>
          </p:txBody>
        </p:sp>
        <p:grpSp>
          <p:nvGrpSpPr>
            <p:cNvPr id="5" name="Group 11"/>
            <p:cNvGrpSpPr>
              <a:grpSpLocks/>
            </p:cNvGrpSpPr>
            <p:nvPr/>
          </p:nvGrpSpPr>
          <p:grpSpPr bwMode="auto">
            <a:xfrm>
              <a:off x="2098" y="1179"/>
              <a:ext cx="3388" cy="1155"/>
              <a:chOff x="2098" y="1179"/>
              <a:chExt cx="3388" cy="1155"/>
            </a:xfrm>
          </p:grpSpPr>
          <p:sp>
            <p:nvSpPr>
              <p:cNvPr id="681996" name="Rectangle 12"/>
              <p:cNvSpPr>
                <a:spLocks noChangeArrowheads="1"/>
              </p:cNvSpPr>
              <p:nvPr/>
            </p:nvSpPr>
            <p:spPr bwMode="auto">
              <a:xfrm>
                <a:off x="2098" y="1179"/>
                <a:ext cx="1669" cy="851"/>
              </a:xfrm>
              <a:prstGeom prst="rect">
                <a:avLst/>
              </a:prstGeom>
              <a:noFill/>
              <a:ln w="12700">
                <a:noFill/>
                <a:miter lim="800000"/>
              </a:ln>
              <a:effectLst/>
            </p:spPr>
            <p:txBody>
              <a:bodyPr wrap="none" lIns="90488" tIns="44450" rIns="90488" bIns="44450">
                <a:spAutoFit/>
              </a:bodyPr>
              <a:lstStyle/>
              <a:p>
                <a:pPr algn="ctr">
                  <a:defRPr/>
                </a:pPr>
                <a:r>
                  <a:rPr lang="en-US" altLang="zh-CN" sz="2400" b="1" dirty="0">
                    <a:effectLst>
                      <a:outerShdw blurRad="38100" dist="38100" dir="2700000" algn="tl">
                        <a:srgbClr val="C0C0C0"/>
                      </a:outerShdw>
                    </a:effectLst>
                    <a:ea typeface="微软雅黑" panose="020B0503020204020204" pitchFamily="34" charset="-122"/>
                    <a:sym typeface="+mn-ea"/>
                  </a:rPr>
                  <a:t>Evaluate Existing</a:t>
                </a:r>
              </a:p>
              <a:p>
                <a:pPr algn="ctr">
                  <a:defRPr/>
                </a:pPr>
                <a:r>
                  <a:rPr lang="en-US" altLang="zh-CN" sz="2400" b="1" dirty="0">
                    <a:effectLst>
                      <a:outerShdw blurRad="38100" dist="38100" dir="2700000" algn="tl">
                        <a:srgbClr val="C0C0C0"/>
                      </a:outerShdw>
                    </a:effectLst>
                    <a:ea typeface="微软雅黑" panose="020B0503020204020204" pitchFamily="34" charset="-122"/>
                    <a:sym typeface="+mn-ea"/>
                  </a:rPr>
                  <a:t>Systems for </a:t>
                </a:r>
              </a:p>
              <a:p>
                <a:pPr algn="ctr">
                  <a:defRPr/>
                </a:pPr>
                <a:r>
                  <a:rPr lang="en-US" altLang="zh-CN" sz="2400" b="1" dirty="0">
                    <a:effectLst>
                      <a:outerShdw blurRad="38100" dist="38100" dir="2700000" algn="tl">
                        <a:srgbClr val="C0C0C0"/>
                      </a:outerShdw>
                    </a:effectLst>
                    <a:ea typeface="微软雅黑" panose="020B0503020204020204" pitchFamily="34" charset="-122"/>
                    <a:sym typeface="+mn-ea"/>
                  </a:rPr>
                  <a:t>Bottlenecks</a:t>
                </a:r>
              </a:p>
            </p:txBody>
          </p:sp>
          <p:sp>
            <p:nvSpPr>
              <p:cNvPr id="38931" name="Rectangle 13"/>
              <p:cNvSpPr>
                <a:spLocks noChangeArrowheads="1"/>
              </p:cNvSpPr>
              <p:nvPr/>
            </p:nvSpPr>
            <p:spPr bwMode="auto">
              <a:xfrm>
                <a:off x="4203" y="2008"/>
                <a:ext cx="1283" cy="326"/>
              </a:xfrm>
              <a:prstGeom prst="rect">
                <a:avLst/>
              </a:prstGeom>
              <a:noFill/>
              <a:ln w="12700">
                <a:noFill/>
                <a:miter lim="800000"/>
                <a:headEnd/>
                <a:tailEnd/>
              </a:ln>
            </p:spPr>
            <p:txBody>
              <a:bodyPr wrap="none" lIns="90488" tIns="44450" rIns="90488" bIns="44450">
                <a:spAutoFit/>
              </a:bodyPr>
              <a:lstStyle/>
              <a:p>
                <a:r>
                  <a:rPr lang="en-US" altLang="zh-CN" sz="2400" b="1" i="1" dirty="0">
                    <a:ea typeface="微软雅黑" panose="020B0503020204020204" pitchFamily="34" charset="-122"/>
                  </a:rPr>
                  <a:t>Benchmarks</a:t>
                </a:r>
              </a:p>
            </p:txBody>
          </p:sp>
        </p:grpSp>
        <p:sp>
          <p:nvSpPr>
            <p:cNvPr id="38925" name="Rectangle 14"/>
            <p:cNvSpPr>
              <a:spLocks noChangeArrowheads="1"/>
            </p:cNvSpPr>
            <p:nvPr/>
          </p:nvSpPr>
          <p:spPr bwMode="auto">
            <a:xfrm>
              <a:off x="891" y="3699"/>
              <a:ext cx="1086" cy="326"/>
            </a:xfrm>
            <a:prstGeom prst="rect">
              <a:avLst/>
            </a:prstGeom>
            <a:noFill/>
            <a:ln w="12700">
              <a:noFill/>
              <a:miter lim="800000"/>
              <a:headEnd/>
              <a:tailEnd/>
            </a:ln>
          </p:spPr>
          <p:txBody>
            <a:bodyPr wrap="none" lIns="90488" tIns="44450" rIns="90488" bIns="44450">
              <a:spAutoFit/>
            </a:bodyPr>
            <a:lstStyle/>
            <a:p>
              <a:r>
                <a:rPr lang="en-US" altLang="zh-CN" sz="2400" b="1" i="1" dirty="0">
                  <a:ea typeface="微软雅黑" panose="020B0503020204020204" pitchFamily="34" charset="-122"/>
                </a:rPr>
                <a:t>Workloads</a:t>
              </a:r>
            </a:p>
          </p:txBody>
        </p:sp>
        <p:grpSp>
          <p:nvGrpSpPr>
            <p:cNvPr id="6" name="Group 15"/>
            <p:cNvGrpSpPr>
              <a:grpSpLocks/>
            </p:cNvGrpSpPr>
            <p:nvPr/>
          </p:nvGrpSpPr>
          <p:grpSpPr bwMode="auto">
            <a:xfrm>
              <a:off x="363" y="1311"/>
              <a:ext cx="2315" cy="2041"/>
              <a:chOff x="363" y="1311"/>
              <a:chExt cx="2315" cy="2041"/>
            </a:xfrm>
          </p:grpSpPr>
          <p:sp>
            <p:nvSpPr>
              <p:cNvPr id="682000" name="Rectangle 16"/>
              <p:cNvSpPr>
                <a:spLocks noChangeArrowheads="1"/>
              </p:cNvSpPr>
              <p:nvPr/>
            </p:nvSpPr>
            <p:spPr bwMode="auto">
              <a:xfrm>
                <a:off x="815" y="2763"/>
                <a:ext cx="1863" cy="589"/>
              </a:xfrm>
              <a:prstGeom prst="rect">
                <a:avLst/>
              </a:prstGeom>
              <a:noFill/>
              <a:ln w="12700">
                <a:noFill/>
                <a:miter lim="800000"/>
              </a:ln>
              <a:effectLst/>
            </p:spPr>
            <p:txBody>
              <a:bodyPr wrap="none" lIns="90488" tIns="44450" rIns="90488" bIns="44450">
                <a:spAutoFit/>
              </a:bodyPr>
              <a:lstStyle/>
              <a:p>
                <a:pPr algn="ctr">
                  <a:defRPr/>
                </a:pPr>
                <a:r>
                  <a:rPr lang="en-US" altLang="zh-CN" sz="2400" b="1" dirty="0">
                    <a:effectLst>
                      <a:outerShdw blurRad="38100" dist="38100" dir="2700000" algn="tl">
                        <a:srgbClr val="C0C0C0"/>
                      </a:outerShdw>
                    </a:effectLst>
                    <a:ea typeface="微软雅黑" panose="020B0503020204020204" pitchFamily="34" charset="-122"/>
                    <a:sym typeface="+mn-ea"/>
                  </a:rPr>
                  <a:t>Implement Next</a:t>
                </a:r>
              </a:p>
              <a:p>
                <a:pPr algn="ctr">
                  <a:defRPr/>
                </a:pPr>
                <a:r>
                  <a:rPr lang="en-US" altLang="zh-CN" sz="2400" b="1" dirty="0">
                    <a:effectLst>
                      <a:outerShdw blurRad="38100" dist="38100" dir="2700000" algn="tl">
                        <a:srgbClr val="C0C0C0"/>
                      </a:outerShdw>
                    </a:effectLst>
                    <a:ea typeface="微软雅黑" panose="020B0503020204020204" pitchFamily="34" charset="-122"/>
                    <a:sym typeface="+mn-ea"/>
                  </a:rPr>
                  <a:t>Generation System</a:t>
                </a:r>
              </a:p>
            </p:txBody>
          </p:sp>
          <p:sp>
            <p:nvSpPr>
              <p:cNvPr id="38929" name="Rectangle 17"/>
              <p:cNvSpPr>
                <a:spLocks noChangeArrowheads="1"/>
              </p:cNvSpPr>
              <p:nvPr/>
            </p:nvSpPr>
            <p:spPr bwMode="auto">
              <a:xfrm>
                <a:off x="363" y="1311"/>
                <a:ext cx="1574" cy="589"/>
              </a:xfrm>
              <a:prstGeom prst="rect">
                <a:avLst/>
              </a:prstGeom>
              <a:noFill/>
              <a:ln w="12700">
                <a:noFill/>
                <a:miter lim="800000"/>
                <a:headEnd/>
                <a:tailEnd/>
              </a:ln>
            </p:spPr>
            <p:txBody>
              <a:bodyPr wrap="none" lIns="90488" tIns="44450" rIns="90488" bIns="44450">
                <a:spAutoFit/>
              </a:bodyPr>
              <a:lstStyle/>
              <a:p>
                <a:r>
                  <a:rPr lang="en-US" altLang="zh-CN" sz="2400" b="1" i="1" dirty="0">
                    <a:ea typeface="微软雅黑" panose="020B0503020204020204" pitchFamily="34" charset="-122"/>
                  </a:rPr>
                  <a:t>Implementation</a:t>
                </a:r>
              </a:p>
              <a:p>
                <a:r>
                  <a:rPr lang="en-US" altLang="zh-CN" sz="2400" b="1" i="1" dirty="0">
                    <a:ea typeface="微软雅黑" panose="020B0503020204020204" pitchFamily="34" charset="-122"/>
                  </a:rPr>
                  <a:t>Complexity</a:t>
                </a:r>
              </a:p>
            </p:txBody>
          </p:sp>
        </p:grpSp>
        <p:sp>
          <p:nvSpPr>
            <p:cNvPr id="38927" name="Text Box 18"/>
            <p:cNvSpPr txBox="1">
              <a:spLocks noChangeArrowheads="1"/>
            </p:cNvSpPr>
            <p:nvPr/>
          </p:nvSpPr>
          <p:spPr bwMode="auto">
            <a:xfrm>
              <a:off x="4166" y="1402"/>
              <a:ext cx="1116" cy="415"/>
            </a:xfrm>
            <a:prstGeom prst="rect">
              <a:avLst/>
            </a:prstGeom>
            <a:noFill/>
            <a:ln w="12700">
              <a:noFill/>
              <a:miter lim="800000"/>
              <a:headEnd/>
              <a:tailEnd/>
            </a:ln>
          </p:spPr>
          <p:txBody>
            <a:bodyPr wrap="none">
              <a:spAutoFit/>
            </a:bodyPr>
            <a:lstStyle/>
            <a:p>
              <a:r>
                <a:rPr lang="en-US" altLang="zh-CN" sz="3200" b="1" dirty="0">
                  <a:solidFill>
                    <a:srgbClr val="008000"/>
                  </a:solidFill>
                  <a:ea typeface="微软雅黑" panose="020B0503020204020204" pitchFamily="34" charset="-122"/>
                </a:rPr>
                <a:t>Analysis</a:t>
              </a:r>
              <a:endParaRPr lang="en-US" altLang="zh-CN" dirty="0">
                <a:ea typeface="微软雅黑" panose="020B0503020204020204" pitchFamily="34" charset="-122"/>
              </a:endParaRPr>
            </a:p>
          </p:txBody>
        </p:sp>
      </p:grpSp>
      <p:sp>
        <p:nvSpPr>
          <p:cNvPr id="38917" name="Text Box 19"/>
          <p:cNvSpPr txBox="1">
            <a:spLocks noChangeArrowheads="1"/>
          </p:cNvSpPr>
          <p:nvPr/>
        </p:nvSpPr>
        <p:spPr bwMode="auto">
          <a:xfrm>
            <a:off x="4114800" y="5638800"/>
            <a:ext cx="1374094" cy="584775"/>
          </a:xfrm>
          <a:prstGeom prst="rect">
            <a:avLst/>
          </a:prstGeom>
          <a:noFill/>
          <a:ln w="12700">
            <a:noFill/>
            <a:miter lim="800000"/>
            <a:headEnd/>
            <a:tailEnd/>
          </a:ln>
        </p:spPr>
        <p:txBody>
          <a:bodyPr wrap="none">
            <a:spAutoFit/>
          </a:bodyPr>
          <a:lstStyle/>
          <a:p>
            <a:r>
              <a:rPr lang="en-US" altLang="zh-CN" sz="3200" b="1" dirty="0">
                <a:solidFill>
                  <a:srgbClr val="0000FF"/>
                </a:solidFill>
                <a:ea typeface="微软雅黑" panose="020B0503020204020204" pitchFamily="34" charset="-122"/>
              </a:rPr>
              <a:t>Design</a:t>
            </a:r>
            <a:endParaRPr lang="en-US" altLang="zh-CN" dirty="0">
              <a:solidFill>
                <a:srgbClr val="0000FF"/>
              </a:solidFill>
              <a:ea typeface="微软雅黑" panose="020B0503020204020204" pitchFamily="34" charset="-122"/>
            </a:endParaRPr>
          </a:p>
        </p:txBody>
      </p:sp>
      <p:sp>
        <p:nvSpPr>
          <p:cNvPr id="38918" name="Text Box 20"/>
          <p:cNvSpPr txBox="1">
            <a:spLocks noChangeArrowheads="1"/>
          </p:cNvSpPr>
          <p:nvPr/>
        </p:nvSpPr>
        <p:spPr bwMode="auto">
          <a:xfrm>
            <a:off x="468313" y="2492375"/>
            <a:ext cx="2122487" cy="1066800"/>
          </a:xfrm>
          <a:prstGeom prst="rect">
            <a:avLst/>
          </a:prstGeom>
          <a:noFill/>
          <a:ln w="12700">
            <a:noFill/>
            <a:miter lim="800000"/>
            <a:headEnd/>
            <a:tailEnd/>
          </a:ln>
        </p:spPr>
        <p:txBody>
          <a:bodyPr>
            <a:spAutoFit/>
          </a:bodyPr>
          <a:lstStyle/>
          <a:p>
            <a:r>
              <a:rPr lang="en-US" altLang="zh-CN" sz="3200" b="1" dirty="0" err="1">
                <a:solidFill>
                  <a:schemeClr val="hlink"/>
                </a:solidFill>
                <a:ea typeface="微软雅黑" panose="020B0503020204020204" pitchFamily="34" charset="-122"/>
              </a:rPr>
              <a:t>Imple</a:t>
            </a:r>
            <a:r>
              <a:rPr lang="en-US" altLang="zh-CN" sz="3200" b="1" dirty="0">
                <a:solidFill>
                  <a:schemeClr val="hlink"/>
                </a:solidFill>
                <a:ea typeface="微软雅黑" panose="020B0503020204020204" pitchFamily="34" charset="-122"/>
              </a:rPr>
              <a:t>-</a:t>
            </a:r>
          </a:p>
          <a:p>
            <a:r>
              <a:rPr lang="en-US" altLang="zh-CN" sz="3200" b="1" dirty="0">
                <a:solidFill>
                  <a:schemeClr val="hlink"/>
                </a:solidFill>
                <a:ea typeface="微软雅黑" panose="020B0503020204020204" pitchFamily="34" charset="-122"/>
              </a:rPr>
              <a:t>mentation</a:t>
            </a:r>
            <a:endParaRPr lang="en-US" altLang="zh-CN" sz="3200" dirty="0">
              <a:solidFill>
                <a:schemeClr val="hlink"/>
              </a:solidFill>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zh-CN" altLang="en-US" smtClean="0"/>
              <a:t>课程目标</a:t>
            </a:r>
            <a:endParaRPr lang="en-US" altLang="zh-CN" smtClean="0"/>
          </a:p>
        </p:txBody>
      </p:sp>
      <p:sp>
        <p:nvSpPr>
          <p:cNvPr id="40963" name="Rectangle 3"/>
          <p:cNvSpPr>
            <a:spLocks noGrp="1" noChangeArrowheads="1"/>
          </p:cNvSpPr>
          <p:nvPr>
            <p:ph idx="1"/>
          </p:nvPr>
        </p:nvSpPr>
        <p:spPr/>
        <p:txBody>
          <a:bodyPr/>
          <a:lstStyle/>
          <a:p>
            <a:r>
              <a:rPr lang="zh-CN" altLang="en-US" dirty="0" smtClean="0"/>
              <a:t>掌握系统</a:t>
            </a:r>
            <a:r>
              <a:rPr lang="zh-CN" altLang="en-US" dirty="0" smtClean="0">
                <a:solidFill>
                  <a:srgbClr val="FF0000"/>
                </a:solidFill>
              </a:rPr>
              <a:t>定量分析</a:t>
            </a:r>
            <a:r>
              <a:rPr lang="zh-CN" altLang="en-US" dirty="0" smtClean="0"/>
              <a:t>的基本方法和技术</a:t>
            </a:r>
          </a:p>
          <a:p>
            <a:r>
              <a:rPr lang="zh-CN" altLang="en-US" dirty="0" smtClean="0"/>
              <a:t>深入理解</a:t>
            </a:r>
            <a:r>
              <a:rPr lang="zh-CN" altLang="en-US" dirty="0" smtClean="0">
                <a:solidFill>
                  <a:srgbClr val="FF0000"/>
                </a:solidFill>
              </a:rPr>
              <a:t>提高</a:t>
            </a:r>
            <a:r>
              <a:rPr lang="en-US" altLang="zh-CN" dirty="0" smtClean="0">
                <a:solidFill>
                  <a:srgbClr val="FF0000"/>
                </a:solidFill>
              </a:rPr>
              <a:t>CPU</a:t>
            </a:r>
            <a:r>
              <a:rPr lang="zh-CN" altLang="en-US" dirty="0" smtClean="0">
                <a:solidFill>
                  <a:srgbClr val="FF0000"/>
                </a:solidFill>
              </a:rPr>
              <a:t>性能</a:t>
            </a:r>
            <a:r>
              <a:rPr lang="zh-CN" altLang="en-US" dirty="0" smtClean="0"/>
              <a:t>的基本方法</a:t>
            </a:r>
          </a:p>
          <a:p>
            <a:r>
              <a:rPr lang="zh-CN" altLang="en-US" dirty="0" smtClean="0"/>
              <a:t>深入理解</a:t>
            </a:r>
            <a:r>
              <a:rPr lang="zh-CN" altLang="en-US" dirty="0" smtClean="0">
                <a:solidFill>
                  <a:srgbClr val="FF0000"/>
                </a:solidFill>
              </a:rPr>
              <a:t>存储系统</a:t>
            </a:r>
            <a:r>
              <a:rPr lang="zh-CN" altLang="en-US" dirty="0" smtClean="0"/>
              <a:t>的基本原理和优化方法</a:t>
            </a:r>
          </a:p>
          <a:p>
            <a:r>
              <a:rPr lang="zh-CN" altLang="en-US" dirty="0" smtClean="0"/>
              <a:t>理解数据级</a:t>
            </a:r>
            <a:r>
              <a:rPr lang="zh-CN" altLang="en-US" dirty="0" smtClean="0">
                <a:solidFill>
                  <a:srgbClr val="FF0000"/>
                </a:solidFill>
              </a:rPr>
              <a:t>并行</a:t>
            </a:r>
            <a:r>
              <a:rPr lang="zh-CN" altLang="en-US" dirty="0" smtClean="0"/>
              <a:t>、指令级并行、线程级并行的基本原理和方法</a:t>
            </a:r>
            <a:endParaRPr lang="en-US" altLang="zh-CN" dirty="0" smtClean="0"/>
          </a:p>
          <a:p>
            <a:r>
              <a:rPr lang="zh-CN" altLang="en-US" dirty="0" smtClean="0"/>
              <a:t>初步理解面向</a:t>
            </a:r>
            <a:r>
              <a:rPr lang="zh-CN" altLang="en-US" dirty="0" smtClean="0">
                <a:solidFill>
                  <a:srgbClr val="FF0000"/>
                </a:solidFill>
              </a:rPr>
              <a:t>特定领域</a:t>
            </a:r>
            <a:r>
              <a:rPr lang="zh-CN" altLang="en-US" dirty="0" smtClean="0"/>
              <a:t>的处理器设计</a:t>
            </a:r>
            <a:endParaRPr lang="en-US" altLang="zh-CN" dirty="0" smtClean="0"/>
          </a:p>
        </p:txBody>
      </p:sp>
      <p:sp>
        <p:nvSpPr>
          <p:cNvPr id="40964" name="日期占位符 3"/>
          <p:cNvSpPr>
            <a:spLocks noGrp="1" noChangeArrowheads="1"/>
          </p:cNvSpPr>
          <p:nvPr>
            <p:ph type="dt" sz="half" idx="10"/>
          </p:nvPr>
        </p:nvSpPr>
        <p:spPr/>
        <p:txBody>
          <a:bodyPr/>
          <a:lstStyle/>
          <a:p>
            <a:fld id="{E076AA9B-E745-4382-818A-30C77A785316}" type="datetime1">
              <a:rPr lang="en-US" altLang="zh-CN" smtClean="0"/>
              <a:pPr/>
              <a:t>2/25/2020</a:t>
            </a:fld>
            <a:endParaRPr lang="en-US" altLang="zh-CN" smtClean="0"/>
          </a:p>
        </p:txBody>
      </p:sp>
      <p:sp>
        <p:nvSpPr>
          <p:cNvPr id="40966" name="灯片编号占位符 1"/>
          <p:cNvSpPr>
            <a:spLocks noGrp="1" noChangeArrowheads="1"/>
          </p:cNvSpPr>
          <p:nvPr>
            <p:ph type="sldNum" sz="quarter" idx="12"/>
          </p:nvPr>
        </p:nvSpPr>
        <p:spPr/>
        <p:txBody>
          <a:bodyPr/>
          <a:lstStyle/>
          <a:p>
            <a:fld id="{B6AAED48-EFF1-444E-80F2-7D4F360FA59A}" type="slidenum">
              <a:rPr lang="en-US" altLang="zh-CN" smtClean="0"/>
              <a:pPr/>
              <a:t>21</a:t>
            </a:fld>
            <a:endParaRPr lang="en-US" altLang="zh-CN"/>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zh-CN" altLang="en-US" smtClean="0"/>
              <a:t>本课程的主要内容</a:t>
            </a:r>
          </a:p>
        </p:txBody>
      </p:sp>
      <p:sp>
        <p:nvSpPr>
          <p:cNvPr id="43011" name="Rectangle 3"/>
          <p:cNvSpPr>
            <a:spLocks noGrp="1" noChangeArrowheads="1"/>
          </p:cNvSpPr>
          <p:nvPr>
            <p:ph idx="1"/>
          </p:nvPr>
        </p:nvSpPr>
        <p:spPr>
          <a:xfrm>
            <a:off x="457200" y="1118511"/>
            <a:ext cx="8478983" cy="5051833"/>
          </a:xfrm>
        </p:spPr>
        <p:txBody>
          <a:bodyPr>
            <a:normAutofit fontScale="85000" lnSpcReduction="20000"/>
          </a:bodyPr>
          <a:lstStyle/>
          <a:p>
            <a:r>
              <a:rPr lang="zh-CN" altLang="en-US" dirty="0" smtClean="0"/>
              <a:t>简单机器设计（</a:t>
            </a:r>
            <a:r>
              <a:rPr lang="en-US" altLang="zh-CN" dirty="0" smtClean="0"/>
              <a:t>Chapter 1, Appendix A, Appendix C</a:t>
            </a:r>
            <a:r>
              <a:rPr lang="zh-CN" altLang="en-US" dirty="0" smtClean="0"/>
              <a:t>）</a:t>
            </a:r>
            <a:endParaRPr lang="en-US" altLang="zh-CN" dirty="0" smtClean="0"/>
          </a:p>
          <a:p>
            <a:pPr lvl="1"/>
            <a:r>
              <a:rPr lang="en-US" altLang="zh-CN" dirty="0" smtClean="0"/>
              <a:t>ISAs, Iron Law, simple pipelines</a:t>
            </a:r>
          </a:p>
          <a:p>
            <a:r>
              <a:rPr lang="zh-CN" altLang="en-US" dirty="0" smtClean="0"/>
              <a:t>存储系统</a:t>
            </a:r>
            <a:r>
              <a:rPr lang="en-US" altLang="zh-CN" dirty="0" smtClean="0"/>
              <a:t>(Chapter 2</a:t>
            </a:r>
            <a:r>
              <a:rPr lang="zh-CN" altLang="en-US" dirty="0" smtClean="0"/>
              <a:t>，</a:t>
            </a:r>
            <a:r>
              <a:rPr lang="en-US" altLang="zh-CN" dirty="0" smtClean="0"/>
              <a:t>Appendix B)</a:t>
            </a:r>
          </a:p>
          <a:p>
            <a:pPr lvl="1"/>
            <a:r>
              <a:rPr lang="en-US" altLang="zh-CN" dirty="0" smtClean="0"/>
              <a:t>DRAM, caches, virtual memory systems</a:t>
            </a:r>
          </a:p>
          <a:p>
            <a:r>
              <a:rPr lang="zh-CN" altLang="en-US" dirty="0" smtClean="0"/>
              <a:t>指令级并行</a:t>
            </a:r>
            <a:r>
              <a:rPr lang="en-US" altLang="zh-CN" dirty="0" smtClean="0"/>
              <a:t>(Chapter 3) </a:t>
            </a:r>
          </a:p>
          <a:p>
            <a:pPr lvl="1"/>
            <a:r>
              <a:rPr lang="en-US" altLang="zh-CN" dirty="0" smtClean="0"/>
              <a:t>score-boarding, out-of-order issue</a:t>
            </a:r>
          </a:p>
          <a:p>
            <a:r>
              <a:rPr lang="zh-CN" altLang="en-US" dirty="0" smtClean="0"/>
              <a:t>数据级并行</a:t>
            </a:r>
            <a:r>
              <a:rPr lang="en-US" altLang="zh-CN" dirty="0" smtClean="0"/>
              <a:t>(Chapter 4)</a:t>
            </a:r>
          </a:p>
          <a:p>
            <a:pPr lvl="1"/>
            <a:r>
              <a:rPr lang="en-US" altLang="zh-CN" dirty="0" smtClean="0"/>
              <a:t>vector machines, VLIW machines, multithreaded machines</a:t>
            </a:r>
          </a:p>
          <a:p>
            <a:r>
              <a:rPr lang="zh-CN" altLang="en-US" dirty="0" smtClean="0"/>
              <a:t>线程级并行</a:t>
            </a:r>
            <a:r>
              <a:rPr lang="en-US" altLang="zh-CN" dirty="0" smtClean="0"/>
              <a:t>(Chapter 5)</a:t>
            </a:r>
          </a:p>
          <a:p>
            <a:pPr lvl="1"/>
            <a:r>
              <a:rPr lang="en-US" altLang="zh-CN" dirty="0" smtClean="0"/>
              <a:t> memory models, cache coherence, synchronization</a:t>
            </a:r>
          </a:p>
          <a:p>
            <a:r>
              <a:rPr lang="zh-CN" altLang="en-US" dirty="0" smtClean="0"/>
              <a:t>面向特定领域的处理器体系结构（</a:t>
            </a:r>
            <a:r>
              <a:rPr lang="en-US" altLang="zh-CN" dirty="0" smtClean="0"/>
              <a:t>DSA</a:t>
            </a:r>
            <a:r>
              <a:rPr lang="zh-CN" altLang="en-US" dirty="0" smtClean="0"/>
              <a:t>）</a:t>
            </a:r>
            <a:endParaRPr lang="en-US" altLang="zh-CN" dirty="0" smtClean="0"/>
          </a:p>
          <a:p>
            <a:pPr lvl="1"/>
            <a:r>
              <a:rPr lang="en-US" altLang="zh-CN" dirty="0" smtClean="0"/>
              <a:t>IPU</a:t>
            </a:r>
            <a:r>
              <a:rPr lang="zh-CN" altLang="en-US" dirty="0" smtClean="0"/>
              <a:t>、</a:t>
            </a:r>
            <a:r>
              <a:rPr lang="en-US" altLang="zh-CN" dirty="0" smtClean="0"/>
              <a:t>DSP</a:t>
            </a:r>
            <a:r>
              <a:rPr lang="zh-CN" altLang="en-US" dirty="0" smtClean="0"/>
              <a:t>、</a:t>
            </a:r>
            <a:r>
              <a:rPr lang="en-US" altLang="zh-CN" dirty="0" smtClean="0"/>
              <a:t>GPU</a:t>
            </a:r>
          </a:p>
        </p:txBody>
      </p:sp>
      <p:sp>
        <p:nvSpPr>
          <p:cNvPr id="43012" name="日期占位符 1"/>
          <p:cNvSpPr>
            <a:spLocks noGrp="1" noChangeArrowheads="1"/>
          </p:cNvSpPr>
          <p:nvPr>
            <p:ph type="dt" sz="half" idx="10"/>
          </p:nvPr>
        </p:nvSpPr>
        <p:spPr/>
        <p:txBody>
          <a:bodyPr/>
          <a:lstStyle/>
          <a:p>
            <a:fld id="{F07DA533-D8A7-4ADD-AA01-C4018FEDE3D8}" type="datetime1">
              <a:rPr lang="en-US" altLang="zh-CN" smtClean="0"/>
              <a:pPr/>
              <a:t>2/25/2020</a:t>
            </a:fld>
            <a:endParaRPr lang="en-US" altLang="zh-CN" smtClean="0"/>
          </a:p>
        </p:txBody>
      </p:sp>
      <p:sp>
        <p:nvSpPr>
          <p:cNvPr id="43014" name="灯片编号占位符 1"/>
          <p:cNvSpPr>
            <a:spLocks noGrp="1" noChangeArrowheads="1"/>
          </p:cNvSpPr>
          <p:nvPr>
            <p:ph type="sldNum" sz="quarter" idx="12"/>
          </p:nvPr>
        </p:nvSpPr>
        <p:spPr/>
        <p:txBody>
          <a:bodyPr/>
          <a:lstStyle/>
          <a:p>
            <a:fld id="{5D038C62-D97B-4102-83C7-F835920F6DF3}" type="slidenum">
              <a:rPr lang="en-US" altLang="zh-CN" smtClean="0"/>
              <a:pPr/>
              <a:t>22</a:t>
            </a:fld>
            <a:endParaRPr lang="en-US" altLang="zh-CN"/>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2"/>
          <p:cNvSpPr>
            <a:spLocks noGrp="1" noChangeArrowheads="1"/>
          </p:cNvSpPr>
          <p:nvPr>
            <p:ph type="title"/>
          </p:nvPr>
        </p:nvSpPr>
        <p:spPr/>
        <p:txBody>
          <a:bodyPr/>
          <a:lstStyle/>
          <a:p>
            <a:r>
              <a:rPr lang="zh-CN" altLang="en-US" smtClean="0"/>
              <a:t>为什么学这门课</a:t>
            </a:r>
          </a:p>
        </p:txBody>
      </p:sp>
      <p:sp>
        <p:nvSpPr>
          <p:cNvPr id="45061" name="Rectangle 3"/>
          <p:cNvSpPr>
            <a:spLocks noGrp="1" noChangeArrowheads="1"/>
          </p:cNvSpPr>
          <p:nvPr>
            <p:ph idx="1"/>
          </p:nvPr>
        </p:nvSpPr>
        <p:spPr/>
        <p:txBody>
          <a:bodyPr>
            <a:normAutofit fontScale="77500" lnSpcReduction="20000"/>
          </a:bodyPr>
          <a:lstStyle/>
          <a:p>
            <a:pPr>
              <a:buNone/>
            </a:pPr>
            <a:r>
              <a:rPr lang="zh-CN" altLang="en-US" dirty="0" smtClean="0"/>
              <a:t>深入理解计算机体系结构</a:t>
            </a:r>
            <a:r>
              <a:rPr lang="en-US" altLang="zh-CN" dirty="0" smtClean="0"/>
              <a:t>:</a:t>
            </a:r>
          </a:p>
          <a:p>
            <a:r>
              <a:rPr lang="zh-CN" altLang="en-US" dirty="0" smtClean="0"/>
              <a:t>开展体系结构研究与设计的基础</a:t>
            </a:r>
            <a:endParaRPr lang="en-US" altLang="zh-CN" dirty="0" smtClean="0"/>
          </a:p>
          <a:p>
            <a:pPr lvl="1"/>
            <a:r>
              <a:rPr lang="zh-CN" altLang="en-US" dirty="0" smtClean="0"/>
              <a:t>体系结构领域仍然存在许多挑战性问题</a:t>
            </a:r>
            <a:endParaRPr lang="en-US" altLang="zh-CN" dirty="0" smtClean="0"/>
          </a:p>
          <a:p>
            <a:pPr lvl="2"/>
            <a:r>
              <a:rPr lang="zh-CN" altLang="en-US" dirty="0" smtClean="0"/>
              <a:t>例如：</a:t>
            </a:r>
            <a:r>
              <a:rPr lang="en-US" altLang="zh-CN" dirty="0" smtClean="0"/>
              <a:t>CPU</a:t>
            </a:r>
            <a:r>
              <a:rPr lang="zh-CN" altLang="en-US" dirty="0" smtClean="0"/>
              <a:t>与</a:t>
            </a:r>
            <a:r>
              <a:rPr lang="en-US" altLang="zh-CN" dirty="0" smtClean="0"/>
              <a:t>memory</a:t>
            </a:r>
            <a:r>
              <a:rPr lang="zh-CN" altLang="en-US" dirty="0" smtClean="0"/>
              <a:t>之间性能差异</a:t>
            </a:r>
            <a:endParaRPr lang="en-US" altLang="zh-CN" dirty="0" smtClean="0"/>
          </a:p>
          <a:p>
            <a:pPr lvl="2"/>
            <a:r>
              <a:rPr lang="zh-CN" altLang="en-US" dirty="0" smtClean="0"/>
              <a:t>功耗和能耗问题</a:t>
            </a:r>
            <a:endParaRPr lang="en-US" altLang="zh-CN" dirty="0" smtClean="0"/>
          </a:p>
          <a:p>
            <a:pPr lvl="2"/>
            <a:r>
              <a:rPr lang="zh-CN" altLang="en-US" dirty="0" smtClean="0"/>
              <a:t>体系结构与应用特征的适配性问题等</a:t>
            </a:r>
            <a:endParaRPr lang="en-US" altLang="zh-CN" dirty="0" smtClean="0"/>
          </a:p>
          <a:p>
            <a:pPr lvl="1"/>
            <a:r>
              <a:rPr lang="en-US" altLang="zh-CN" dirty="0" smtClean="0"/>
              <a:t>…….</a:t>
            </a:r>
          </a:p>
          <a:p>
            <a:r>
              <a:rPr lang="zh-CN" altLang="en-US" dirty="0" smtClean="0"/>
              <a:t>更好地设计与实现操作系统、编译器</a:t>
            </a:r>
            <a:endParaRPr lang="en-US" altLang="zh-CN" dirty="0" smtClean="0"/>
          </a:p>
          <a:p>
            <a:pPr lvl="1"/>
            <a:r>
              <a:rPr lang="zh-CN" altLang="en-US" dirty="0"/>
              <a:t>需要重新评估当前的假设和</a:t>
            </a:r>
            <a:r>
              <a:rPr lang="zh-CN" altLang="en-US" dirty="0" smtClean="0"/>
              <a:t>权衡</a:t>
            </a:r>
            <a:endParaRPr lang="en-US" altLang="zh-CN" dirty="0" smtClean="0"/>
          </a:p>
          <a:p>
            <a:pPr lvl="2"/>
            <a:r>
              <a:rPr lang="zh-CN" altLang="en-US" dirty="0"/>
              <a:t>例如</a:t>
            </a:r>
            <a:r>
              <a:rPr lang="en-US" altLang="zh-CN" dirty="0" smtClean="0"/>
              <a:t>: </a:t>
            </a:r>
            <a:r>
              <a:rPr lang="zh-CN" altLang="en-US" dirty="0" smtClean="0"/>
              <a:t>当面临网络性能持续提升、并行系统、异构系统日益普遍</a:t>
            </a:r>
            <a:endParaRPr lang="en-US" altLang="zh-CN" dirty="0" smtClean="0"/>
          </a:p>
          <a:p>
            <a:pPr lvl="1"/>
            <a:r>
              <a:rPr lang="zh-CN" altLang="en-US" dirty="0"/>
              <a:t>现代计算机需要更好的优化编译器和更好的</a:t>
            </a:r>
            <a:r>
              <a:rPr lang="zh-CN" altLang="en-US" dirty="0" smtClean="0"/>
              <a:t>编程语言</a:t>
            </a:r>
            <a:endParaRPr lang="en-US" altLang="zh-CN" dirty="0" smtClean="0"/>
          </a:p>
          <a:p>
            <a:r>
              <a:rPr lang="zh-CN" altLang="en-US" dirty="0" smtClean="0"/>
              <a:t>更好地设计与实现应用程序</a:t>
            </a:r>
            <a:endParaRPr lang="en-US" altLang="zh-CN" dirty="0" smtClean="0"/>
          </a:p>
          <a:p>
            <a:pPr lvl="1"/>
            <a:r>
              <a:rPr lang="zh-CN" altLang="en-US" dirty="0" smtClean="0"/>
              <a:t>可更好地理解算法</a:t>
            </a:r>
            <a:r>
              <a:rPr lang="zh-CN" altLang="en-US" dirty="0"/>
              <a:t>、数据结构和编程语言选择对性能的影响</a:t>
            </a:r>
            <a:endParaRPr lang="en-US" altLang="zh-CN" dirty="0" smtClean="0"/>
          </a:p>
        </p:txBody>
      </p:sp>
      <p:sp>
        <p:nvSpPr>
          <p:cNvPr id="45058" name="日期占位符 3"/>
          <p:cNvSpPr>
            <a:spLocks noGrp="1" noChangeArrowheads="1"/>
          </p:cNvSpPr>
          <p:nvPr>
            <p:ph type="dt" sz="half" idx="10"/>
          </p:nvPr>
        </p:nvSpPr>
        <p:spPr/>
        <p:txBody>
          <a:bodyPr/>
          <a:lstStyle/>
          <a:p>
            <a:fld id="{BBE50477-1470-4591-9379-9FDF475B7C43}" type="datetime1">
              <a:rPr lang="en-US" altLang="zh-CN" smtClean="0"/>
              <a:pPr/>
              <a:t>2/25/2020</a:t>
            </a:fld>
            <a:endParaRPr lang="en-US" altLang="zh-CN" smtClean="0"/>
          </a:p>
        </p:txBody>
      </p:sp>
      <p:sp>
        <p:nvSpPr>
          <p:cNvPr id="45062" name="灯片编号占位符 1"/>
          <p:cNvSpPr>
            <a:spLocks noGrp="1" noChangeArrowheads="1"/>
          </p:cNvSpPr>
          <p:nvPr>
            <p:ph type="sldNum" sz="quarter" idx="12"/>
          </p:nvPr>
        </p:nvSpPr>
        <p:spPr/>
        <p:txBody>
          <a:bodyPr/>
          <a:lstStyle/>
          <a:p>
            <a:fld id="{EAB0B74A-B35B-493F-B645-7D9606535E24}" type="slidenum">
              <a:rPr lang="en-US" altLang="zh-CN" smtClean="0"/>
              <a:pPr/>
              <a:t>23</a:t>
            </a:fld>
            <a:endParaRPr lang="en-US" altLang="zh-CN"/>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2"/>
          <p:cNvSpPr>
            <a:spLocks noGrp="1" noChangeArrowheads="1"/>
          </p:cNvSpPr>
          <p:nvPr>
            <p:ph type="title"/>
          </p:nvPr>
        </p:nvSpPr>
        <p:spPr/>
        <p:txBody>
          <a:bodyPr/>
          <a:lstStyle/>
          <a:p>
            <a:r>
              <a:rPr lang="zh-CN" altLang="en-US" smtClean="0"/>
              <a:t>评分规则</a:t>
            </a:r>
          </a:p>
        </p:txBody>
      </p:sp>
      <p:sp>
        <p:nvSpPr>
          <p:cNvPr id="46085" name="Rectangle 3"/>
          <p:cNvSpPr>
            <a:spLocks noGrp="1" noChangeArrowheads="1"/>
          </p:cNvSpPr>
          <p:nvPr>
            <p:ph idx="1"/>
          </p:nvPr>
        </p:nvSpPr>
        <p:spPr/>
        <p:txBody>
          <a:bodyPr/>
          <a:lstStyle/>
          <a:p>
            <a:r>
              <a:rPr lang="zh-CN" altLang="en-US" dirty="0" smtClean="0"/>
              <a:t>授课</a:t>
            </a:r>
          </a:p>
          <a:p>
            <a:pPr lvl="1"/>
            <a:r>
              <a:rPr lang="zh-CN" altLang="en-US" dirty="0" smtClean="0"/>
              <a:t>授课总学时</a:t>
            </a:r>
            <a:r>
              <a:rPr lang="en-US" altLang="zh-CN" dirty="0" smtClean="0"/>
              <a:t>60</a:t>
            </a:r>
            <a:r>
              <a:rPr lang="zh-CN" altLang="en-US" dirty="0" smtClean="0"/>
              <a:t>学时，实验</a:t>
            </a:r>
            <a:r>
              <a:rPr lang="en-US" altLang="zh-CN" dirty="0" smtClean="0"/>
              <a:t>30</a:t>
            </a:r>
            <a:r>
              <a:rPr lang="zh-CN" altLang="en-US" dirty="0" smtClean="0"/>
              <a:t>学时</a:t>
            </a:r>
          </a:p>
          <a:p>
            <a:pPr lvl="1"/>
            <a:r>
              <a:rPr lang="en-US" altLang="zh-CN" dirty="0" smtClean="0"/>
              <a:t>3C202:</a:t>
            </a:r>
            <a:r>
              <a:rPr lang="zh-CN" altLang="en-US" dirty="0" smtClean="0"/>
              <a:t> </a:t>
            </a:r>
            <a:r>
              <a:rPr lang="en-US" altLang="zh-CN" dirty="0" smtClean="0"/>
              <a:t>2(6,7)</a:t>
            </a:r>
            <a:r>
              <a:rPr lang="zh-CN" altLang="en-US" dirty="0" smtClean="0"/>
              <a:t>，</a:t>
            </a:r>
            <a:r>
              <a:rPr lang="en-US" altLang="zh-CN" dirty="0" smtClean="0"/>
              <a:t>4(6,7)</a:t>
            </a:r>
          </a:p>
          <a:p>
            <a:r>
              <a:rPr lang="zh-CN" altLang="en-US" dirty="0" smtClean="0"/>
              <a:t>评分 （</a:t>
            </a:r>
            <a:r>
              <a:rPr lang="zh-CN" altLang="en-US" dirty="0" smtClean="0">
                <a:solidFill>
                  <a:srgbClr val="FF0000"/>
                </a:solidFill>
              </a:rPr>
              <a:t>可能会调整</a:t>
            </a:r>
            <a:r>
              <a:rPr lang="zh-CN" altLang="en-US" dirty="0" smtClean="0"/>
              <a:t>）</a:t>
            </a:r>
          </a:p>
          <a:p>
            <a:pPr lvl="1"/>
            <a:r>
              <a:rPr lang="zh-CN" altLang="en-US" dirty="0" smtClean="0"/>
              <a:t>平时作业     </a:t>
            </a:r>
            <a:r>
              <a:rPr lang="en-US" altLang="zh-CN" dirty="0" smtClean="0"/>
              <a:t>1</a:t>
            </a:r>
            <a:r>
              <a:rPr lang="zh-CN" altLang="en-US" dirty="0" smtClean="0"/>
              <a:t>0％</a:t>
            </a:r>
          </a:p>
          <a:p>
            <a:pPr lvl="1"/>
            <a:r>
              <a:rPr lang="zh-CN" altLang="en-US" dirty="0" smtClean="0"/>
              <a:t>实验             </a:t>
            </a:r>
            <a:r>
              <a:rPr lang="en-US" altLang="zh-CN" dirty="0" smtClean="0"/>
              <a:t>40</a:t>
            </a:r>
            <a:r>
              <a:rPr lang="zh-CN" altLang="en-US" dirty="0" smtClean="0"/>
              <a:t>％</a:t>
            </a:r>
            <a:endParaRPr lang="en-US" altLang="zh-CN" dirty="0" smtClean="0"/>
          </a:p>
          <a:p>
            <a:pPr lvl="1"/>
            <a:r>
              <a:rPr lang="zh-CN" altLang="en-US" dirty="0" smtClean="0"/>
              <a:t>期终考试     </a:t>
            </a:r>
            <a:r>
              <a:rPr lang="en-US" altLang="zh-CN" dirty="0"/>
              <a:t>5</a:t>
            </a:r>
            <a:r>
              <a:rPr lang="en-US" altLang="zh-CN" dirty="0" smtClean="0"/>
              <a:t>0</a:t>
            </a:r>
            <a:r>
              <a:rPr lang="zh-CN" altLang="en-US" dirty="0" smtClean="0"/>
              <a:t>％</a:t>
            </a:r>
          </a:p>
        </p:txBody>
      </p:sp>
      <p:sp>
        <p:nvSpPr>
          <p:cNvPr id="46082" name="日期占位符 3"/>
          <p:cNvSpPr>
            <a:spLocks noGrp="1" noChangeArrowheads="1"/>
          </p:cNvSpPr>
          <p:nvPr>
            <p:ph type="dt" sz="half" idx="10"/>
          </p:nvPr>
        </p:nvSpPr>
        <p:spPr/>
        <p:txBody>
          <a:bodyPr/>
          <a:lstStyle/>
          <a:p>
            <a:fld id="{58FC25C7-49A8-4FA3-9D32-F4CDC097EF9B}" type="datetime1">
              <a:rPr lang="en-US" altLang="zh-CN" smtClean="0"/>
              <a:pPr/>
              <a:t>2/25/2020</a:t>
            </a:fld>
            <a:endParaRPr lang="en-US" altLang="zh-CN" smtClean="0"/>
          </a:p>
        </p:txBody>
      </p:sp>
      <p:sp>
        <p:nvSpPr>
          <p:cNvPr id="46086" name="灯片编号占位符 1"/>
          <p:cNvSpPr>
            <a:spLocks noGrp="1" noChangeArrowheads="1"/>
          </p:cNvSpPr>
          <p:nvPr>
            <p:ph type="sldNum" sz="quarter" idx="12"/>
          </p:nvPr>
        </p:nvSpPr>
        <p:spPr/>
        <p:txBody>
          <a:bodyPr/>
          <a:lstStyle/>
          <a:p>
            <a:fld id="{FF8832C2-22A3-4646-A1EC-B09BE67E84BB}" type="slidenum">
              <a:rPr lang="en-US" altLang="zh-CN" smtClean="0"/>
              <a:pPr/>
              <a:t>24</a:t>
            </a:fld>
            <a:endParaRPr lang="en-US" altLang="zh-CN"/>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2"/>
          <p:cNvSpPr>
            <a:spLocks noGrp="1" noChangeArrowheads="1"/>
          </p:cNvSpPr>
          <p:nvPr>
            <p:ph type="title"/>
          </p:nvPr>
        </p:nvSpPr>
        <p:spPr/>
        <p:txBody>
          <a:bodyPr/>
          <a:lstStyle/>
          <a:p>
            <a:r>
              <a:rPr lang="zh-CN" altLang="en-US" smtClean="0"/>
              <a:t>关于作弊</a:t>
            </a:r>
          </a:p>
        </p:txBody>
      </p:sp>
      <p:sp>
        <p:nvSpPr>
          <p:cNvPr id="48133" name="Rectangle 3"/>
          <p:cNvSpPr>
            <a:spLocks noGrp="1" noChangeArrowheads="1"/>
          </p:cNvSpPr>
          <p:nvPr>
            <p:ph idx="1"/>
          </p:nvPr>
        </p:nvSpPr>
        <p:spPr/>
        <p:txBody>
          <a:bodyPr/>
          <a:lstStyle/>
          <a:p>
            <a:r>
              <a:rPr lang="zh-CN" altLang="en-US" dirty="0" smtClean="0"/>
              <a:t>作业</a:t>
            </a:r>
          </a:p>
          <a:p>
            <a:r>
              <a:rPr lang="zh-CN" altLang="en-US" dirty="0" smtClean="0"/>
              <a:t>实验</a:t>
            </a:r>
          </a:p>
          <a:p>
            <a:r>
              <a:rPr lang="zh-CN" altLang="en-US" dirty="0" smtClean="0"/>
              <a:t>考试（测验）</a:t>
            </a:r>
            <a:endParaRPr lang="en-US" altLang="zh-CN" dirty="0" smtClean="0"/>
          </a:p>
          <a:p>
            <a:r>
              <a:rPr lang="zh-CN" altLang="en-US" dirty="0" smtClean="0"/>
              <a:t>一旦检查出来作弊，这门课不及格。</a:t>
            </a:r>
          </a:p>
        </p:txBody>
      </p:sp>
      <p:sp>
        <p:nvSpPr>
          <p:cNvPr id="48130" name="日期占位符 3"/>
          <p:cNvSpPr>
            <a:spLocks noGrp="1" noChangeArrowheads="1"/>
          </p:cNvSpPr>
          <p:nvPr>
            <p:ph type="dt" sz="half" idx="10"/>
          </p:nvPr>
        </p:nvSpPr>
        <p:spPr/>
        <p:txBody>
          <a:bodyPr/>
          <a:lstStyle/>
          <a:p>
            <a:fld id="{528653DB-FC07-473F-9BAB-C7BBC4C512E0}" type="datetime1">
              <a:rPr lang="en-US" altLang="zh-CN" smtClean="0"/>
              <a:pPr/>
              <a:t>2/25/2020</a:t>
            </a:fld>
            <a:endParaRPr lang="en-US" altLang="zh-CN" smtClean="0"/>
          </a:p>
        </p:txBody>
      </p:sp>
      <p:sp>
        <p:nvSpPr>
          <p:cNvPr id="48134" name="灯片编号占位符 1"/>
          <p:cNvSpPr>
            <a:spLocks noGrp="1" noChangeArrowheads="1"/>
          </p:cNvSpPr>
          <p:nvPr>
            <p:ph type="sldNum" sz="quarter" idx="12"/>
          </p:nvPr>
        </p:nvSpPr>
        <p:spPr/>
        <p:txBody>
          <a:bodyPr/>
          <a:lstStyle/>
          <a:p>
            <a:fld id="{72F52F9F-FA52-4F82-8003-5D7EBC8DC44A}" type="slidenum">
              <a:rPr lang="en-US" altLang="zh-CN" smtClean="0"/>
              <a:pPr/>
              <a:t>25</a:t>
            </a:fld>
            <a:endParaRPr lang="en-US" altLang="zh-CN"/>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6"/>
          <p:cNvSpPr>
            <a:spLocks noGrp="1" noChangeArrowheads="1"/>
          </p:cNvSpPr>
          <p:nvPr>
            <p:ph type="title"/>
          </p:nvPr>
        </p:nvSpPr>
        <p:spPr/>
        <p:txBody>
          <a:bodyPr/>
          <a:lstStyle/>
          <a:p>
            <a:r>
              <a:rPr lang="en-US" altLang="zh-CN" smtClean="0"/>
              <a:t>Chapter1 </a:t>
            </a:r>
            <a:r>
              <a:rPr lang="zh-CN" altLang="en-US" smtClean="0"/>
              <a:t>量化设计与分析基础</a:t>
            </a:r>
            <a:r>
              <a:rPr lang="en-US" altLang="zh-CN" smtClean="0"/>
              <a:t> </a:t>
            </a:r>
            <a:endParaRPr lang="zh-CN" altLang="en-US" smtClean="0"/>
          </a:p>
        </p:txBody>
      </p:sp>
      <p:sp>
        <p:nvSpPr>
          <p:cNvPr id="52227" name="内容占位符 8"/>
          <p:cNvSpPr>
            <a:spLocks noGrp="1" noChangeArrowheads="1"/>
          </p:cNvSpPr>
          <p:nvPr>
            <p:ph idx="1"/>
          </p:nvPr>
        </p:nvSpPr>
        <p:spPr/>
        <p:txBody>
          <a:bodyPr/>
          <a:lstStyle/>
          <a:p>
            <a:r>
              <a:rPr lang="en-US" altLang="zh-CN" dirty="0" smtClean="0"/>
              <a:t>1.1 </a:t>
            </a:r>
            <a:r>
              <a:rPr lang="zh-CN" altLang="en-US" dirty="0" smtClean="0"/>
              <a:t>引言</a:t>
            </a:r>
            <a:endParaRPr lang="en-US" altLang="zh-CN" dirty="0" smtClean="0"/>
          </a:p>
          <a:p>
            <a:pPr lvl="1"/>
            <a:r>
              <a:rPr lang="zh-CN" altLang="en-US" dirty="0" smtClean="0"/>
              <a:t>计算机体系结构的定义</a:t>
            </a:r>
            <a:endParaRPr lang="en-US" altLang="zh-CN" dirty="0" smtClean="0"/>
          </a:p>
          <a:p>
            <a:pPr lvl="1"/>
            <a:r>
              <a:rPr lang="zh-CN" altLang="en-US" dirty="0" smtClean="0"/>
              <a:t>计算机的分类</a:t>
            </a:r>
            <a:endParaRPr lang="en-US" altLang="zh-CN" dirty="0" smtClean="0"/>
          </a:p>
          <a:p>
            <a:pPr lvl="1"/>
            <a:r>
              <a:rPr lang="zh-CN" altLang="en-US" dirty="0" smtClean="0"/>
              <a:t>现代计算机系统发展趋势</a:t>
            </a:r>
            <a:endParaRPr lang="en-US" altLang="zh-CN" dirty="0" smtClean="0"/>
          </a:p>
          <a:p>
            <a:r>
              <a:rPr lang="en-US" altLang="zh-CN" dirty="0" smtClean="0"/>
              <a:t>1.2 </a:t>
            </a:r>
            <a:r>
              <a:rPr lang="zh-CN" altLang="en-US" dirty="0" smtClean="0"/>
              <a:t>定量分析基础</a:t>
            </a:r>
            <a:endParaRPr lang="en-US" altLang="zh-CN" dirty="0" smtClean="0"/>
          </a:p>
          <a:p>
            <a:endParaRPr lang="en-US" altLang="zh-CN" dirty="0" smtClean="0"/>
          </a:p>
          <a:p>
            <a:endParaRPr lang="en-US" altLang="zh-CN" dirty="0" smtClean="0"/>
          </a:p>
          <a:p>
            <a:endParaRPr lang="zh-CN" altLang="en-US" dirty="0" smtClean="0"/>
          </a:p>
        </p:txBody>
      </p:sp>
      <p:sp>
        <p:nvSpPr>
          <p:cNvPr id="52228" name="日期占位符 3"/>
          <p:cNvSpPr>
            <a:spLocks noGrp="1" noChangeArrowheads="1"/>
          </p:cNvSpPr>
          <p:nvPr>
            <p:ph type="dt" sz="half" idx="10"/>
          </p:nvPr>
        </p:nvSpPr>
        <p:spPr/>
        <p:txBody>
          <a:bodyPr/>
          <a:lstStyle/>
          <a:p>
            <a:fld id="{91F4C5BA-24D0-4FA9-BDE7-832DD8A1B4C1}" type="datetime1">
              <a:rPr lang="en-US" altLang="zh-CN" smtClean="0"/>
              <a:pPr/>
              <a:t>2/25/2020</a:t>
            </a:fld>
            <a:endParaRPr lang="en-US" altLang="zh-CN" smtClean="0"/>
          </a:p>
        </p:txBody>
      </p:sp>
      <p:sp>
        <p:nvSpPr>
          <p:cNvPr id="52230" name="灯片编号占位符 1"/>
          <p:cNvSpPr>
            <a:spLocks noGrp="1" noChangeArrowheads="1"/>
          </p:cNvSpPr>
          <p:nvPr>
            <p:ph type="sldNum" sz="quarter" idx="12"/>
          </p:nvPr>
        </p:nvSpPr>
        <p:spPr/>
        <p:txBody>
          <a:bodyPr/>
          <a:lstStyle/>
          <a:p>
            <a:fld id="{9B67DAE9-4ADE-4EEF-B9CA-C9127D33624C}" type="slidenum">
              <a:rPr lang="en-US" altLang="zh-CN" smtClean="0"/>
              <a:pPr/>
              <a:t>26</a:t>
            </a:fld>
            <a:endParaRPr lang="en-US" altLang="zh-CN"/>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ltLang="zh-CN" smtClean="0"/>
              <a:t>Computing Devices Then…</a:t>
            </a:r>
          </a:p>
        </p:txBody>
      </p:sp>
      <p:sp>
        <p:nvSpPr>
          <p:cNvPr id="53254" name="日期占位符 1"/>
          <p:cNvSpPr>
            <a:spLocks noGrp="1" noChangeArrowheads="1"/>
          </p:cNvSpPr>
          <p:nvPr>
            <p:ph type="dt" sz="half" idx="10"/>
          </p:nvPr>
        </p:nvSpPr>
        <p:spPr/>
        <p:txBody>
          <a:bodyPr/>
          <a:lstStyle/>
          <a:p>
            <a:fld id="{F75DD57B-9F01-412C-8CC5-2B0580370699}" type="datetime1">
              <a:rPr lang="en-US" altLang="zh-CN" smtClean="0"/>
              <a:pPr/>
              <a:t>2/25/2020</a:t>
            </a:fld>
            <a:endParaRPr lang="en-US" altLang="zh-CN" smtClean="0"/>
          </a:p>
        </p:txBody>
      </p:sp>
      <p:sp>
        <p:nvSpPr>
          <p:cNvPr id="53256" name="灯片编号占位符 1"/>
          <p:cNvSpPr>
            <a:spLocks noGrp="1" noChangeArrowheads="1"/>
          </p:cNvSpPr>
          <p:nvPr>
            <p:ph type="sldNum" sz="quarter" idx="12"/>
          </p:nvPr>
        </p:nvSpPr>
        <p:spPr/>
        <p:txBody>
          <a:bodyPr/>
          <a:lstStyle/>
          <a:p>
            <a:fld id="{CE56689D-E2A4-44E2-9192-0B93B03D8472}" type="slidenum">
              <a:rPr lang="en-US" altLang="zh-CN" smtClean="0"/>
              <a:pPr/>
              <a:t>27</a:t>
            </a:fld>
            <a:endParaRPr lang="en-US" altLang="zh-CN"/>
          </a:p>
        </p:txBody>
      </p:sp>
      <p:sp>
        <p:nvSpPr>
          <p:cNvPr id="53252" name="Rectangle 4"/>
          <p:cNvSpPr>
            <a:spLocks noGrp="1" noChangeArrowheads="1"/>
          </p:cNvSpPr>
          <p:nvPr>
            <p:ph idx="4294967295"/>
          </p:nvPr>
        </p:nvSpPr>
        <p:spPr>
          <a:xfrm>
            <a:off x="3808413" y="6427788"/>
            <a:ext cx="5335587" cy="282575"/>
          </a:xfrm>
        </p:spPr>
        <p:txBody>
          <a:bodyPr>
            <a:normAutofit fontScale="92500" lnSpcReduction="20000"/>
          </a:bodyPr>
          <a:lstStyle/>
          <a:p>
            <a:pPr marL="290513" indent="-290513" defTabSz="1006475" eaLnBrk="1" hangingPunct="1">
              <a:buFontTx/>
              <a:buNone/>
              <a:tabLst>
                <a:tab pos="1146175" algn="l"/>
              </a:tabLst>
            </a:pPr>
            <a:r>
              <a:rPr lang="en-US" altLang="zh-CN" sz="1600" dirty="0" smtClean="0"/>
              <a:t>EDSAC, University of Cambridge, UK, 1949</a:t>
            </a:r>
          </a:p>
        </p:txBody>
      </p:sp>
      <p:pic>
        <p:nvPicPr>
          <p:cNvPr id="53251" name="Picture 3"/>
          <p:cNvPicPr>
            <a:picLocks noChangeAspect="1" noChangeArrowheads="1"/>
          </p:cNvPicPr>
          <p:nvPr/>
        </p:nvPicPr>
        <p:blipFill>
          <a:blip r:embed="rId3"/>
          <a:srcRect/>
          <a:stretch>
            <a:fillRect/>
          </a:stretch>
        </p:blipFill>
        <p:spPr bwMode="auto">
          <a:xfrm>
            <a:off x="603391" y="969474"/>
            <a:ext cx="7480300" cy="5319713"/>
          </a:xfrm>
          <a:prstGeom prst="rect">
            <a:avLst/>
          </a:prstGeom>
          <a:noFill/>
          <a:ln w="9525">
            <a:noFill/>
            <a:miter lim="800000"/>
            <a:headEnd/>
            <a:tailEnd/>
          </a:ln>
        </p:spPr>
      </p:pic>
      <p:sp>
        <p:nvSpPr>
          <p:cNvPr id="53253" name="Text Box 5"/>
          <p:cNvSpPr txBox="1">
            <a:spLocks noChangeArrowheads="1"/>
          </p:cNvSpPr>
          <p:nvPr/>
        </p:nvSpPr>
        <p:spPr bwMode="auto">
          <a:xfrm>
            <a:off x="1085838" y="1147823"/>
            <a:ext cx="184175" cy="396755"/>
          </a:xfrm>
          <a:prstGeom prst="rect">
            <a:avLst/>
          </a:prstGeom>
          <a:noFill/>
          <a:ln w="12700">
            <a:noFill/>
            <a:miter lim="800000"/>
            <a:headEnd/>
            <a:tailEnd/>
          </a:ln>
        </p:spPr>
        <p:txBody>
          <a:bodyPr wrap="none" lIns="91165" tIns="45583" rIns="91165" bIns="45583" anchor="ctr">
            <a:spAutoFit/>
          </a:bodyPr>
          <a:lstStyle/>
          <a:p>
            <a:pPr algn="ctr" defTabSz="820738">
              <a:lnSpc>
                <a:spcPct val="90000"/>
              </a:lnSpc>
              <a:buClr>
                <a:schemeClr val="tx1"/>
              </a:buClr>
              <a:buFont typeface="Wingdings" pitchFamily="2" charset="2"/>
              <a:buNone/>
            </a:pPr>
            <a:endParaRPr lang="en-US" altLang="zh-CN" sz="2200" dirty="0">
              <a:ea typeface="微软雅黑" panose="020B0503020204020204" pitchFamily="34" charset="-122"/>
            </a:endParaRPr>
          </a:p>
        </p:txBody>
      </p:sp>
      <p:sp>
        <p:nvSpPr>
          <p:cNvPr id="8" name="Rectangle 4"/>
          <p:cNvSpPr txBox="1">
            <a:spLocks noChangeArrowheads="1"/>
          </p:cNvSpPr>
          <p:nvPr/>
        </p:nvSpPr>
        <p:spPr>
          <a:xfrm>
            <a:off x="2939505" y="6640513"/>
            <a:ext cx="5335587" cy="282575"/>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0513" indent="-290513" defTabSz="1006475">
              <a:buFontTx/>
              <a:buNone/>
              <a:tabLst>
                <a:tab pos="1146175" algn="l"/>
              </a:tabLst>
            </a:pPr>
            <a:r>
              <a:rPr lang="en-US" altLang="zh-CN" sz="1600" dirty="0" smtClean="0"/>
              <a:t>EDSAC, Electronic Delay Storage Automatic Calculator</a:t>
            </a: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4" name="Rectangle 6"/>
          <p:cNvSpPr>
            <a:spLocks noGrp="1" noChangeArrowheads="1"/>
          </p:cNvSpPr>
          <p:nvPr>
            <p:ph type="title"/>
          </p:nvPr>
        </p:nvSpPr>
        <p:spPr/>
        <p:txBody>
          <a:bodyPr/>
          <a:lstStyle/>
          <a:p>
            <a:pPr algn="l"/>
            <a:r>
              <a:rPr lang="en-US" altLang="zh-CN" dirty="0" smtClean="0"/>
              <a:t>Computing Systems Today</a:t>
            </a:r>
          </a:p>
        </p:txBody>
      </p:sp>
      <p:sp>
        <p:nvSpPr>
          <p:cNvPr id="55298" name="日期占位符 3"/>
          <p:cNvSpPr>
            <a:spLocks noGrp="1" noChangeArrowheads="1"/>
          </p:cNvSpPr>
          <p:nvPr>
            <p:ph type="dt" sz="half" idx="10"/>
          </p:nvPr>
        </p:nvSpPr>
        <p:spPr/>
        <p:txBody>
          <a:bodyPr/>
          <a:lstStyle/>
          <a:p>
            <a:fld id="{F82F8DE1-3894-4DCB-9E8B-2E1CBE9E6A16}" type="datetime1">
              <a:rPr lang="en-US" altLang="zh-CN" smtClean="0"/>
              <a:pPr/>
              <a:t>2/25/2020</a:t>
            </a:fld>
            <a:endParaRPr lang="en-US" altLang="zh-CN" smtClean="0"/>
          </a:p>
        </p:txBody>
      </p:sp>
      <p:sp>
        <p:nvSpPr>
          <p:cNvPr id="55324" name="灯片编号占位符 1"/>
          <p:cNvSpPr>
            <a:spLocks noGrp="1" noChangeArrowheads="1"/>
          </p:cNvSpPr>
          <p:nvPr>
            <p:ph type="sldNum" sz="quarter" idx="12"/>
          </p:nvPr>
        </p:nvSpPr>
        <p:spPr/>
        <p:txBody>
          <a:bodyPr/>
          <a:lstStyle/>
          <a:p>
            <a:fld id="{B0AE0EF3-09A9-4DC9-AB59-422A41DFCFF1}" type="slidenum">
              <a:rPr lang="en-US" altLang="zh-CN" smtClean="0"/>
              <a:pPr/>
              <a:t>28</a:t>
            </a:fld>
            <a:endParaRPr lang="en-US" altLang="zh-CN"/>
          </a:p>
        </p:txBody>
      </p:sp>
      <p:sp>
        <p:nvSpPr>
          <p:cNvPr id="55313" name="Rectangle 478"/>
          <p:cNvSpPr>
            <a:spLocks noGrp="1" noChangeArrowheads="1"/>
          </p:cNvSpPr>
          <p:nvPr>
            <p:ph idx="4294967295"/>
          </p:nvPr>
        </p:nvSpPr>
        <p:spPr>
          <a:xfrm>
            <a:off x="-331897" y="1028570"/>
            <a:ext cx="6934200" cy="2735262"/>
          </a:xfrm>
        </p:spPr>
        <p:txBody>
          <a:bodyPr/>
          <a:lstStyle/>
          <a:p>
            <a:pPr eaLnBrk="1" hangingPunct="1">
              <a:lnSpc>
                <a:spcPct val="80000"/>
              </a:lnSpc>
              <a:spcBef>
                <a:spcPct val="20000"/>
              </a:spcBef>
            </a:pPr>
            <a:r>
              <a:rPr lang="en-US" altLang="zh-CN" dirty="0" smtClean="0"/>
              <a:t>The world is a large parallel system</a:t>
            </a:r>
          </a:p>
          <a:p>
            <a:pPr lvl="1" eaLnBrk="1" hangingPunct="1">
              <a:lnSpc>
                <a:spcPct val="80000"/>
              </a:lnSpc>
              <a:spcBef>
                <a:spcPct val="20000"/>
              </a:spcBef>
            </a:pPr>
            <a:r>
              <a:rPr lang="en-US" altLang="zh-CN" dirty="0" smtClean="0"/>
              <a:t>Microprocessors in everything</a:t>
            </a:r>
          </a:p>
          <a:p>
            <a:pPr lvl="1" eaLnBrk="1" hangingPunct="1">
              <a:lnSpc>
                <a:spcPct val="80000"/>
              </a:lnSpc>
              <a:spcBef>
                <a:spcPct val="20000"/>
              </a:spcBef>
            </a:pPr>
            <a:r>
              <a:rPr lang="en-US" altLang="zh-CN" dirty="0" smtClean="0"/>
              <a:t>Vast infrastructure behind them</a:t>
            </a:r>
          </a:p>
          <a:p>
            <a:pPr eaLnBrk="1" hangingPunct="1">
              <a:lnSpc>
                <a:spcPct val="80000"/>
              </a:lnSpc>
              <a:spcBef>
                <a:spcPct val="20000"/>
              </a:spcBef>
            </a:pPr>
            <a:endParaRPr lang="zh-CN" altLang="en-US" dirty="0" smtClean="0"/>
          </a:p>
        </p:txBody>
      </p:sp>
      <p:pic>
        <p:nvPicPr>
          <p:cNvPr id="55300" name="Picture 2"/>
          <p:cNvPicPr>
            <a:picLocks noChangeAspect="1" noChangeArrowheads="1"/>
          </p:cNvPicPr>
          <p:nvPr/>
        </p:nvPicPr>
        <p:blipFill>
          <a:blip r:embed="rId4"/>
          <a:srcRect l="11815" t="11986" r="12236" b="16104"/>
          <a:stretch>
            <a:fillRect/>
          </a:stretch>
        </p:blipFill>
        <p:spPr bwMode="auto">
          <a:xfrm>
            <a:off x="3733800" y="5257800"/>
            <a:ext cx="1676400" cy="893763"/>
          </a:xfrm>
          <a:prstGeom prst="rect">
            <a:avLst/>
          </a:prstGeom>
          <a:noFill/>
          <a:ln w="12700">
            <a:noFill/>
            <a:miter lim="800000"/>
            <a:headEnd/>
            <a:tailEnd/>
          </a:ln>
        </p:spPr>
      </p:pic>
      <p:pic>
        <p:nvPicPr>
          <p:cNvPr id="55301" name="Picture 3"/>
          <p:cNvPicPr>
            <a:picLocks noChangeAspect="1" noChangeArrowheads="1"/>
          </p:cNvPicPr>
          <p:nvPr/>
        </p:nvPicPr>
        <p:blipFill>
          <a:blip r:embed="rId5"/>
          <a:srcRect/>
          <a:stretch>
            <a:fillRect/>
          </a:stretch>
        </p:blipFill>
        <p:spPr bwMode="auto">
          <a:xfrm>
            <a:off x="4343400" y="4343400"/>
            <a:ext cx="1219200" cy="981075"/>
          </a:xfrm>
          <a:prstGeom prst="rect">
            <a:avLst/>
          </a:prstGeom>
          <a:noFill/>
          <a:ln w="12700">
            <a:noFill/>
            <a:miter lim="800000"/>
            <a:headEnd/>
            <a:tailEnd/>
          </a:ln>
        </p:spPr>
      </p:pic>
      <p:sp>
        <p:nvSpPr>
          <p:cNvPr id="55302" name="Line 4"/>
          <p:cNvSpPr>
            <a:spLocks noChangeShapeType="1"/>
          </p:cNvSpPr>
          <p:nvPr/>
        </p:nvSpPr>
        <p:spPr bwMode="auto">
          <a:xfrm flipV="1">
            <a:off x="990600" y="609600"/>
            <a:ext cx="8153400" cy="5410200"/>
          </a:xfrm>
          <a:prstGeom prst="line">
            <a:avLst/>
          </a:prstGeom>
          <a:noFill/>
          <a:ln w="76200">
            <a:solidFill>
              <a:srgbClr val="33CC33"/>
            </a:solidFill>
            <a:round/>
            <a:headEnd/>
            <a:tailEnd type="triangle" w="med" len="med"/>
          </a:ln>
        </p:spPr>
        <p:txBody>
          <a:bodyPr/>
          <a:lstStyle/>
          <a:p>
            <a:endParaRPr lang="zh-CN" altLang="en-US" dirty="0">
              <a:ea typeface="微软雅黑" panose="020B0503020204020204" pitchFamily="34" charset="-122"/>
            </a:endParaRPr>
          </a:p>
        </p:txBody>
      </p:sp>
      <p:pic>
        <p:nvPicPr>
          <p:cNvPr id="55303" name="Picture 5"/>
          <p:cNvPicPr>
            <a:picLocks noChangeAspect="1" noChangeArrowheads="1"/>
          </p:cNvPicPr>
          <p:nvPr/>
        </p:nvPicPr>
        <p:blipFill>
          <a:blip r:embed="rId6"/>
          <a:srcRect l="8904" t="32539" r="10274" b="23016"/>
          <a:stretch>
            <a:fillRect/>
          </a:stretch>
        </p:blipFill>
        <p:spPr bwMode="auto">
          <a:xfrm>
            <a:off x="762000" y="3657600"/>
            <a:ext cx="1600200" cy="758825"/>
          </a:xfrm>
          <a:prstGeom prst="rect">
            <a:avLst/>
          </a:prstGeom>
          <a:noFill/>
          <a:ln w="12700">
            <a:noFill/>
            <a:miter lim="800000"/>
            <a:headEnd/>
            <a:tailEnd/>
          </a:ln>
        </p:spPr>
      </p:pic>
      <p:pic>
        <p:nvPicPr>
          <p:cNvPr id="55305" name="Picture 7" descr="bug4"/>
          <p:cNvPicPr>
            <a:picLocks noChangeAspect="1" noChangeArrowheads="1"/>
          </p:cNvPicPr>
          <p:nvPr/>
        </p:nvPicPr>
        <p:blipFill>
          <a:blip r:embed="rId7"/>
          <a:srcRect/>
          <a:stretch>
            <a:fillRect/>
          </a:stretch>
        </p:blipFill>
        <p:spPr bwMode="auto">
          <a:xfrm>
            <a:off x="381000" y="5257800"/>
            <a:ext cx="860425" cy="673100"/>
          </a:xfrm>
          <a:prstGeom prst="rect">
            <a:avLst/>
          </a:prstGeom>
          <a:noFill/>
          <a:ln w="9525">
            <a:noFill/>
            <a:miter lim="800000"/>
            <a:headEnd/>
            <a:tailEnd/>
          </a:ln>
        </p:spPr>
      </p:pic>
      <p:graphicFrame>
        <p:nvGraphicFramePr>
          <p:cNvPr id="55306" name="Object 8"/>
          <p:cNvGraphicFramePr>
            <a:graphicFrameLocks noChangeAspect="1"/>
          </p:cNvGraphicFramePr>
          <p:nvPr>
            <p:extLst>
              <p:ext uri="{D42A27DB-BD31-4B8C-83A1-F6EECF244321}">
                <p14:modId xmlns:p14="http://schemas.microsoft.com/office/powerpoint/2010/main" val="1358823362"/>
              </p:ext>
            </p:extLst>
          </p:nvPr>
        </p:nvGraphicFramePr>
        <p:xfrm>
          <a:off x="5290570" y="1736674"/>
          <a:ext cx="1600200" cy="1573213"/>
        </p:xfrm>
        <a:graphic>
          <a:graphicData uri="http://schemas.openxmlformats.org/presentationml/2006/ole">
            <mc:AlternateContent xmlns:mc="http://schemas.openxmlformats.org/markup-compatibility/2006">
              <mc:Choice xmlns:v="urn:schemas-microsoft-com:vml" Requires="v">
                <p:oleObj spid="_x0000_s1335" r:id="rId8" imgW="2109425" imgH="2071303" progId="">
                  <p:embed/>
                </p:oleObj>
              </mc:Choice>
              <mc:Fallback>
                <p:oleObj r:id="rId8" imgW="2109425" imgH="2071303" progId="">
                  <p:embed/>
                  <p:pic>
                    <p:nvPicPr>
                      <p:cNvPr id="0" name="Picture 5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90570" y="1736674"/>
                        <a:ext cx="1600200" cy="157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5307" name="Text Box 9"/>
          <p:cNvSpPr txBox="1">
            <a:spLocks noChangeArrowheads="1"/>
          </p:cNvSpPr>
          <p:nvPr/>
        </p:nvSpPr>
        <p:spPr bwMode="auto">
          <a:xfrm>
            <a:off x="6891338" y="2667000"/>
            <a:ext cx="2328862" cy="701675"/>
          </a:xfrm>
          <a:prstGeom prst="rect">
            <a:avLst/>
          </a:prstGeom>
          <a:noFill/>
          <a:ln w="9525">
            <a:noFill/>
            <a:miter lim="800000"/>
            <a:headEnd/>
            <a:tailEnd/>
          </a:ln>
        </p:spPr>
        <p:txBody>
          <a:bodyPr wrap="none">
            <a:spAutoFit/>
          </a:bodyPr>
          <a:lstStyle/>
          <a:p>
            <a:r>
              <a:rPr lang="en-US" altLang="zh-CN" sz="2000" dirty="0">
                <a:latin typeface="Comic Sans MS" pitchFamily="66" charset="0"/>
                <a:ea typeface="微软雅黑" panose="020B0503020204020204" pitchFamily="34" charset="-122"/>
              </a:rPr>
              <a:t>Scalable, Reliable,</a:t>
            </a:r>
          </a:p>
          <a:p>
            <a:r>
              <a:rPr lang="en-US" altLang="zh-CN" sz="2000" dirty="0">
                <a:latin typeface="Comic Sans MS" pitchFamily="66" charset="0"/>
                <a:ea typeface="微软雅黑" panose="020B0503020204020204" pitchFamily="34" charset="-122"/>
              </a:rPr>
              <a:t>Secure Services</a:t>
            </a:r>
          </a:p>
        </p:txBody>
      </p:sp>
      <p:pic>
        <p:nvPicPr>
          <p:cNvPr id="55308" name="Picture 10"/>
          <p:cNvPicPr>
            <a:picLocks noChangeAspect="1" noChangeArrowheads="1"/>
          </p:cNvPicPr>
          <p:nvPr/>
        </p:nvPicPr>
        <p:blipFill>
          <a:blip r:embed="rId10"/>
          <a:srcRect l="7840" r="7680"/>
          <a:stretch>
            <a:fillRect/>
          </a:stretch>
        </p:blipFill>
        <p:spPr bwMode="auto">
          <a:xfrm>
            <a:off x="2362200" y="3352800"/>
            <a:ext cx="838200" cy="1441450"/>
          </a:xfrm>
          <a:prstGeom prst="rect">
            <a:avLst/>
          </a:prstGeom>
          <a:noFill/>
          <a:ln w="12700">
            <a:noFill/>
            <a:miter lim="800000"/>
            <a:headEnd/>
            <a:tailEnd/>
          </a:ln>
        </p:spPr>
      </p:pic>
      <p:sp>
        <p:nvSpPr>
          <p:cNvPr id="55309" name="Text Box 11"/>
          <p:cNvSpPr txBox="1">
            <a:spLocks noChangeArrowheads="1"/>
          </p:cNvSpPr>
          <p:nvPr/>
        </p:nvSpPr>
        <p:spPr bwMode="auto">
          <a:xfrm>
            <a:off x="0" y="5943600"/>
            <a:ext cx="1674813" cy="701675"/>
          </a:xfrm>
          <a:prstGeom prst="rect">
            <a:avLst/>
          </a:prstGeom>
          <a:noFill/>
          <a:ln w="9525">
            <a:noFill/>
            <a:miter lim="800000"/>
            <a:headEnd/>
            <a:tailEnd/>
          </a:ln>
        </p:spPr>
        <p:txBody>
          <a:bodyPr wrap="none">
            <a:spAutoFit/>
          </a:bodyPr>
          <a:lstStyle/>
          <a:p>
            <a:pPr algn="ctr"/>
            <a:r>
              <a:rPr lang="en-US" altLang="zh-CN" sz="2000" dirty="0">
                <a:latin typeface="Comic Sans MS" pitchFamily="66" charset="0"/>
                <a:ea typeface="微软雅黑" panose="020B0503020204020204" pitchFamily="34" charset="-122"/>
              </a:rPr>
              <a:t>MEMS for </a:t>
            </a:r>
          </a:p>
          <a:p>
            <a:pPr algn="ctr"/>
            <a:r>
              <a:rPr lang="en-US" altLang="zh-CN" sz="2000" dirty="0">
                <a:latin typeface="Comic Sans MS" pitchFamily="66" charset="0"/>
                <a:ea typeface="微软雅黑" panose="020B0503020204020204" pitchFamily="34" charset="-122"/>
              </a:rPr>
              <a:t>Sensor Nets</a:t>
            </a:r>
          </a:p>
        </p:txBody>
      </p:sp>
      <p:sp>
        <p:nvSpPr>
          <p:cNvPr id="55310" name="Text Box 12"/>
          <p:cNvSpPr txBox="1">
            <a:spLocks noChangeArrowheads="1"/>
          </p:cNvSpPr>
          <p:nvPr/>
        </p:nvSpPr>
        <p:spPr bwMode="auto">
          <a:xfrm>
            <a:off x="5923762" y="3614390"/>
            <a:ext cx="1643063" cy="701675"/>
          </a:xfrm>
          <a:prstGeom prst="rect">
            <a:avLst/>
          </a:prstGeom>
          <a:noFill/>
          <a:ln w="9525">
            <a:noFill/>
            <a:miter lim="800000"/>
            <a:headEnd/>
            <a:tailEnd/>
          </a:ln>
        </p:spPr>
        <p:txBody>
          <a:bodyPr wrap="none">
            <a:spAutoFit/>
          </a:bodyPr>
          <a:lstStyle/>
          <a:p>
            <a:r>
              <a:rPr lang="en-US" altLang="zh-CN" sz="2000" dirty="0">
                <a:latin typeface="Comic Sans MS" pitchFamily="66" charset="0"/>
                <a:ea typeface="微软雅黑" panose="020B0503020204020204" pitchFamily="34" charset="-122"/>
              </a:rPr>
              <a:t>Internet</a:t>
            </a:r>
            <a:br>
              <a:rPr lang="en-US" altLang="zh-CN" sz="2000" dirty="0">
                <a:latin typeface="Comic Sans MS" pitchFamily="66" charset="0"/>
                <a:ea typeface="微软雅黑" panose="020B0503020204020204" pitchFamily="34" charset="-122"/>
              </a:rPr>
            </a:br>
            <a:r>
              <a:rPr lang="en-US" altLang="zh-CN" sz="2000" dirty="0">
                <a:latin typeface="Comic Sans MS" pitchFamily="66" charset="0"/>
                <a:ea typeface="微软雅黑" panose="020B0503020204020204" pitchFamily="34" charset="-122"/>
              </a:rPr>
              <a:t>Connectivity</a:t>
            </a:r>
          </a:p>
        </p:txBody>
      </p:sp>
      <p:grpSp>
        <p:nvGrpSpPr>
          <p:cNvPr id="2" name="Group 13"/>
          <p:cNvGrpSpPr>
            <a:grpSpLocks/>
          </p:cNvGrpSpPr>
          <p:nvPr/>
        </p:nvGrpSpPr>
        <p:grpSpPr bwMode="auto">
          <a:xfrm>
            <a:off x="6129338" y="0"/>
            <a:ext cx="3014662" cy="2589213"/>
            <a:chOff x="3676" y="264"/>
            <a:chExt cx="1899" cy="1631"/>
          </a:xfrm>
        </p:grpSpPr>
        <p:graphicFrame>
          <p:nvGraphicFramePr>
            <p:cNvPr id="55329" name="Object 14"/>
            <p:cNvGraphicFramePr>
              <a:graphicFrameLocks noChangeAspect="1"/>
            </p:cNvGraphicFramePr>
            <p:nvPr/>
          </p:nvGraphicFramePr>
          <p:xfrm>
            <a:off x="4603" y="264"/>
            <a:ext cx="972" cy="1033"/>
          </p:xfrm>
          <a:graphic>
            <a:graphicData uri="http://schemas.openxmlformats.org/presentationml/2006/ole">
              <mc:AlternateContent xmlns:mc="http://schemas.openxmlformats.org/markup-compatibility/2006">
                <mc:Choice xmlns:v="urn:schemas-microsoft-com:vml" Requires="v">
                  <p:oleObj spid="_x0000_s1336" r:id="rId11" imgW="2007766" imgH="2134839" progId="">
                    <p:embed/>
                  </p:oleObj>
                </mc:Choice>
                <mc:Fallback>
                  <p:oleObj r:id="rId11" imgW="2007766" imgH="2134839" progId="">
                    <p:embed/>
                    <p:pic>
                      <p:nvPicPr>
                        <p:cNvPr id="0" name="Picture 5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03" y="264"/>
                          <a:ext cx="972" cy="1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3" name="Group 15"/>
            <p:cNvGrpSpPr>
              <a:grpSpLocks/>
            </p:cNvGrpSpPr>
            <p:nvPr/>
          </p:nvGrpSpPr>
          <p:grpSpPr bwMode="auto">
            <a:xfrm>
              <a:off x="3676" y="1121"/>
              <a:ext cx="1876" cy="774"/>
              <a:chOff x="2796" y="854"/>
              <a:chExt cx="2716" cy="1121"/>
            </a:xfrm>
          </p:grpSpPr>
          <p:grpSp>
            <p:nvGrpSpPr>
              <p:cNvPr id="4" name="Group 16"/>
              <p:cNvGrpSpPr>
                <a:grpSpLocks/>
              </p:cNvGrpSpPr>
              <p:nvPr/>
            </p:nvGrpSpPr>
            <p:grpSpPr bwMode="auto">
              <a:xfrm>
                <a:off x="3227" y="1844"/>
                <a:ext cx="513" cy="131"/>
                <a:chOff x="2201" y="2688"/>
                <a:chExt cx="1946" cy="577"/>
              </a:xfrm>
            </p:grpSpPr>
            <p:sp>
              <p:nvSpPr>
                <p:cNvPr id="55779" name="AutoShape 17"/>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80" name="AutoShape 18"/>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81" name="AutoShape 19"/>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82" name="AutoShape 20"/>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83" name="AutoShape 21"/>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84" name="AutoShape 22"/>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85" name="AutoShape 23"/>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86" name="AutoShape 24"/>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87" name="AutoShape 25"/>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88" name="AutoShape 26"/>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89" name="AutoShape 27"/>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90" name="AutoShape 28"/>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91" name="AutoShape 29"/>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5" name="Group 30"/>
              <p:cNvGrpSpPr>
                <a:grpSpLocks/>
              </p:cNvGrpSpPr>
              <p:nvPr/>
            </p:nvGrpSpPr>
            <p:grpSpPr bwMode="auto">
              <a:xfrm>
                <a:off x="3899" y="1843"/>
                <a:ext cx="513" cy="131"/>
                <a:chOff x="2201" y="2688"/>
                <a:chExt cx="1946" cy="577"/>
              </a:xfrm>
            </p:grpSpPr>
            <p:sp>
              <p:nvSpPr>
                <p:cNvPr id="55766" name="AutoShape 31"/>
                <p:cNvSpPr>
                  <a:spLocks noChangeArrowheads="1"/>
                </p:cNvSpPr>
                <p:nvPr/>
              </p:nvSpPr>
              <p:spPr bwMode="auto">
                <a:xfrm>
                  <a:off x="2934" y="3023"/>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67" name="AutoShape 32"/>
                <p:cNvSpPr>
                  <a:spLocks noChangeArrowheads="1"/>
                </p:cNvSpPr>
                <p:nvPr/>
              </p:nvSpPr>
              <p:spPr bwMode="auto">
                <a:xfrm>
                  <a:off x="3030" y="311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68" name="AutoShape 33"/>
                <p:cNvSpPr>
                  <a:spLocks noChangeArrowheads="1"/>
                </p:cNvSpPr>
                <p:nvPr/>
              </p:nvSpPr>
              <p:spPr bwMode="auto">
                <a:xfrm>
                  <a:off x="3329" y="281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69" name="AutoShape 34"/>
                <p:cNvSpPr>
                  <a:spLocks noChangeArrowheads="1"/>
                </p:cNvSpPr>
                <p:nvPr/>
              </p:nvSpPr>
              <p:spPr bwMode="auto">
                <a:xfrm>
                  <a:off x="3425" y="3015"/>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70" name="AutoShape 35"/>
                <p:cNvSpPr>
                  <a:spLocks noChangeArrowheads="1"/>
                </p:cNvSpPr>
                <p:nvPr/>
              </p:nvSpPr>
              <p:spPr bwMode="auto">
                <a:xfrm>
                  <a:off x="3570" y="2688"/>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71" name="AutoShape 36"/>
                <p:cNvSpPr>
                  <a:spLocks noChangeArrowheads="1"/>
                </p:cNvSpPr>
                <p:nvPr/>
              </p:nvSpPr>
              <p:spPr bwMode="auto">
                <a:xfrm>
                  <a:off x="3666" y="2884"/>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72" name="AutoShape 37"/>
                <p:cNvSpPr>
                  <a:spLocks noChangeArrowheads="1"/>
                </p:cNvSpPr>
                <p:nvPr/>
              </p:nvSpPr>
              <p:spPr bwMode="auto">
                <a:xfrm>
                  <a:off x="3026" y="278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73" name="AutoShape 38"/>
                <p:cNvSpPr>
                  <a:spLocks noChangeArrowheads="1"/>
                </p:cNvSpPr>
                <p:nvPr/>
              </p:nvSpPr>
              <p:spPr bwMode="auto">
                <a:xfrm>
                  <a:off x="2201" y="2963"/>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74" name="AutoShape 39"/>
                <p:cNvSpPr>
                  <a:spLocks noChangeArrowheads="1"/>
                </p:cNvSpPr>
                <p:nvPr/>
              </p:nvSpPr>
              <p:spPr bwMode="auto">
                <a:xfrm>
                  <a:off x="2297" y="305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75" name="AutoShape 40"/>
                <p:cNvSpPr>
                  <a:spLocks noChangeArrowheads="1"/>
                </p:cNvSpPr>
                <p:nvPr/>
              </p:nvSpPr>
              <p:spPr bwMode="auto">
                <a:xfrm>
                  <a:off x="2596" y="275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76" name="AutoShape 41"/>
                <p:cNvSpPr>
                  <a:spLocks noChangeArrowheads="1"/>
                </p:cNvSpPr>
                <p:nvPr/>
              </p:nvSpPr>
              <p:spPr bwMode="auto">
                <a:xfrm>
                  <a:off x="2692" y="2955"/>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77" name="AutoShape 42"/>
                <p:cNvSpPr>
                  <a:spLocks noChangeArrowheads="1"/>
                </p:cNvSpPr>
                <p:nvPr/>
              </p:nvSpPr>
              <p:spPr bwMode="auto">
                <a:xfrm>
                  <a:off x="3870" y="2941"/>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78" name="AutoShape 43"/>
                <p:cNvSpPr>
                  <a:spLocks noChangeArrowheads="1"/>
                </p:cNvSpPr>
                <p:nvPr/>
              </p:nvSpPr>
              <p:spPr bwMode="auto">
                <a:xfrm>
                  <a:off x="3966" y="3037"/>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6" name="Group 44"/>
              <p:cNvGrpSpPr>
                <a:grpSpLocks/>
              </p:cNvGrpSpPr>
              <p:nvPr/>
            </p:nvGrpSpPr>
            <p:grpSpPr bwMode="auto">
              <a:xfrm>
                <a:off x="4503" y="1773"/>
                <a:ext cx="513" cy="132"/>
                <a:chOff x="2201" y="2688"/>
                <a:chExt cx="1946" cy="577"/>
              </a:xfrm>
            </p:grpSpPr>
            <p:sp>
              <p:nvSpPr>
                <p:cNvPr id="55753" name="AutoShape 45"/>
                <p:cNvSpPr>
                  <a:spLocks noChangeArrowheads="1"/>
                </p:cNvSpPr>
                <p:nvPr/>
              </p:nvSpPr>
              <p:spPr bwMode="auto">
                <a:xfrm>
                  <a:off x="2934" y="3023"/>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54" name="AutoShape 46"/>
                <p:cNvSpPr>
                  <a:spLocks noChangeArrowheads="1"/>
                </p:cNvSpPr>
                <p:nvPr/>
              </p:nvSpPr>
              <p:spPr bwMode="auto">
                <a:xfrm>
                  <a:off x="3030" y="311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55" name="AutoShape 47"/>
                <p:cNvSpPr>
                  <a:spLocks noChangeArrowheads="1"/>
                </p:cNvSpPr>
                <p:nvPr/>
              </p:nvSpPr>
              <p:spPr bwMode="auto">
                <a:xfrm>
                  <a:off x="3329" y="281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56" name="AutoShape 48"/>
                <p:cNvSpPr>
                  <a:spLocks noChangeArrowheads="1"/>
                </p:cNvSpPr>
                <p:nvPr/>
              </p:nvSpPr>
              <p:spPr bwMode="auto">
                <a:xfrm>
                  <a:off x="3425" y="3015"/>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57" name="AutoShape 49"/>
                <p:cNvSpPr>
                  <a:spLocks noChangeArrowheads="1"/>
                </p:cNvSpPr>
                <p:nvPr/>
              </p:nvSpPr>
              <p:spPr bwMode="auto">
                <a:xfrm>
                  <a:off x="3570" y="2688"/>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58" name="AutoShape 50"/>
                <p:cNvSpPr>
                  <a:spLocks noChangeArrowheads="1"/>
                </p:cNvSpPr>
                <p:nvPr/>
              </p:nvSpPr>
              <p:spPr bwMode="auto">
                <a:xfrm>
                  <a:off x="3666" y="2884"/>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59" name="AutoShape 51"/>
                <p:cNvSpPr>
                  <a:spLocks noChangeArrowheads="1"/>
                </p:cNvSpPr>
                <p:nvPr/>
              </p:nvSpPr>
              <p:spPr bwMode="auto">
                <a:xfrm>
                  <a:off x="3026" y="278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60" name="AutoShape 52"/>
                <p:cNvSpPr>
                  <a:spLocks noChangeArrowheads="1"/>
                </p:cNvSpPr>
                <p:nvPr/>
              </p:nvSpPr>
              <p:spPr bwMode="auto">
                <a:xfrm>
                  <a:off x="2201" y="2963"/>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61" name="AutoShape 53"/>
                <p:cNvSpPr>
                  <a:spLocks noChangeArrowheads="1"/>
                </p:cNvSpPr>
                <p:nvPr/>
              </p:nvSpPr>
              <p:spPr bwMode="auto">
                <a:xfrm>
                  <a:off x="2297" y="305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62" name="AutoShape 54"/>
                <p:cNvSpPr>
                  <a:spLocks noChangeArrowheads="1"/>
                </p:cNvSpPr>
                <p:nvPr/>
              </p:nvSpPr>
              <p:spPr bwMode="auto">
                <a:xfrm>
                  <a:off x="2596" y="275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63" name="AutoShape 55"/>
                <p:cNvSpPr>
                  <a:spLocks noChangeArrowheads="1"/>
                </p:cNvSpPr>
                <p:nvPr/>
              </p:nvSpPr>
              <p:spPr bwMode="auto">
                <a:xfrm>
                  <a:off x="2692" y="2955"/>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64" name="AutoShape 56"/>
                <p:cNvSpPr>
                  <a:spLocks noChangeArrowheads="1"/>
                </p:cNvSpPr>
                <p:nvPr/>
              </p:nvSpPr>
              <p:spPr bwMode="auto">
                <a:xfrm>
                  <a:off x="3870" y="2941"/>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65" name="AutoShape 57"/>
                <p:cNvSpPr>
                  <a:spLocks noChangeArrowheads="1"/>
                </p:cNvSpPr>
                <p:nvPr/>
              </p:nvSpPr>
              <p:spPr bwMode="auto">
                <a:xfrm>
                  <a:off x="3966" y="3037"/>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sp>
            <p:nvSpPr>
              <p:cNvPr id="55334" name="Line 58"/>
              <p:cNvSpPr>
                <a:spLocks noChangeShapeType="1"/>
              </p:cNvSpPr>
              <p:nvPr/>
            </p:nvSpPr>
            <p:spPr bwMode="auto">
              <a:xfrm flipH="1">
                <a:off x="3290" y="1425"/>
                <a:ext cx="831" cy="424"/>
              </a:xfrm>
              <a:prstGeom prst="line">
                <a:avLst/>
              </a:prstGeom>
              <a:noFill/>
              <a:ln w="12700">
                <a:solidFill>
                  <a:schemeClr val="tx1"/>
                </a:solidFill>
                <a:prstDash val="sysDot"/>
                <a:round/>
                <a:headEnd type="none" w="sm" len="sm"/>
                <a:tailEnd type="none" w="sm" len="sm"/>
              </a:ln>
            </p:spPr>
            <p:txBody>
              <a:bodyPr/>
              <a:lstStyle/>
              <a:p>
                <a:endParaRPr lang="zh-CN" altLang="en-US" dirty="0">
                  <a:ea typeface="微软雅黑" panose="020B0503020204020204" pitchFamily="34" charset="-122"/>
                </a:endParaRPr>
              </a:p>
            </p:txBody>
          </p:sp>
          <p:sp>
            <p:nvSpPr>
              <p:cNvPr id="55335" name="Line 59"/>
              <p:cNvSpPr>
                <a:spLocks noChangeShapeType="1"/>
              </p:cNvSpPr>
              <p:nvPr/>
            </p:nvSpPr>
            <p:spPr bwMode="auto">
              <a:xfrm flipH="1">
                <a:off x="3659" y="1431"/>
                <a:ext cx="460" cy="405"/>
              </a:xfrm>
              <a:prstGeom prst="line">
                <a:avLst/>
              </a:prstGeom>
              <a:noFill/>
              <a:ln w="12700">
                <a:solidFill>
                  <a:schemeClr val="tx1"/>
                </a:solidFill>
                <a:prstDash val="sysDot"/>
                <a:round/>
                <a:headEnd type="none" w="sm" len="sm"/>
                <a:tailEnd type="none" w="sm" len="sm"/>
              </a:ln>
            </p:spPr>
            <p:txBody>
              <a:bodyPr/>
              <a:lstStyle/>
              <a:p>
                <a:endParaRPr lang="zh-CN" altLang="en-US" dirty="0">
                  <a:ea typeface="微软雅黑" panose="020B0503020204020204" pitchFamily="34" charset="-122"/>
                </a:endParaRPr>
              </a:p>
            </p:txBody>
          </p:sp>
          <p:sp>
            <p:nvSpPr>
              <p:cNvPr id="55336" name="Line 60"/>
              <p:cNvSpPr>
                <a:spLocks noChangeShapeType="1"/>
              </p:cNvSpPr>
              <p:nvPr/>
            </p:nvSpPr>
            <p:spPr bwMode="auto">
              <a:xfrm flipH="1">
                <a:off x="3921" y="1545"/>
                <a:ext cx="277" cy="326"/>
              </a:xfrm>
              <a:prstGeom prst="line">
                <a:avLst/>
              </a:prstGeom>
              <a:noFill/>
              <a:ln w="12700">
                <a:solidFill>
                  <a:schemeClr val="tx1"/>
                </a:solidFill>
                <a:prstDash val="sysDot"/>
                <a:round/>
                <a:headEnd type="none" w="sm" len="sm"/>
                <a:tailEnd type="none" w="sm" len="sm"/>
              </a:ln>
            </p:spPr>
            <p:txBody>
              <a:bodyPr/>
              <a:lstStyle/>
              <a:p>
                <a:endParaRPr lang="zh-CN" altLang="en-US" dirty="0">
                  <a:ea typeface="微软雅黑" panose="020B0503020204020204" pitchFamily="34" charset="-122"/>
                </a:endParaRPr>
              </a:p>
            </p:txBody>
          </p:sp>
          <p:sp>
            <p:nvSpPr>
              <p:cNvPr id="55337" name="Line 61"/>
              <p:cNvSpPr>
                <a:spLocks noChangeShapeType="1"/>
              </p:cNvSpPr>
              <p:nvPr/>
            </p:nvSpPr>
            <p:spPr bwMode="auto">
              <a:xfrm>
                <a:off x="4195" y="1551"/>
                <a:ext cx="147" cy="315"/>
              </a:xfrm>
              <a:prstGeom prst="line">
                <a:avLst/>
              </a:prstGeom>
              <a:noFill/>
              <a:ln w="12700">
                <a:solidFill>
                  <a:schemeClr val="tx1"/>
                </a:solidFill>
                <a:prstDash val="sysDot"/>
                <a:round/>
                <a:headEnd type="none" w="sm" len="sm"/>
                <a:tailEnd type="none" w="sm" len="sm"/>
              </a:ln>
            </p:spPr>
            <p:txBody>
              <a:bodyPr/>
              <a:lstStyle/>
              <a:p>
                <a:endParaRPr lang="zh-CN" altLang="en-US" dirty="0">
                  <a:ea typeface="微软雅黑" panose="020B0503020204020204" pitchFamily="34" charset="-122"/>
                </a:endParaRPr>
              </a:p>
            </p:txBody>
          </p:sp>
          <p:grpSp>
            <p:nvGrpSpPr>
              <p:cNvPr id="7" name="Group 62"/>
              <p:cNvGrpSpPr>
                <a:grpSpLocks/>
              </p:cNvGrpSpPr>
              <p:nvPr/>
            </p:nvGrpSpPr>
            <p:grpSpPr bwMode="auto">
              <a:xfrm>
                <a:off x="2796" y="1732"/>
                <a:ext cx="513" cy="132"/>
                <a:chOff x="2201" y="2688"/>
                <a:chExt cx="1946" cy="577"/>
              </a:xfrm>
            </p:grpSpPr>
            <p:sp>
              <p:nvSpPr>
                <p:cNvPr id="55740" name="AutoShape 63"/>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41" name="AutoShape 64"/>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42" name="AutoShape 65"/>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43" name="AutoShape 66"/>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44" name="AutoShape 67"/>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45" name="AutoShape 68"/>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46" name="AutoShape 69"/>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47" name="AutoShape 70"/>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48" name="AutoShape 71"/>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49" name="AutoShape 72"/>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50" name="AutoShape 73"/>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51" name="AutoShape 74"/>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52" name="AutoShape 75"/>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sp>
            <p:nvSpPr>
              <p:cNvPr id="55339" name="Line 76"/>
              <p:cNvSpPr>
                <a:spLocks noChangeShapeType="1"/>
              </p:cNvSpPr>
              <p:nvPr/>
            </p:nvSpPr>
            <p:spPr bwMode="auto">
              <a:xfrm flipH="1">
                <a:off x="2896" y="1427"/>
                <a:ext cx="543" cy="366"/>
              </a:xfrm>
              <a:prstGeom prst="line">
                <a:avLst/>
              </a:prstGeom>
              <a:noFill/>
              <a:ln w="12700">
                <a:solidFill>
                  <a:schemeClr val="tx1"/>
                </a:solidFill>
                <a:prstDash val="sysDot"/>
                <a:round/>
                <a:headEnd type="none" w="sm" len="sm"/>
                <a:tailEnd type="none" w="sm" len="sm"/>
              </a:ln>
            </p:spPr>
            <p:txBody>
              <a:bodyPr/>
              <a:lstStyle/>
              <a:p>
                <a:endParaRPr lang="zh-CN" altLang="en-US" dirty="0">
                  <a:ea typeface="微软雅黑" panose="020B0503020204020204" pitchFamily="34" charset="-122"/>
                </a:endParaRPr>
              </a:p>
            </p:txBody>
          </p:sp>
          <p:grpSp>
            <p:nvGrpSpPr>
              <p:cNvPr id="8" name="Group 77"/>
              <p:cNvGrpSpPr>
                <a:grpSpLocks/>
              </p:cNvGrpSpPr>
              <p:nvPr/>
            </p:nvGrpSpPr>
            <p:grpSpPr bwMode="auto">
              <a:xfrm>
                <a:off x="4878" y="1324"/>
                <a:ext cx="184" cy="73"/>
                <a:chOff x="1024" y="3264"/>
                <a:chExt cx="320" cy="296"/>
              </a:xfrm>
            </p:grpSpPr>
            <p:sp>
              <p:nvSpPr>
                <p:cNvPr id="55736" name="Rectangle 78"/>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37" name="Rectangle 79"/>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38" name="Rectangle 80"/>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39" name="Rectangle 81"/>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9" name="Group 82"/>
              <p:cNvGrpSpPr>
                <a:grpSpLocks/>
              </p:cNvGrpSpPr>
              <p:nvPr/>
            </p:nvGrpSpPr>
            <p:grpSpPr bwMode="auto">
              <a:xfrm>
                <a:off x="3658" y="909"/>
                <a:ext cx="990" cy="315"/>
                <a:chOff x="1832" y="1576"/>
                <a:chExt cx="1720" cy="1272"/>
              </a:xfrm>
            </p:grpSpPr>
            <p:grpSp>
              <p:nvGrpSpPr>
                <p:cNvPr id="10" name="Group 83"/>
                <p:cNvGrpSpPr>
                  <a:grpSpLocks/>
                </p:cNvGrpSpPr>
                <p:nvPr/>
              </p:nvGrpSpPr>
              <p:grpSpPr bwMode="auto">
                <a:xfrm>
                  <a:off x="1832" y="1992"/>
                  <a:ext cx="888" cy="648"/>
                  <a:chOff x="1752" y="2224"/>
                  <a:chExt cx="888" cy="648"/>
                </a:xfrm>
              </p:grpSpPr>
              <p:grpSp>
                <p:nvGrpSpPr>
                  <p:cNvPr id="11" name="Group 84"/>
                  <p:cNvGrpSpPr>
                    <a:grpSpLocks/>
                  </p:cNvGrpSpPr>
                  <p:nvPr/>
                </p:nvGrpSpPr>
                <p:grpSpPr bwMode="auto">
                  <a:xfrm>
                    <a:off x="1752" y="2224"/>
                    <a:ext cx="496" cy="528"/>
                    <a:chOff x="2016" y="2000"/>
                    <a:chExt cx="496" cy="528"/>
                  </a:xfrm>
                </p:grpSpPr>
                <p:sp>
                  <p:nvSpPr>
                    <p:cNvPr id="55728" name="Rectangle 85"/>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29" name="Rectangle 86"/>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30" name="Rectangle 87"/>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31" name="Rectangle 88"/>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32" name="Rectangle 89"/>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33" name="Rectangle 90"/>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34" name="Rectangle 91"/>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35" name="Rectangle 92"/>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12" name="Group 93"/>
                  <p:cNvGrpSpPr>
                    <a:grpSpLocks/>
                  </p:cNvGrpSpPr>
                  <p:nvPr/>
                </p:nvGrpSpPr>
                <p:grpSpPr bwMode="auto">
                  <a:xfrm>
                    <a:off x="1896" y="2256"/>
                    <a:ext cx="496" cy="528"/>
                    <a:chOff x="2016" y="2000"/>
                    <a:chExt cx="496" cy="528"/>
                  </a:xfrm>
                </p:grpSpPr>
                <p:sp>
                  <p:nvSpPr>
                    <p:cNvPr id="55720" name="Rectangle 94"/>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21" name="Rectangle 95"/>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22" name="Rectangle 96"/>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23" name="Rectangle 97"/>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24" name="Rectangle 98"/>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25" name="Rectangle 99"/>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26" name="Rectangle 100"/>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27" name="Rectangle 101"/>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13" name="Group 102"/>
                  <p:cNvGrpSpPr>
                    <a:grpSpLocks/>
                  </p:cNvGrpSpPr>
                  <p:nvPr/>
                </p:nvGrpSpPr>
                <p:grpSpPr bwMode="auto">
                  <a:xfrm>
                    <a:off x="2000" y="2312"/>
                    <a:ext cx="496" cy="528"/>
                    <a:chOff x="2016" y="2000"/>
                    <a:chExt cx="496" cy="528"/>
                  </a:xfrm>
                </p:grpSpPr>
                <p:sp>
                  <p:nvSpPr>
                    <p:cNvPr id="55712" name="Rectangle 103"/>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13" name="Rectangle 104"/>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14" name="Rectangle 105"/>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15" name="Rectangle 106"/>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16" name="Rectangle 107"/>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17" name="Rectangle 108"/>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18" name="Rectangle 109"/>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19" name="Rectangle 110"/>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14" name="Group 111"/>
                  <p:cNvGrpSpPr>
                    <a:grpSpLocks/>
                  </p:cNvGrpSpPr>
                  <p:nvPr/>
                </p:nvGrpSpPr>
                <p:grpSpPr bwMode="auto">
                  <a:xfrm>
                    <a:off x="2144" y="2344"/>
                    <a:ext cx="496" cy="528"/>
                    <a:chOff x="2016" y="2000"/>
                    <a:chExt cx="496" cy="528"/>
                  </a:xfrm>
                </p:grpSpPr>
                <p:sp>
                  <p:nvSpPr>
                    <p:cNvPr id="55704" name="Rectangle 112"/>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05" name="Rectangle 113"/>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06" name="Rectangle 114"/>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07" name="Rectangle 115"/>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08" name="Rectangle 116"/>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09" name="Rectangle 117"/>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10" name="Rectangle 118"/>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711" name="Rectangle 119"/>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grpSp>
              <p:nvGrpSpPr>
                <p:cNvPr id="15" name="Group 120"/>
                <p:cNvGrpSpPr>
                  <a:grpSpLocks/>
                </p:cNvGrpSpPr>
                <p:nvPr/>
              </p:nvGrpSpPr>
              <p:grpSpPr bwMode="auto">
                <a:xfrm>
                  <a:off x="2208" y="1576"/>
                  <a:ext cx="888" cy="648"/>
                  <a:chOff x="1800" y="1552"/>
                  <a:chExt cx="888" cy="648"/>
                </a:xfrm>
              </p:grpSpPr>
              <p:grpSp>
                <p:nvGrpSpPr>
                  <p:cNvPr id="16" name="Group 121"/>
                  <p:cNvGrpSpPr>
                    <a:grpSpLocks/>
                  </p:cNvGrpSpPr>
                  <p:nvPr/>
                </p:nvGrpSpPr>
                <p:grpSpPr bwMode="auto">
                  <a:xfrm>
                    <a:off x="1800" y="1552"/>
                    <a:ext cx="496" cy="528"/>
                    <a:chOff x="2016" y="2000"/>
                    <a:chExt cx="496" cy="528"/>
                  </a:xfrm>
                </p:grpSpPr>
                <p:sp>
                  <p:nvSpPr>
                    <p:cNvPr id="55692" name="Rectangle 122"/>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93" name="Rectangle 123"/>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94" name="Rectangle 124"/>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95" name="Rectangle 125"/>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96" name="Rectangle 126"/>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97" name="Rectangle 127"/>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98" name="Rectangle 128"/>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99" name="Rectangle 129"/>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17" name="Group 130"/>
                  <p:cNvGrpSpPr>
                    <a:grpSpLocks/>
                  </p:cNvGrpSpPr>
                  <p:nvPr/>
                </p:nvGrpSpPr>
                <p:grpSpPr bwMode="auto">
                  <a:xfrm>
                    <a:off x="1944" y="1584"/>
                    <a:ext cx="496" cy="528"/>
                    <a:chOff x="2016" y="2000"/>
                    <a:chExt cx="496" cy="528"/>
                  </a:xfrm>
                </p:grpSpPr>
                <p:sp>
                  <p:nvSpPr>
                    <p:cNvPr id="55684" name="Rectangle 131"/>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85" name="Rectangle 132"/>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86" name="Rectangle 133"/>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87" name="Rectangle 134"/>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88" name="Rectangle 135"/>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89" name="Rectangle 136"/>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90" name="Rectangle 137"/>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91" name="Rectangle 138"/>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18" name="Group 139"/>
                  <p:cNvGrpSpPr>
                    <a:grpSpLocks/>
                  </p:cNvGrpSpPr>
                  <p:nvPr/>
                </p:nvGrpSpPr>
                <p:grpSpPr bwMode="auto">
                  <a:xfrm>
                    <a:off x="2048" y="1640"/>
                    <a:ext cx="496" cy="528"/>
                    <a:chOff x="2016" y="2000"/>
                    <a:chExt cx="496" cy="528"/>
                  </a:xfrm>
                </p:grpSpPr>
                <p:sp>
                  <p:nvSpPr>
                    <p:cNvPr id="55676" name="Rectangle 140"/>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77" name="Rectangle 141"/>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78" name="Rectangle 142"/>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79" name="Rectangle 143"/>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80" name="Rectangle 144"/>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81" name="Rectangle 145"/>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82" name="Rectangle 146"/>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83" name="Rectangle 147"/>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19" name="Group 148"/>
                  <p:cNvGrpSpPr>
                    <a:grpSpLocks/>
                  </p:cNvGrpSpPr>
                  <p:nvPr/>
                </p:nvGrpSpPr>
                <p:grpSpPr bwMode="auto">
                  <a:xfrm>
                    <a:off x="2192" y="1672"/>
                    <a:ext cx="496" cy="528"/>
                    <a:chOff x="2016" y="2000"/>
                    <a:chExt cx="496" cy="528"/>
                  </a:xfrm>
                </p:grpSpPr>
                <p:sp>
                  <p:nvSpPr>
                    <p:cNvPr id="55668" name="Rectangle 149"/>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69" name="Rectangle 150"/>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70" name="Rectangle 151"/>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71" name="Rectangle 152"/>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72" name="Rectangle 153"/>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73" name="Rectangle 154"/>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74" name="Rectangle 155"/>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75" name="Rectangle 156"/>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grpSp>
              <p:nvGrpSpPr>
                <p:cNvPr id="20" name="Group 157"/>
                <p:cNvGrpSpPr>
                  <a:grpSpLocks/>
                </p:cNvGrpSpPr>
                <p:nvPr/>
              </p:nvGrpSpPr>
              <p:grpSpPr bwMode="auto">
                <a:xfrm>
                  <a:off x="2288" y="2200"/>
                  <a:ext cx="888" cy="648"/>
                  <a:chOff x="2560" y="2264"/>
                  <a:chExt cx="888" cy="648"/>
                </a:xfrm>
              </p:grpSpPr>
              <p:grpSp>
                <p:nvGrpSpPr>
                  <p:cNvPr id="21" name="Group 158"/>
                  <p:cNvGrpSpPr>
                    <a:grpSpLocks/>
                  </p:cNvGrpSpPr>
                  <p:nvPr/>
                </p:nvGrpSpPr>
                <p:grpSpPr bwMode="auto">
                  <a:xfrm>
                    <a:off x="2560" y="2264"/>
                    <a:ext cx="496" cy="528"/>
                    <a:chOff x="2016" y="2000"/>
                    <a:chExt cx="496" cy="528"/>
                  </a:xfrm>
                </p:grpSpPr>
                <p:sp>
                  <p:nvSpPr>
                    <p:cNvPr id="55656" name="Rectangle 159"/>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57" name="Rectangle 160"/>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58" name="Rectangle 161"/>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59" name="Rectangle 162"/>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60" name="Rectangle 163"/>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61" name="Rectangle 164"/>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62" name="Rectangle 165"/>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63" name="Rectangle 166"/>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22" name="Group 167"/>
                  <p:cNvGrpSpPr>
                    <a:grpSpLocks/>
                  </p:cNvGrpSpPr>
                  <p:nvPr/>
                </p:nvGrpSpPr>
                <p:grpSpPr bwMode="auto">
                  <a:xfrm>
                    <a:off x="2704" y="2296"/>
                    <a:ext cx="496" cy="528"/>
                    <a:chOff x="2016" y="2000"/>
                    <a:chExt cx="496" cy="528"/>
                  </a:xfrm>
                </p:grpSpPr>
                <p:sp>
                  <p:nvSpPr>
                    <p:cNvPr id="55648" name="Rectangle 168"/>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49" name="Rectangle 169"/>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50" name="Rectangle 170"/>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51" name="Rectangle 171"/>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52" name="Rectangle 172"/>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53" name="Rectangle 173"/>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54" name="Rectangle 174"/>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55" name="Rectangle 175"/>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23" name="Group 176"/>
                  <p:cNvGrpSpPr>
                    <a:grpSpLocks/>
                  </p:cNvGrpSpPr>
                  <p:nvPr/>
                </p:nvGrpSpPr>
                <p:grpSpPr bwMode="auto">
                  <a:xfrm>
                    <a:off x="2808" y="2352"/>
                    <a:ext cx="496" cy="528"/>
                    <a:chOff x="2016" y="2000"/>
                    <a:chExt cx="496" cy="528"/>
                  </a:xfrm>
                </p:grpSpPr>
                <p:sp>
                  <p:nvSpPr>
                    <p:cNvPr id="55640" name="Rectangle 177"/>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41" name="Rectangle 178"/>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42" name="Rectangle 179"/>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43" name="Rectangle 180"/>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44" name="Rectangle 181"/>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45" name="Rectangle 182"/>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46" name="Rectangle 183"/>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47" name="Rectangle 184"/>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24" name="Group 185"/>
                  <p:cNvGrpSpPr>
                    <a:grpSpLocks/>
                  </p:cNvGrpSpPr>
                  <p:nvPr/>
                </p:nvGrpSpPr>
                <p:grpSpPr bwMode="auto">
                  <a:xfrm>
                    <a:off x="2952" y="2384"/>
                    <a:ext cx="496" cy="528"/>
                    <a:chOff x="2016" y="2000"/>
                    <a:chExt cx="496" cy="528"/>
                  </a:xfrm>
                </p:grpSpPr>
                <p:sp>
                  <p:nvSpPr>
                    <p:cNvPr id="55632" name="Rectangle 186"/>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33" name="Rectangle 187"/>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34" name="Rectangle 188"/>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35" name="Rectangle 189"/>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36" name="Rectangle 190"/>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37" name="Rectangle 191"/>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38" name="Rectangle 192"/>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39" name="Rectangle 193"/>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grpSp>
              <p:nvGrpSpPr>
                <p:cNvPr id="25" name="Group 194"/>
                <p:cNvGrpSpPr>
                  <a:grpSpLocks/>
                </p:cNvGrpSpPr>
                <p:nvPr/>
              </p:nvGrpSpPr>
              <p:grpSpPr bwMode="auto">
                <a:xfrm>
                  <a:off x="2664" y="1736"/>
                  <a:ext cx="888" cy="648"/>
                  <a:chOff x="2608" y="1592"/>
                  <a:chExt cx="888" cy="648"/>
                </a:xfrm>
              </p:grpSpPr>
              <p:grpSp>
                <p:nvGrpSpPr>
                  <p:cNvPr id="26" name="Group 195"/>
                  <p:cNvGrpSpPr>
                    <a:grpSpLocks/>
                  </p:cNvGrpSpPr>
                  <p:nvPr/>
                </p:nvGrpSpPr>
                <p:grpSpPr bwMode="auto">
                  <a:xfrm>
                    <a:off x="2608" y="1592"/>
                    <a:ext cx="496" cy="528"/>
                    <a:chOff x="2016" y="2000"/>
                    <a:chExt cx="496" cy="528"/>
                  </a:xfrm>
                </p:grpSpPr>
                <p:sp>
                  <p:nvSpPr>
                    <p:cNvPr id="55620" name="Rectangle 196"/>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21" name="Rectangle 197"/>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22" name="Rectangle 198"/>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23" name="Rectangle 199"/>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24" name="Rectangle 200"/>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25" name="Rectangle 201"/>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26" name="Rectangle 202"/>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27" name="Rectangle 203"/>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27" name="Group 204"/>
                  <p:cNvGrpSpPr>
                    <a:grpSpLocks/>
                  </p:cNvGrpSpPr>
                  <p:nvPr/>
                </p:nvGrpSpPr>
                <p:grpSpPr bwMode="auto">
                  <a:xfrm>
                    <a:off x="2752" y="1624"/>
                    <a:ext cx="496" cy="528"/>
                    <a:chOff x="2016" y="2000"/>
                    <a:chExt cx="496" cy="528"/>
                  </a:xfrm>
                </p:grpSpPr>
                <p:sp>
                  <p:nvSpPr>
                    <p:cNvPr id="55612" name="Rectangle 205"/>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13" name="Rectangle 206"/>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14" name="Rectangle 207"/>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15" name="Rectangle 208"/>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16" name="Rectangle 209"/>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17" name="Rectangle 210"/>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18" name="Rectangle 211"/>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19" name="Rectangle 212"/>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28" name="Group 213"/>
                  <p:cNvGrpSpPr>
                    <a:grpSpLocks/>
                  </p:cNvGrpSpPr>
                  <p:nvPr/>
                </p:nvGrpSpPr>
                <p:grpSpPr bwMode="auto">
                  <a:xfrm>
                    <a:off x="2840" y="1664"/>
                    <a:ext cx="496" cy="528"/>
                    <a:chOff x="2016" y="2000"/>
                    <a:chExt cx="496" cy="528"/>
                  </a:xfrm>
                </p:grpSpPr>
                <p:sp>
                  <p:nvSpPr>
                    <p:cNvPr id="55604" name="Rectangle 214"/>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05" name="Rectangle 215"/>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06" name="Rectangle 216"/>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07" name="Rectangle 217"/>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08" name="Rectangle 218"/>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09" name="Rectangle 219"/>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10" name="Rectangle 220"/>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11" name="Rectangle 221"/>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29" name="Group 222"/>
                  <p:cNvGrpSpPr>
                    <a:grpSpLocks/>
                  </p:cNvGrpSpPr>
                  <p:nvPr/>
                </p:nvGrpSpPr>
                <p:grpSpPr bwMode="auto">
                  <a:xfrm>
                    <a:off x="3000" y="1712"/>
                    <a:ext cx="496" cy="528"/>
                    <a:chOff x="2016" y="2000"/>
                    <a:chExt cx="496" cy="528"/>
                  </a:xfrm>
                </p:grpSpPr>
                <p:sp>
                  <p:nvSpPr>
                    <p:cNvPr id="55596" name="Rectangle 223"/>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97" name="Rectangle 224"/>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98" name="Rectangle 225"/>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99" name="Rectangle 226"/>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00" name="Rectangle 227"/>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01" name="Rectangle 228"/>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02" name="Rectangle 229"/>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603" name="Rectangle 230"/>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grpSp>
          <p:grpSp>
            <p:nvGrpSpPr>
              <p:cNvPr id="30" name="Group 231"/>
              <p:cNvGrpSpPr>
                <a:grpSpLocks/>
              </p:cNvGrpSpPr>
              <p:nvPr/>
            </p:nvGrpSpPr>
            <p:grpSpPr bwMode="auto">
              <a:xfrm>
                <a:off x="3703" y="1382"/>
                <a:ext cx="185" cy="74"/>
                <a:chOff x="1024" y="3264"/>
                <a:chExt cx="320" cy="296"/>
              </a:xfrm>
            </p:grpSpPr>
            <p:sp>
              <p:nvSpPr>
                <p:cNvPr id="55584" name="Rectangle 232"/>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85" name="Rectangle 233"/>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86" name="Rectangle 234"/>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87" name="Rectangle 235"/>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31" name="Group 236"/>
              <p:cNvGrpSpPr>
                <a:grpSpLocks/>
              </p:cNvGrpSpPr>
              <p:nvPr/>
            </p:nvGrpSpPr>
            <p:grpSpPr bwMode="auto">
              <a:xfrm>
                <a:off x="4152" y="1376"/>
                <a:ext cx="184" cy="73"/>
                <a:chOff x="1024" y="3264"/>
                <a:chExt cx="320" cy="296"/>
              </a:xfrm>
            </p:grpSpPr>
            <p:sp>
              <p:nvSpPr>
                <p:cNvPr id="55580" name="Rectangle 237"/>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81" name="Rectangle 238"/>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82" name="Rectangle 239"/>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83" name="Rectangle 240"/>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55296" name="Group 241"/>
              <p:cNvGrpSpPr>
                <a:grpSpLocks/>
              </p:cNvGrpSpPr>
              <p:nvPr/>
            </p:nvGrpSpPr>
            <p:grpSpPr bwMode="auto">
              <a:xfrm>
                <a:off x="5005" y="1169"/>
                <a:ext cx="183" cy="73"/>
                <a:chOff x="1024" y="3264"/>
                <a:chExt cx="320" cy="296"/>
              </a:xfrm>
            </p:grpSpPr>
            <p:sp>
              <p:nvSpPr>
                <p:cNvPr id="55576" name="Rectangle 242"/>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77" name="Rectangle 243"/>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78" name="Rectangle 244"/>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79" name="Rectangle 245"/>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55297" name="Group 246"/>
              <p:cNvGrpSpPr>
                <a:grpSpLocks/>
              </p:cNvGrpSpPr>
              <p:nvPr/>
            </p:nvGrpSpPr>
            <p:grpSpPr bwMode="auto">
              <a:xfrm>
                <a:off x="4528" y="1367"/>
                <a:ext cx="184" cy="73"/>
                <a:chOff x="1024" y="3264"/>
                <a:chExt cx="320" cy="296"/>
              </a:xfrm>
            </p:grpSpPr>
            <p:sp>
              <p:nvSpPr>
                <p:cNvPr id="55572" name="Rectangle 247"/>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73" name="Rectangle 248"/>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74" name="Rectangle 249"/>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75" name="Rectangle 250"/>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55311" name="Group 251"/>
              <p:cNvGrpSpPr>
                <a:grpSpLocks/>
              </p:cNvGrpSpPr>
              <p:nvPr/>
            </p:nvGrpSpPr>
            <p:grpSpPr bwMode="auto">
              <a:xfrm>
                <a:off x="3176" y="1260"/>
                <a:ext cx="185" cy="73"/>
                <a:chOff x="1024" y="3264"/>
                <a:chExt cx="320" cy="296"/>
              </a:xfrm>
            </p:grpSpPr>
            <p:sp>
              <p:nvSpPr>
                <p:cNvPr id="55568" name="Rectangle 252"/>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69" name="Rectangle 253"/>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70" name="Rectangle 254"/>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71" name="Rectangle 255"/>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55319" name="Group 256"/>
              <p:cNvGrpSpPr>
                <a:grpSpLocks/>
              </p:cNvGrpSpPr>
              <p:nvPr/>
            </p:nvGrpSpPr>
            <p:grpSpPr bwMode="auto">
              <a:xfrm>
                <a:off x="3158" y="1191"/>
                <a:ext cx="184" cy="73"/>
                <a:chOff x="1024" y="3264"/>
                <a:chExt cx="320" cy="296"/>
              </a:xfrm>
            </p:grpSpPr>
            <p:sp>
              <p:nvSpPr>
                <p:cNvPr id="55564" name="Rectangle 257"/>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65" name="Rectangle 258"/>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66" name="Rectangle 259"/>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67" name="Rectangle 260"/>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55320" name="Group 261"/>
              <p:cNvGrpSpPr>
                <a:grpSpLocks/>
              </p:cNvGrpSpPr>
              <p:nvPr/>
            </p:nvGrpSpPr>
            <p:grpSpPr bwMode="auto">
              <a:xfrm>
                <a:off x="3323" y="1395"/>
                <a:ext cx="184" cy="73"/>
                <a:chOff x="1024" y="3264"/>
                <a:chExt cx="320" cy="296"/>
              </a:xfrm>
            </p:grpSpPr>
            <p:sp>
              <p:nvSpPr>
                <p:cNvPr id="55560" name="Rectangle 262"/>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61" name="Rectangle 263"/>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62" name="Rectangle 264"/>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63" name="Rectangle 265"/>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55330" name="Group 266"/>
              <p:cNvGrpSpPr>
                <a:grpSpLocks/>
              </p:cNvGrpSpPr>
              <p:nvPr/>
            </p:nvGrpSpPr>
            <p:grpSpPr bwMode="auto">
              <a:xfrm>
                <a:off x="2799" y="1168"/>
                <a:ext cx="154" cy="61"/>
                <a:chOff x="428" y="2146"/>
                <a:chExt cx="268" cy="244"/>
              </a:xfrm>
            </p:grpSpPr>
            <p:sp>
              <p:nvSpPr>
                <p:cNvPr id="55551" name="Rectangle 267"/>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52" name="Rectangle 268"/>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53" name="Rectangle 269"/>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54" name="Rectangle 270"/>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55" name="Rectangle 271"/>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56" name="Rectangle 272"/>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57" name="Rectangle 273"/>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58" name="Rectangle 274"/>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59" name="Rectangle 275"/>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55331" name="Group 276"/>
              <p:cNvGrpSpPr>
                <a:grpSpLocks/>
              </p:cNvGrpSpPr>
              <p:nvPr/>
            </p:nvGrpSpPr>
            <p:grpSpPr bwMode="auto">
              <a:xfrm>
                <a:off x="2801" y="1232"/>
                <a:ext cx="154" cy="61"/>
                <a:chOff x="428" y="2146"/>
                <a:chExt cx="268" cy="244"/>
              </a:xfrm>
            </p:grpSpPr>
            <p:sp>
              <p:nvSpPr>
                <p:cNvPr id="55542" name="Rectangle 277"/>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43" name="Rectangle 278"/>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44" name="Rectangle 279"/>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45" name="Rectangle 280"/>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46" name="Rectangle 281"/>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47" name="Rectangle 282"/>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48" name="Rectangle 283"/>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49" name="Rectangle 284"/>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50" name="Rectangle 285"/>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sp>
            <p:nvSpPr>
              <p:cNvPr id="55351" name="Rectangle 286"/>
              <p:cNvSpPr>
                <a:spLocks noChangeArrowheads="1"/>
              </p:cNvSpPr>
              <p:nvPr/>
            </p:nvSpPr>
            <p:spPr bwMode="auto">
              <a:xfrm>
                <a:off x="3017" y="1167"/>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zh-CN" altLang="en-US" sz="900" b="1" dirty="0">
                  <a:solidFill>
                    <a:srgbClr val="FFFF00"/>
                  </a:solidFill>
                  <a:latin typeface="Arial Narrow" pitchFamily="34" charset="0"/>
                  <a:ea typeface="微软雅黑" panose="020B0503020204020204" pitchFamily="34" charset="-122"/>
                </a:endParaRPr>
              </a:p>
            </p:txBody>
          </p:sp>
          <p:sp>
            <p:nvSpPr>
              <p:cNvPr id="55352" name="Rectangle 287"/>
              <p:cNvSpPr>
                <a:spLocks noChangeArrowheads="1"/>
              </p:cNvSpPr>
              <p:nvPr/>
            </p:nvSpPr>
            <p:spPr bwMode="auto">
              <a:xfrm>
                <a:off x="3020" y="1229"/>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zh-CN" altLang="en-US" sz="900" b="1" dirty="0">
                  <a:solidFill>
                    <a:srgbClr val="FFFF00"/>
                  </a:solidFill>
                  <a:latin typeface="Arial Narrow" pitchFamily="34" charset="0"/>
                  <a:ea typeface="微软雅黑" panose="020B0503020204020204" pitchFamily="34" charset="-122"/>
                </a:endParaRPr>
              </a:p>
            </p:txBody>
          </p:sp>
          <p:grpSp>
            <p:nvGrpSpPr>
              <p:cNvPr id="55332" name="Group 288"/>
              <p:cNvGrpSpPr>
                <a:grpSpLocks/>
              </p:cNvGrpSpPr>
              <p:nvPr/>
            </p:nvGrpSpPr>
            <p:grpSpPr bwMode="auto">
              <a:xfrm>
                <a:off x="2932" y="1390"/>
                <a:ext cx="154" cy="61"/>
                <a:chOff x="428" y="2146"/>
                <a:chExt cx="268" cy="244"/>
              </a:xfrm>
            </p:grpSpPr>
            <p:sp>
              <p:nvSpPr>
                <p:cNvPr id="55533" name="Rectangle 28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34" name="Rectangle 29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35" name="Rectangle 29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36" name="Rectangle 29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37" name="Rectangle 29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38" name="Rectangle 29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39" name="Rectangle 29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40" name="Rectangle 29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41" name="Rectangle 29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55333" name="Group 298"/>
              <p:cNvGrpSpPr>
                <a:grpSpLocks/>
              </p:cNvGrpSpPr>
              <p:nvPr/>
            </p:nvGrpSpPr>
            <p:grpSpPr bwMode="auto">
              <a:xfrm>
                <a:off x="2945" y="1465"/>
                <a:ext cx="155" cy="60"/>
                <a:chOff x="428" y="2146"/>
                <a:chExt cx="268" cy="244"/>
              </a:xfrm>
            </p:grpSpPr>
            <p:sp>
              <p:nvSpPr>
                <p:cNvPr id="55524" name="Rectangle 29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25" name="Rectangle 30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26" name="Rectangle 30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27" name="Rectangle 30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28" name="Rectangle 30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29" name="Rectangle 30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30" name="Rectangle 30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31" name="Rectangle 30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32" name="Rectangle 30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sp>
            <p:nvSpPr>
              <p:cNvPr id="55355" name="Rectangle 308"/>
              <p:cNvSpPr>
                <a:spLocks noChangeArrowheads="1"/>
              </p:cNvSpPr>
              <p:nvPr/>
            </p:nvSpPr>
            <p:spPr bwMode="auto">
              <a:xfrm>
                <a:off x="3127" y="1431"/>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zh-CN" altLang="en-US" sz="900" b="1" dirty="0">
                  <a:solidFill>
                    <a:srgbClr val="FFFF00"/>
                  </a:solidFill>
                  <a:latin typeface="Arial Narrow" pitchFamily="34" charset="0"/>
                  <a:ea typeface="微软雅黑" panose="020B0503020204020204" pitchFamily="34" charset="-122"/>
                </a:endParaRPr>
              </a:p>
            </p:txBody>
          </p:sp>
          <p:grpSp>
            <p:nvGrpSpPr>
              <p:cNvPr id="55338" name="Group 309"/>
              <p:cNvGrpSpPr>
                <a:grpSpLocks/>
              </p:cNvGrpSpPr>
              <p:nvPr/>
            </p:nvGrpSpPr>
            <p:grpSpPr bwMode="auto">
              <a:xfrm>
                <a:off x="3466" y="1524"/>
                <a:ext cx="155" cy="60"/>
                <a:chOff x="428" y="2146"/>
                <a:chExt cx="268" cy="244"/>
              </a:xfrm>
            </p:grpSpPr>
            <p:sp>
              <p:nvSpPr>
                <p:cNvPr id="55515" name="Rectangle 310"/>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16" name="Rectangle 311"/>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17" name="Rectangle 312"/>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18" name="Rectangle 313"/>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19" name="Rectangle 314"/>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20" name="Rectangle 315"/>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21" name="Rectangle 316"/>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22" name="Rectangle 317"/>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23" name="Rectangle 318"/>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sp>
            <p:nvSpPr>
              <p:cNvPr id="55357" name="Rectangle 319"/>
              <p:cNvSpPr>
                <a:spLocks noChangeArrowheads="1"/>
              </p:cNvSpPr>
              <p:nvPr/>
            </p:nvSpPr>
            <p:spPr bwMode="auto">
              <a:xfrm>
                <a:off x="3680" y="1471"/>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zh-CN" altLang="en-US" sz="900" b="1" dirty="0">
                  <a:solidFill>
                    <a:srgbClr val="FFFF00"/>
                  </a:solidFill>
                  <a:latin typeface="Arial Narrow" pitchFamily="34" charset="0"/>
                  <a:ea typeface="微软雅黑" panose="020B0503020204020204" pitchFamily="34" charset="-122"/>
                </a:endParaRPr>
              </a:p>
            </p:txBody>
          </p:sp>
          <p:grpSp>
            <p:nvGrpSpPr>
              <p:cNvPr id="55340" name="Group 320"/>
              <p:cNvGrpSpPr>
                <a:grpSpLocks/>
              </p:cNvGrpSpPr>
              <p:nvPr/>
            </p:nvGrpSpPr>
            <p:grpSpPr bwMode="auto">
              <a:xfrm>
                <a:off x="4133" y="1520"/>
                <a:ext cx="153" cy="41"/>
                <a:chOff x="2378" y="3784"/>
                <a:chExt cx="268" cy="166"/>
              </a:xfrm>
            </p:grpSpPr>
            <p:sp>
              <p:nvSpPr>
                <p:cNvPr id="55509" name="Rectangle 321"/>
                <p:cNvSpPr>
                  <a:spLocks noChangeArrowheads="1"/>
                </p:cNvSpPr>
                <p:nvPr/>
              </p:nvSpPr>
              <p:spPr bwMode="auto">
                <a:xfrm>
                  <a:off x="2582" y="379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10" name="Rectangle 322"/>
                <p:cNvSpPr>
                  <a:spLocks noChangeArrowheads="1"/>
                </p:cNvSpPr>
                <p:nvPr/>
              </p:nvSpPr>
              <p:spPr bwMode="auto">
                <a:xfrm>
                  <a:off x="2486" y="378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11" name="Rectangle 323"/>
                <p:cNvSpPr>
                  <a:spLocks noChangeArrowheads="1"/>
                </p:cNvSpPr>
                <p:nvPr/>
              </p:nvSpPr>
              <p:spPr bwMode="auto">
                <a:xfrm>
                  <a:off x="2576" y="387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12" name="Rectangle 324"/>
                <p:cNvSpPr>
                  <a:spLocks noChangeArrowheads="1"/>
                </p:cNvSpPr>
                <p:nvPr/>
              </p:nvSpPr>
              <p:spPr bwMode="auto">
                <a:xfrm>
                  <a:off x="2480" y="386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13" name="Rectangle 325"/>
                <p:cNvSpPr>
                  <a:spLocks noChangeArrowheads="1"/>
                </p:cNvSpPr>
                <p:nvPr/>
              </p:nvSpPr>
              <p:spPr bwMode="auto">
                <a:xfrm>
                  <a:off x="2384" y="380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14" name="Rectangle 326"/>
                <p:cNvSpPr>
                  <a:spLocks noChangeArrowheads="1"/>
                </p:cNvSpPr>
                <p:nvPr/>
              </p:nvSpPr>
              <p:spPr bwMode="auto">
                <a:xfrm>
                  <a:off x="2378" y="388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sp>
            <p:nvSpPr>
              <p:cNvPr id="55359" name="Rectangle 327"/>
              <p:cNvSpPr>
                <a:spLocks noChangeArrowheads="1"/>
              </p:cNvSpPr>
              <p:nvPr/>
            </p:nvSpPr>
            <p:spPr bwMode="auto">
              <a:xfrm>
                <a:off x="4173" y="1470"/>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zh-CN" altLang="en-US" sz="900" b="1" dirty="0">
                  <a:solidFill>
                    <a:srgbClr val="FFFF00"/>
                  </a:solidFill>
                  <a:latin typeface="Arial Narrow" pitchFamily="34" charset="0"/>
                  <a:ea typeface="微软雅黑" panose="020B0503020204020204" pitchFamily="34" charset="-122"/>
                </a:endParaRPr>
              </a:p>
            </p:txBody>
          </p:sp>
          <p:grpSp>
            <p:nvGrpSpPr>
              <p:cNvPr id="55341" name="Group 328"/>
              <p:cNvGrpSpPr>
                <a:grpSpLocks/>
              </p:cNvGrpSpPr>
              <p:nvPr/>
            </p:nvGrpSpPr>
            <p:grpSpPr bwMode="auto">
              <a:xfrm>
                <a:off x="4502" y="1510"/>
                <a:ext cx="154" cy="60"/>
                <a:chOff x="428" y="2146"/>
                <a:chExt cx="268" cy="244"/>
              </a:xfrm>
            </p:grpSpPr>
            <p:sp>
              <p:nvSpPr>
                <p:cNvPr id="55500" name="Rectangle 32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01" name="Rectangle 33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02" name="Rectangle 33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03" name="Rectangle 33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04" name="Rectangle 33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05" name="Rectangle 33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06" name="Rectangle 33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07" name="Rectangle 33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508" name="Rectangle 33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55342" name="Group 338"/>
              <p:cNvGrpSpPr>
                <a:grpSpLocks/>
              </p:cNvGrpSpPr>
              <p:nvPr/>
            </p:nvGrpSpPr>
            <p:grpSpPr bwMode="auto">
              <a:xfrm>
                <a:off x="4689" y="1540"/>
                <a:ext cx="155" cy="61"/>
                <a:chOff x="428" y="2146"/>
                <a:chExt cx="268" cy="244"/>
              </a:xfrm>
            </p:grpSpPr>
            <p:sp>
              <p:nvSpPr>
                <p:cNvPr id="55491" name="Rectangle 33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92" name="Rectangle 34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93" name="Rectangle 34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94" name="Rectangle 34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95" name="Rectangle 34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96" name="Rectangle 34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97" name="Rectangle 34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98" name="Rectangle 34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99" name="Rectangle 34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sp>
            <p:nvSpPr>
              <p:cNvPr id="55362" name="Rectangle 348"/>
              <p:cNvSpPr>
                <a:spLocks noChangeArrowheads="1"/>
              </p:cNvSpPr>
              <p:nvPr/>
            </p:nvSpPr>
            <p:spPr bwMode="auto">
              <a:xfrm>
                <a:off x="4625" y="1455"/>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zh-CN" altLang="en-US" sz="900" b="1" dirty="0">
                  <a:solidFill>
                    <a:srgbClr val="FFFF00"/>
                  </a:solidFill>
                  <a:latin typeface="Arial Narrow" pitchFamily="34" charset="0"/>
                  <a:ea typeface="微软雅黑" panose="020B0503020204020204" pitchFamily="34" charset="-122"/>
                </a:endParaRPr>
              </a:p>
            </p:txBody>
          </p:sp>
          <p:sp>
            <p:nvSpPr>
              <p:cNvPr id="55363" name="Rectangle 349"/>
              <p:cNvSpPr>
                <a:spLocks noChangeArrowheads="1"/>
              </p:cNvSpPr>
              <p:nvPr/>
            </p:nvSpPr>
            <p:spPr bwMode="auto">
              <a:xfrm>
                <a:off x="5229" y="1187"/>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zh-CN" altLang="en-US" sz="900" b="1" dirty="0">
                  <a:solidFill>
                    <a:srgbClr val="FFFF00"/>
                  </a:solidFill>
                  <a:latin typeface="Arial Narrow" pitchFamily="34" charset="0"/>
                  <a:ea typeface="微软雅黑" panose="020B0503020204020204" pitchFamily="34" charset="-122"/>
                </a:endParaRPr>
              </a:p>
            </p:txBody>
          </p:sp>
          <p:grpSp>
            <p:nvGrpSpPr>
              <p:cNvPr id="55343" name="Group 350"/>
              <p:cNvGrpSpPr>
                <a:grpSpLocks/>
              </p:cNvGrpSpPr>
              <p:nvPr/>
            </p:nvGrpSpPr>
            <p:grpSpPr bwMode="auto">
              <a:xfrm>
                <a:off x="5250" y="1298"/>
                <a:ext cx="155" cy="60"/>
                <a:chOff x="428" y="2146"/>
                <a:chExt cx="268" cy="244"/>
              </a:xfrm>
            </p:grpSpPr>
            <p:sp>
              <p:nvSpPr>
                <p:cNvPr id="55482" name="Rectangle 35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83" name="Rectangle 35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84" name="Rectangle 35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85" name="Rectangle 35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86" name="Rectangle 35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87" name="Rectangle 35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88" name="Rectangle 35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89" name="Rectangle 35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90" name="Rectangle 35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55344" name="Group 360"/>
              <p:cNvGrpSpPr>
                <a:grpSpLocks/>
              </p:cNvGrpSpPr>
              <p:nvPr/>
            </p:nvGrpSpPr>
            <p:grpSpPr bwMode="auto">
              <a:xfrm>
                <a:off x="5230" y="1408"/>
                <a:ext cx="154" cy="61"/>
                <a:chOff x="428" y="2146"/>
                <a:chExt cx="268" cy="244"/>
              </a:xfrm>
            </p:grpSpPr>
            <p:sp>
              <p:nvSpPr>
                <p:cNvPr id="55473" name="Rectangle 36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74" name="Rectangle 36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75" name="Rectangle 36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76" name="Rectangle 36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77" name="Rectangle 36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78" name="Rectangle 36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79" name="Rectangle 36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80" name="Rectangle 36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81" name="Rectangle 36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sp>
            <p:nvSpPr>
              <p:cNvPr id="55366" name="Rectangle 370"/>
              <p:cNvSpPr>
                <a:spLocks noChangeArrowheads="1"/>
              </p:cNvSpPr>
              <p:nvPr/>
            </p:nvSpPr>
            <p:spPr bwMode="auto">
              <a:xfrm>
                <a:off x="5115" y="1344"/>
                <a:ext cx="93" cy="4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zh-CN" altLang="en-US" sz="900" b="1" dirty="0">
                  <a:solidFill>
                    <a:srgbClr val="FFFF00"/>
                  </a:solidFill>
                  <a:latin typeface="Arial Narrow" pitchFamily="34" charset="0"/>
                  <a:ea typeface="微软雅黑" panose="020B0503020204020204" pitchFamily="34" charset="-122"/>
                </a:endParaRPr>
              </a:p>
            </p:txBody>
          </p:sp>
          <p:sp>
            <p:nvSpPr>
              <p:cNvPr id="55367" name="Rectangle 371"/>
              <p:cNvSpPr>
                <a:spLocks noChangeArrowheads="1"/>
              </p:cNvSpPr>
              <p:nvPr/>
            </p:nvSpPr>
            <p:spPr bwMode="auto">
              <a:xfrm>
                <a:off x="5094" y="1401"/>
                <a:ext cx="94"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zh-CN" altLang="en-US" sz="900" b="1" dirty="0">
                  <a:solidFill>
                    <a:srgbClr val="FFFF00"/>
                  </a:solidFill>
                  <a:latin typeface="Arial Narrow" pitchFamily="34" charset="0"/>
                  <a:ea typeface="微软雅黑" panose="020B0503020204020204" pitchFamily="34" charset="-122"/>
                </a:endParaRPr>
              </a:p>
            </p:txBody>
          </p:sp>
          <p:grpSp>
            <p:nvGrpSpPr>
              <p:cNvPr id="55345" name="Group 372"/>
              <p:cNvGrpSpPr>
                <a:grpSpLocks/>
              </p:cNvGrpSpPr>
              <p:nvPr/>
            </p:nvGrpSpPr>
            <p:grpSpPr bwMode="auto">
              <a:xfrm>
                <a:off x="5171" y="1035"/>
                <a:ext cx="155" cy="60"/>
                <a:chOff x="428" y="2146"/>
                <a:chExt cx="268" cy="244"/>
              </a:xfrm>
            </p:grpSpPr>
            <p:sp>
              <p:nvSpPr>
                <p:cNvPr id="55464" name="Rectangle 37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65" name="Rectangle 37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66" name="Rectangle 37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67" name="Rectangle 37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68" name="Rectangle 37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69" name="Rectangle 37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70" name="Rectangle 37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71" name="Rectangle 38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72" name="Rectangle 38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sp>
            <p:nvSpPr>
              <p:cNvPr id="55369" name="Rectangle 382"/>
              <p:cNvSpPr>
                <a:spLocks noChangeArrowheads="1"/>
              </p:cNvSpPr>
              <p:nvPr/>
            </p:nvSpPr>
            <p:spPr bwMode="auto">
              <a:xfrm>
                <a:off x="5025" y="1071"/>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zh-CN" altLang="en-US" sz="900" b="1" dirty="0">
                  <a:solidFill>
                    <a:srgbClr val="FFFF00"/>
                  </a:solidFill>
                  <a:latin typeface="Arial Narrow" pitchFamily="34" charset="0"/>
                  <a:ea typeface="微软雅黑" panose="020B0503020204020204" pitchFamily="34" charset="-122"/>
                </a:endParaRPr>
              </a:p>
            </p:txBody>
          </p:sp>
          <p:grpSp>
            <p:nvGrpSpPr>
              <p:cNvPr id="55346" name="Group 383"/>
              <p:cNvGrpSpPr>
                <a:grpSpLocks/>
              </p:cNvGrpSpPr>
              <p:nvPr/>
            </p:nvGrpSpPr>
            <p:grpSpPr bwMode="auto">
              <a:xfrm>
                <a:off x="5030" y="933"/>
                <a:ext cx="154" cy="61"/>
                <a:chOff x="428" y="2146"/>
                <a:chExt cx="268" cy="244"/>
              </a:xfrm>
            </p:grpSpPr>
            <p:sp>
              <p:nvSpPr>
                <p:cNvPr id="55455" name="Rectangle 384"/>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56" name="Rectangle 385"/>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57" name="Rectangle 386"/>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58" name="Rectangle 387"/>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59" name="Rectangle 388"/>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60" name="Rectangle 389"/>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61" name="Rectangle 390"/>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62" name="Rectangle 391"/>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63" name="Rectangle 392"/>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55347" name="Group 393"/>
              <p:cNvGrpSpPr>
                <a:grpSpLocks/>
              </p:cNvGrpSpPr>
              <p:nvPr/>
            </p:nvGrpSpPr>
            <p:grpSpPr bwMode="auto">
              <a:xfrm>
                <a:off x="3328" y="911"/>
                <a:ext cx="155" cy="61"/>
                <a:chOff x="428" y="2146"/>
                <a:chExt cx="268" cy="244"/>
              </a:xfrm>
            </p:grpSpPr>
            <p:sp>
              <p:nvSpPr>
                <p:cNvPr id="55446" name="Rectangle 394"/>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47" name="Rectangle 395"/>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48" name="Rectangle 396"/>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49" name="Rectangle 397"/>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50" name="Rectangle 398"/>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51" name="Rectangle 399"/>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52" name="Rectangle 400"/>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53" name="Rectangle 401"/>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54" name="Rectangle 402"/>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55348" name="Group 403"/>
              <p:cNvGrpSpPr>
                <a:grpSpLocks/>
              </p:cNvGrpSpPr>
              <p:nvPr/>
            </p:nvGrpSpPr>
            <p:grpSpPr bwMode="auto">
              <a:xfrm>
                <a:off x="3087" y="996"/>
                <a:ext cx="154" cy="60"/>
                <a:chOff x="428" y="2146"/>
                <a:chExt cx="268" cy="244"/>
              </a:xfrm>
            </p:grpSpPr>
            <p:sp>
              <p:nvSpPr>
                <p:cNvPr id="55437" name="Rectangle 404"/>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38" name="Rectangle 405"/>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39" name="Rectangle 406"/>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40" name="Rectangle 407"/>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41" name="Rectangle 408"/>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42" name="Rectangle 409"/>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43" name="Rectangle 410"/>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44" name="Rectangle 411"/>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45" name="Rectangle 412"/>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55349" name="Group 413"/>
              <p:cNvGrpSpPr>
                <a:grpSpLocks/>
              </p:cNvGrpSpPr>
              <p:nvPr/>
            </p:nvGrpSpPr>
            <p:grpSpPr bwMode="auto">
              <a:xfrm>
                <a:off x="3136" y="1499"/>
                <a:ext cx="153" cy="61"/>
                <a:chOff x="428" y="2146"/>
                <a:chExt cx="268" cy="244"/>
              </a:xfrm>
            </p:grpSpPr>
            <p:sp>
              <p:nvSpPr>
                <p:cNvPr id="55428" name="Rectangle 414"/>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29" name="Rectangle 415"/>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30" name="Rectangle 416"/>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31" name="Rectangle 417"/>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32" name="Rectangle 418"/>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33" name="Rectangle 419"/>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34" name="Rectangle 420"/>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35" name="Rectangle 421"/>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36" name="Rectangle 422"/>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sp>
            <p:nvSpPr>
              <p:cNvPr id="55374" name="Rectangle 423"/>
              <p:cNvSpPr>
                <a:spLocks noChangeArrowheads="1"/>
              </p:cNvSpPr>
              <p:nvPr/>
            </p:nvSpPr>
            <p:spPr bwMode="auto">
              <a:xfrm>
                <a:off x="4915" y="995"/>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zh-CN" altLang="en-US" sz="900" b="1" dirty="0">
                  <a:solidFill>
                    <a:srgbClr val="FFFF00"/>
                  </a:solidFill>
                  <a:latin typeface="Arial Narrow" pitchFamily="34" charset="0"/>
                  <a:ea typeface="微软雅黑" panose="020B0503020204020204" pitchFamily="34" charset="-122"/>
                </a:endParaRPr>
              </a:p>
            </p:txBody>
          </p:sp>
          <p:sp>
            <p:nvSpPr>
              <p:cNvPr id="55375" name="Rectangle 424"/>
              <p:cNvSpPr>
                <a:spLocks noChangeArrowheads="1"/>
              </p:cNvSpPr>
              <p:nvPr/>
            </p:nvSpPr>
            <p:spPr bwMode="auto">
              <a:xfrm>
                <a:off x="3258" y="1038"/>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zh-CN" altLang="en-US" sz="900" b="1" dirty="0">
                  <a:solidFill>
                    <a:srgbClr val="FFFF00"/>
                  </a:solidFill>
                  <a:latin typeface="Arial Narrow" pitchFamily="34" charset="0"/>
                  <a:ea typeface="微软雅黑" panose="020B0503020204020204" pitchFamily="34" charset="-122"/>
                </a:endParaRPr>
              </a:p>
            </p:txBody>
          </p:sp>
          <p:grpSp>
            <p:nvGrpSpPr>
              <p:cNvPr id="55350" name="Group 425"/>
              <p:cNvGrpSpPr>
                <a:grpSpLocks/>
              </p:cNvGrpSpPr>
              <p:nvPr/>
            </p:nvGrpSpPr>
            <p:grpSpPr bwMode="auto">
              <a:xfrm>
                <a:off x="5227" y="1473"/>
                <a:ext cx="153" cy="60"/>
                <a:chOff x="428" y="2146"/>
                <a:chExt cx="268" cy="244"/>
              </a:xfrm>
            </p:grpSpPr>
            <p:sp>
              <p:nvSpPr>
                <p:cNvPr id="55419" name="Rectangle 42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20" name="Rectangle 42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21" name="Rectangle 42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22" name="Rectangle 42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23" name="Rectangle 43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24" name="Rectangle 43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25" name="Rectangle 43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26" name="Rectangle 43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27" name="Rectangle 43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grpSp>
            <p:nvGrpSpPr>
              <p:cNvPr id="55353" name="Group 435"/>
              <p:cNvGrpSpPr>
                <a:grpSpLocks/>
              </p:cNvGrpSpPr>
              <p:nvPr/>
            </p:nvGrpSpPr>
            <p:grpSpPr bwMode="auto">
              <a:xfrm>
                <a:off x="5357" y="1179"/>
                <a:ext cx="155" cy="60"/>
                <a:chOff x="428" y="2146"/>
                <a:chExt cx="268" cy="244"/>
              </a:xfrm>
            </p:grpSpPr>
            <p:sp>
              <p:nvSpPr>
                <p:cNvPr id="55410" name="Rectangle 43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11" name="Rectangle 43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12" name="Rectangle 43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13" name="Rectangle 43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14" name="Rectangle 44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15" name="Rectangle 44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16" name="Rectangle 44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17" name="Rectangle 44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18" name="Rectangle 44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zh-CN" altLang="en-US" dirty="0">
                    <a:ea typeface="微软雅黑" panose="020B0503020204020204" pitchFamily="34" charset="-122"/>
                  </a:endParaRPr>
                </a:p>
              </p:txBody>
            </p:sp>
          </p:grpSp>
          <p:sp>
            <p:nvSpPr>
              <p:cNvPr id="55378" name="Text Box 445"/>
              <p:cNvSpPr txBox="1">
                <a:spLocks noChangeArrowheads="1"/>
              </p:cNvSpPr>
              <p:nvPr/>
            </p:nvSpPr>
            <p:spPr bwMode="auto">
              <a:xfrm>
                <a:off x="4601" y="1105"/>
                <a:ext cx="515" cy="211"/>
              </a:xfrm>
              <a:prstGeom prst="rect">
                <a:avLst/>
              </a:prstGeom>
              <a:noFill/>
              <a:ln w="12700">
                <a:noFill/>
                <a:miter lim="800000"/>
                <a:headEnd/>
                <a:tailEnd/>
              </a:ln>
            </p:spPr>
            <p:txBody>
              <a:bodyPr wrap="none">
                <a:spAutoFit/>
              </a:bodyPr>
              <a:lstStyle/>
              <a:p>
                <a:r>
                  <a:rPr lang="en-US" altLang="zh-CN" sz="900" b="1" dirty="0">
                    <a:solidFill>
                      <a:schemeClr val="hlink"/>
                    </a:solidFill>
                    <a:latin typeface="Arial Narrow" pitchFamily="34" charset="0"/>
                    <a:ea typeface="微软雅黑" panose="020B0503020204020204" pitchFamily="34" charset="-122"/>
                  </a:rPr>
                  <a:t>Clusters</a:t>
                </a:r>
              </a:p>
            </p:txBody>
          </p:sp>
          <p:sp>
            <p:nvSpPr>
              <p:cNvPr id="55379" name="Text Box 446"/>
              <p:cNvSpPr txBox="1">
                <a:spLocks noChangeArrowheads="1"/>
              </p:cNvSpPr>
              <p:nvPr/>
            </p:nvSpPr>
            <p:spPr bwMode="auto">
              <a:xfrm>
                <a:off x="4380" y="854"/>
                <a:ext cx="819" cy="209"/>
              </a:xfrm>
              <a:prstGeom prst="rect">
                <a:avLst/>
              </a:prstGeom>
              <a:noFill/>
              <a:ln w="12700">
                <a:noFill/>
                <a:miter lim="800000"/>
                <a:headEnd/>
                <a:tailEnd/>
              </a:ln>
            </p:spPr>
            <p:txBody>
              <a:bodyPr wrap="none">
                <a:spAutoFit/>
              </a:bodyPr>
              <a:lstStyle/>
              <a:p>
                <a:r>
                  <a:rPr lang="en-US" altLang="zh-CN" sz="900" b="1" dirty="0">
                    <a:solidFill>
                      <a:schemeClr val="hlink"/>
                    </a:solidFill>
                    <a:latin typeface="Arial Narrow" pitchFamily="34" charset="0"/>
                    <a:ea typeface="微软雅黑" panose="020B0503020204020204" pitchFamily="34" charset="-122"/>
                  </a:rPr>
                  <a:t>Massive Cluster</a:t>
                </a:r>
              </a:p>
            </p:txBody>
          </p:sp>
          <p:grpSp>
            <p:nvGrpSpPr>
              <p:cNvPr id="55354" name="Group 447"/>
              <p:cNvGrpSpPr>
                <a:grpSpLocks/>
              </p:cNvGrpSpPr>
              <p:nvPr/>
            </p:nvGrpSpPr>
            <p:grpSpPr bwMode="auto">
              <a:xfrm>
                <a:off x="3324" y="987"/>
                <a:ext cx="1708" cy="431"/>
                <a:chOff x="1450" y="1101"/>
                <a:chExt cx="2970" cy="997"/>
              </a:xfrm>
            </p:grpSpPr>
            <p:sp>
              <p:nvSpPr>
                <p:cNvPr id="55381" name="Oval 448"/>
                <p:cNvSpPr>
                  <a:spLocks noChangeArrowheads="1"/>
                </p:cNvSpPr>
                <p:nvPr/>
              </p:nvSpPr>
              <p:spPr bwMode="auto">
                <a:xfrm>
                  <a:off x="1984" y="1682"/>
                  <a:ext cx="1760" cy="119"/>
                </a:xfrm>
                <a:prstGeom prst="ellipse">
                  <a:avLst/>
                </a:prstGeom>
                <a:solidFill>
                  <a:srgbClr val="03FBEF"/>
                </a:solidFill>
                <a:ln w="12700">
                  <a:solidFill>
                    <a:schemeClr val="tx2"/>
                  </a:solidFill>
                  <a:round/>
                  <a:headEnd type="none" w="sm" len="sm"/>
                  <a:tailEnd type="none" w="sm" len="sm"/>
                </a:ln>
              </p:spPr>
              <p:txBody>
                <a:bodyPr wrap="none" anchor="ctr"/>
                <a:lstStyle/>
                <a:p>
                  <a:pPr algn="ctr"/>
                  <a:r>
                    <a:rPr lang="en-US" altLang="zh-CN" sz="1200" b="1" dirty="0">
                      <a:solidFill>
                        <a:schemeClr val="hlink"/>
                      </a:solidFill>
                      <a:latin typeface="Arial Narrow" pitchFamily="34" charset="0"/>
                      <a:ea typeface="微软雅黑" panose="020B0503020204020204" pitchFamily="34" charset="-122"/>
                    </a:rPr>
                    <a:t>Gigabit Ethernet</a:t>
                  </a:r>
                  <a:endParaRPr lang="en-US" altLang="zh-CN" sz="1200" b="1" dirty="0">
                    <a:latin typeface="Arial Narrow" pitchFamily="34" charset="0"/>
                    <a:ea typeface="微软雅黑" panose="020B0503020204020204" pitchFamily="34" charset="-122"/>
                  </a:endParaRPr>
                </a:p>
              </p:txBody>
            </p:sp>
            <p:sp>
              <p:nvSpPr>
                <p:cNvPr id="55382" name="Line 449"/>
                <p:cNvSpPr>
                  <a:spLocks noChangeShapeType="1"/>
                </p:cNvSpPr>
                <p:nvPr/>
              </p:nvSpPr>
              <p:spPr bwMode="auto">
                <a:xfrm>
                  <a:off x="2104" y="1471"/>
                  <a:ext cx="0" cy="238"/>
                </a:xfrm>
                <a:prstGeom prst="line">
                  <a:avLst/>
                </a:prstGeom>
                <a:noFill/>
                <a:ln w="12700">
                  <a:solidFill>
                    <a:schemeClr val="tx2"/>
                  </a:solidFill>
                  <a:round/>
                  <a:headEnd type="none" w="sm" len="sm"/>
                  <a:tailEnd type="none" w="sm" len="sm"/>
                </a:ln>
              </p:spPr>
              <p:txBody>
                <a:bodyPr/>
                <a:lstStyle/>
                <a:p>
                  <a:endParaRPr lang="zh-CN" altLang="en-US" dirty="0">
                    <a:ea typeface="微软雅黑" panose="020B0503020204020204" pitchFamily="34" charset="-122"/>
                  </a:endParaRPr>
                </a:p>
              </p:txBody>
            </p:sp>
            <p:sp>
              <p:nvSpPr>
                <p:cNvPr id="55383" name="Line 450"/>
                <p:cNvSpPr>
                  <a:spLocks noChangeShapeType="1"/>
                </p:cNvSpPr>
                <p:nvPr/>
              </p:nvSpPr>
              <p:spPr bwMode="auto">
                <a:xfrm>
                  <a:off x="2232" y="1485"/>
                  <a:ext cx="0" cy="229"/>
                </a:xfrm>
                <a:prstGeom prst="line">
                  <a:avLst/>
                </a:prstGeom>
                <a:noFill/>
                <a:ln w="12700">
                  <a:solidFill>
                    <a:schemeClr val="tx2"/>
                  </a:solidFill>
                  <a:round/>
                  <a:headEnd type="none" w="sm" len="sm"/>
                  <a:tailEnd type="none" w="sm" len="sm"/>
                </a:ln>
              </p:spPr>
              <p:txBody>
                <a:bodyPr/>
                <a:lstStyle/>
                <a:p>
                  <a:endParaRPr lang="zh-CN" altLang="en-US" dirty="0">
                    <a:ea typeface="微软雅黑" panose="020B0503020204020204" pitchFamily="34" charset="-122"/>
                  </a:endParaRPr>
                </a:p>
              </p:txBody>
            </p:sp>
            <p:sp>
              <p:nvSpPr>
                <p:cNvPr id="55384" name="Line 451"/>
                <p:cNvSpPr>
                  <a:spLocks noChangeShapeType="1"/>
                </p:cNvSpPr>
                <p:nvPr/>
              </p:nvSpPr>
              <p:spPr bwMode="auto">
                <a:xfrm flipH="1">
                  <a:off x="2360" y="1512"/>
                  <a:ext cx="0" cy="170"/>
                </a:xfrm>
                <a:prstGeom prst="line">
                  <a:avLst/>
                </a:prstGeom>
                <a:noFill/>
                <a:ln w="12700">
                  <a:solidFill>
                    <a:schemeClr val="tx2"/>
                  </a:solidFill>
                  <a:round/>
                  <a:headEnd type="none" w="sm" len="sm"/>
                  <a:tailEnd type="none" w="sm" len="sm"/>
                </a:ln>
              </p:spPr>
              <p:txBody>
                <a:bodyPr/>
                <a:lstStyle/>
                <a:p>
                  <a:endParaRPr lang="zh-CN" altLang="en-US" dirty="0">
                    <a:ea typeface="微软雅黑" panose="020B0503020204020204" pitchFamily="34" charset="-122"/>
                  </a:endParaRPr>
                </a:p>
              </p:txBody>
            </p:sp>
            <p:sp>
              <p:nvSpPr>
                <p:cNvPr id="55385" name="Line 452"/>
                <p:cNvSpPr>
                  <a:spLocks noChangeShapeType="1"/>
                </p:cNvSpPr>
                <p:nvPr/>
              </p:nvSpPr>
              <p:spPr bwMode="auto">
                <a:xfrm>
                  <a:off x="2472" y="1531"/>
                  <a:ext cx="0" cy="156"/>
                </a:xfrm>
                <a:prstGeom prst="line">
                  <a:avLst/>
                </a:prstGeom>
                <a:noFill/>
                <a:ln w="12700">
                  <a:solidFill>
                    <a:schemeClr val="tx2"/>
                  </a:solidFill>
                  <a:round/>
                  <a:headEnd type="none" w="sm" len="sm"/>
                  <a:tailEnd type="none" w="sm" len="sm"/>
                </a:ln>
              </p:spPr>
              <p:txBody>
                <a:bodyPr/>
                <a:lstStyle/>
                <a:p>
                  <a:endParaRPr lang="zh-CN" altLang="en-US" dirty="0">
                    <a:ea typeface="微软雅黑" panose="020B0503020204020204" pitchFamily="34" charset="-122"/>
                  </a:endParaRPr>
                </a:p>
              </p:txBody>
            </p:sp>
            <p:sp>
              <p:nvSpPr>
                <p:cNvPr id="55386" name="Line 453"/>
                <p:cNvSpPr>
                  <a:spLocks noChangeShapeType="1"/>
                </p:cNvSpPr>
                <p:nvPr/>
              </p:nvSpPr>
              <p:spPr bwMode="auto">
                <a:xfrm>
                  <a:off x="2560" y="1590"/>
                  <a:ext cx="0" cy="106"/>
                </a:xfrm>
                <a:prstGeom prst="line">
                  <a:avLst/>
                </a:prstGeom>
                <a:noFill/>
                <a:ln w="12700">
                  <a:solidFill>
                    <a:schemeClr val="tx2"/>
                  </a:solidFill>
                  <a:round/>
                  <a:headEnd type="none" w="sm" len="sm"/>
                  <a:tailEnd type="none" w="sm" len="sm"/>
                </a:ln>
              </p:spPr>
              <p:txBody>
                <a:bodyPr/>
                <a:lstStyle/>
                <a:p>
                  <a:endParaRPr lang="zh-CN" altLang="en-US" dirty="0">
                    <a:ea typeface="微软雅黑" panose="020B0503020204020204" pitchFamily="34" charset="-122"/>
                  </a:endParaRPr>
                </a:p>
              </p:txBody>
            </p:sp>
            <p:sp>
              <p:nvSpPr>
                <p:cNvPr id="55387" name="Line 454"/>
                <p:cNvSpPr>
                  <a:spLocks noChangeShapeType="1"/>
                </p:cNvSpPr>
                <p:nvPr/>
              </p:nvSpPr>
              <p:spPr bwMode="auto">
                <a:xfrm>
                  <a:off x="2680" y="1599"/>
                  <a:ext cx="0" cy="88"/>
                </a:xfrm>
                <a:prstGeom prst="line">
                  <a:avLst/>
                </a:prstGeom>
                <a:noFill/>
                <a:ln w="12700">
                  <a:solidFill>
                    <a:schemeClr val="tx2"/>
                  </a:solidFill>
                  <a:round/>
                  <a:headEnd type="none" w="sm" len="sm"/>
                  <a:tailEnd type="none" w="sm" len="sm"/>
                </a:ln>
              </p:spPr>
              <p:txBody>
                <a:bodyPr/>
                <a:lstStyle/>
                <a:p>
                  <a:endParaRPr lang="zh-CN" altLang="en-US" dirty="0">
                    <a:ea typeface="微软雅黑" panose="020B0503020204020204" pitchFamily="34" charset="-122"/>
                  </a:endParaRPr>
                </a:p>
              </p:txBody>
            </p:sp>
            <p:sp>
              <p:nvSpPr>
                <p:cNvPr id="55388" name="Line 455"/>
                <p:cNvSpPr>
                  <a:spLocks noChangeShapeType="1"/>
                </p:cNvSpPr>
                <p:nvPr/>
              </p:nvSpPr>
              <p:spPr bwMode="auto">
                <a:xfrm>
                  <a:off x="2808" y="1636"/>
                  <a:ext cx="0" cy="55"/>
                </a:xfrm>
                <a:prstGeom prst="line">
                  <a:avLst/>
                </a:prstGeom>
                <a:noFill/>
                <a:ln w="12700">
                  <a:solidFill>
                    <a:schemeClr val="tx2"/>
                  </a:solidFill>
                  <a:round/>
                  <a:headEnd type="none" w="sm" len="sm"/>
                  <a:tailEnd type="none" w="sm" len="sm"/>
                </a:ln>
              </p:spPr>
              <p:txBody>
                <a:bodyPr/>
                <a:lstStyle/>
                <a:p>
                  <a:endParaRPr lang="zh-CN" altLang="en-US" dirty="0">
                    <a:ea typeface="微软雅黑" panose="020B0503020204020204" pitchFamily="34" charset="-122"/>
                  </a:endParaRPr>
                </a:p>
              </p:txBody>
            </p:sp>
            <p:sp>
              <p:nvSpPr>
                <p:cNvPr id="55389" name="Line 456"/>
                <p:cNvSpPr>
                  <a:spLocks noChangeShapeType="1"/>
                </p:cNvSpPr>
                <p:nvPr/>
              </p:nvSpPr>
              <p:spPr bwMode="auto">
                <a:xfrm>
                  <a:off x="2944" y="1650"/>
                  <a:ext cx="0" cy="37"/>
                </a:xfrm>
                <a:prstGeom prst="line">
                  <a:avLst/>
                </a:prstGeom>
                <a:noFill/>
                <a:ln w="12700">
                  <a:solidFill>
                    <a:schemeClr val="tx2"/>
                  </a:solidFill>
                  <a:round/>
                  <a:headEnd type="none" w="sm" len="sm"/>
                  <a:tailEnd type="none" w="sm" len="sm"/>
                </a:ln>
              </p:spPr>
              <p:txBody>
                <a:bodyPr/>
                <a:lstStyle/>
                <a:p>
                  <a:endParaRPr lang="zh-CN" altLang="en-US" dirty="0">
                    <a:ea typeface="微软雅黑" panose="020B0503020204020204" pitchFamily="34" charset="-122"/>
                  </a:endParaRPr>
                </a:p>
              </p:txBody>
            </p:sp>
            <p:sp>
              <p:nvSpPr>
                <p:cNvPr id="55390" name="Line 457"/>
                <p:cNvSpPr>
                  <a:spLocks noChangeShapeType="1"/>
                </p:cNvSpPr>
                <p:nvPr/>
              </p:nvSpPr>
              <p:spPr bwMode="auto">
                <a:xfrm>
                  <a:off x="3168" y="1567"/>
                  <a:ext cx="0" cy="115"/>
                </a:xfrm>
                <a:prstGeom prst="line">
                  <a:avLst/>
                </a:prstGeom>
                <a:noFill/>
                <a:ln w="12700">
                  <a:solidFill>
                    <a:schemeClr val="tx2"/>
                  </a:solidFill>
                  <a:round/>
                  <a:headEnd type="none" w="sm" len="sm"/>
                  <a:tailEnd type="none" w="sm" len="sm"/>
                </a:ln>
              </p:spPr>
              <p:txBody>
                <a:bodyPr/>
                <a:lstStyle/>
                <a:p>
                  <a:endParaRPr lang="zh-CN" altLang="en-US" dirty="0">
                    <a:ea typeface="微软雅黑" panose="020B0503020204020204" pitchFamily="34" charset="-122"/>
                  </a:endParaRPr>
                </a:p>
              </p:txBody>
            </p:sp>
            <p:sp>
              <p:nvSpPr>
                <p:cNvPr id="55391" name="Line 458"/>
                <p:cNvSpPr>
                  <a:spLocks noChangeShapeType="1"/>
                </p:cNvSpPr>
                <p:nvPr/>
              </p:nvSpPr>
              <p:spPr bwMode="auto">
                <a:xfrm>
                  <a:off x="3312" y="1480"/>
                  <a:ext cx="0" cy="216"/>
                </a:xfrm>
                <a:prstGeom prst="line">
                  <a:avLst/>
                </a:prstGeom>
                <a:noFill/>
                <a:ln w="12700">
                  <a:solidFill>
                    <a:schemeClr val="tx2"/>
                  </a:solidFill>
                  <a:round/>
                  <a:headEnd type="none" w="sm" len="sm"/>
                  <a:tailEnd type="none" w="sm" len="sm"/>
                </a:ln>
              </p:spPr>
              <p:txBody>
                <a:bodyPr/>
                <a:lstStyle/>
                <a:p>
                  <a:endParaRPr lang="zh-CN" altLang="en-US" dirty="0">
                    <a:ea typeface="微软雅黑" panose="020B0503020204020204" pitchFamily="34" charset="-122"/>
                  </a:endParaRPr>
                </a:p>
              </p:txBody>
            </p:sp>
            <p:sp>
              <p:nvSpPr>
                <p:cNvPr id="55392" name="Line 459"/>
                <p:cNvSpPr>
                  <a:spLocks noChangeShapeType="1"/>
                </p:cNvSpPr>
                <p:nvPr/>
              </p:nvSpPr>
              <p:spPr bwMode="auto">
                <a:xfrm>
                  <a:off x="3448" y="1352"/>
                  <a:ext cx="0" cy="344"/>
                </a:xfrm>
                <a:prstGeom prst="line">
                  <a:avLst/>
                </a:prstGeom>
                <a:noFill/>
                <a:ln w="12700">
                  <a:solidFill>
                    <a:schemeClr val="tx2"/>
                  </a:solidFill>
                  <a:round/>
                  <a:headEnd type="none" w="sm" len="sm"/>
                  <a:tailEnd type="none" w="sm" len="sm"/>
                </a:ln>
              </p:spPr>
              <p:txBody>
                <a:bodyPr/>
                <a:lstStyle/>
                <a:p>
                  <a:endParaRPr lang="zh-CN" altLang="en-US" dirty="0">
                    <a:ea typeface="微软雅黑" panose="020B0503020204020204" pitchFamily="34" charset="-122"/>
                  </a:endParaRPr>
                </a:p>
              </p:txBody>
            </p:sp>
            <p:sp>
              <p:nvSpPr>
                <p:cNvPr id="55393" name="Line 460"/>
                <p:cNvSpPr>
                  <a:spLocks noChangeShapeType="1"/>
                </p:cNvSpPr>
                <p:nvPr/>
              </p:nvSpPr>
              <p:spPr bwMode="auto">
                <a:xfrm>
                  <a:off x="3640" y="1237"/>
                  <a:ext cx="0" cy="482"/>
                </a:xfrm>
                <a:prstGeom prst="line">
                  <a:avLst/>
                </a:prstGeom>
                <a:noFill/>
                <a:ln w="12700">
                  <a:solidFill>
                    <a:schemeClr val="tx2"/>
                  </a:solidFill>
                  <a:round/>
                  <a:headEnd type="none" w="sm" len="sm"/>
                  <a:tailEnd type="none" w="sm" len="sm"/>
                </a:ln>
              </p:spPr>
              <p:txBody>
                <a:bodyPr/>
                <a:lstStyle/>
                <a:p>
                  <a:endParaRPr lang="zh-CN" altLang="en-US" dirty="0">
                    <a:ea typeface="微软雅黑" panose="020B0503020204020204" pitchFamily="34" charset="-122"/>
                  </a:endParaRPr>
                </a:p>
              </p:txBody>
            </p:sp>
            <p:sp>
              <p:nvSpPr>
                <p:cNvPr id="55394" name="Oval 461"/>
                <p:cNvSpPr>
                  <a:spLocks noChangeArrowheads="1"/>
                </p:cNvSpPr>
                <p:nvPr/>
              </p:nvSpPr>
              <p:spPr bwMode="auto">
                <a:xfrm rot="2527473">
                  <a:off x="1450" y="1533"/>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395" name="Oval 462"/>
                <p:cNvSpPr>
                  <a:spLocks noChangeArrowheads="1"/>
                </p:cNvSpPr>
                <p:nvPr/>
              </p:nvSpPr>
              <p:spPr bwMode="auto">
                <a:xfrm rot="2527473">
                  <a:off x="1450" y="2006"/>
                  <a:ext cx="71"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396" name="Oval 463"/>
                <p:cNvSpPr>
                  <a:spLocks noChangeArrowheads="1"/>
                </p:cNvSpPr>
                <p:nvPr/>
              </p:nvSpPr>
              <p:spPr bwMode="auto">
                <a:xfrm rot="2527473">
                  <a:off x="2114" y="1991"/>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397" name="Oval 464"/>
                <p:cNvSpPr>
                  <a:spLocks noChangeArrowheads="1"/>
                </p:cNvSpPr>
                <p:nvPr/>
              </p:nvSpPr>
              <p:spPr bwMode="auto">
                <a:xfrm rot="2527473">
                  <a:off x="2884" y="1973"/>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398" name="Oval 465"/>
                <p:cNvSpPr>
                  <a:spLocks noChangeArrowheads="1"/>
                </p:cNvSpPr>
                <p:nvPr/>
              </p:nvSpPr>
              <p:spPr bwMode="auto">
                <a:xfrm rot="2527473">
                  <a:off x="1500" y="1829"/>
                  <a:ext cx="64" cy="91"/>
                </a:xfrm>
                <a:prstGeom prst="ellipse">
                  <a:avLst/>
                </a:prstGeom>
                <a:solidFill>
                  <a:srgbClr val="03FBEF"/>
                </a:solidFill>
                <a:ln w="12700">
                  <a:solidFill>
                    <a:schemeClr val="tx2"/>
                  </a:solidFill>
                  <a:round/>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399" name="Oval 466"/>
                <p:cNvSpPr>
                  <a:spLocks noChangeArrowheads="1"/>
                </p:cNvSpPr>
                <p:nvPr/>
              </p:nvSpPr>
              <p:spPr bwMode="auto">
                <a:xfrm rot="2527473">
                  <a:off x="3560" y="1951"/>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00" name="Oval 467"/>
                <p:cNvSpPr>
                  <a:spLocks noChangeArrowheads="1"/>
                </p:cNvSpPr>
                <p:nvPr/>
              </p:nvSpPr>
              <p:spPr bwMode="auto">
                <a:xfrm rot="2527473">
                  <a:off x="4152" y="1834"/>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01" name="Oval 468"/>
                <p:cNvSpPr>
                  <a:spLocks noChangeArrowheads="1"/>
                </p:cNvSpPr>
                <p:nvPr/>
              </p:nvSpPr>
              <p:spPr bwMode="auto">
                <a:xfrm rot="2527473">
                  <a:off x="4356" y="1485"/>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zh-CN" altLang="en-US" dirty="0">
                    <a:ea typeface="微软雅黑" panose="020B0503020204020204" pitchFamily="34" charset="-122"/>
                  </a:endParaRPr>
                </a:p>
              </p:txBody>
            </p:sp>
            <p:sp>
              <p:nvSpPr>
                <p:cNvPr id="55402" name="Line 469"/>
                <p:cNvSpPr>
                  <a:spLocks noChangeShapeType="1"/>
                </p:cNvSpPr>
                <p:nvPr/>
              </p:nvSpPr>
              <p:spPr bwMode="auto">
                <a:xfrm>
                  <a:off x="1522" y="1578"/>
                  <a:ext cx="510" cy="141"/>
                </a:xfrm>
                <a:prstGeom prst="line">
                  <a:avLst/>
                </a:prstGeom>
                <a:noFill/>
                <a:ln w="12700">
                  <a:solidFill>
                    <a:schemeClr val="tx2"/>
                  </a:solidFill>
                  <a:round/>
                  <a:headEnd type="none" w="sm" len="sm"/>
                  <a:tailEnd type="none" w="sm" len="sm"/>
                </a:ln>
              </p:spPr>
              <p:txBody>
                <a:bodyPr/>
                <a:lstStyle/>
                <a:p>
                  <a:endParaRPr lang="zh-CN" altLang="en-US" dirty="0">
                    <a:ea typeface="微软雅黑" panose="020B0503020204020204" pitchFamily="34" charset="-122"/>
                  </a:endParaRPr>
                </a:p>
              </p:txBody>
            </p:sp>
            <p:sp>
              <p:nvSpPr>
                <p:cNvPr id="55403" name="Line 470"/>
                <p:cNvSpPr>
                  <a:spLocks noChangeShapeType="1"/>
                </p:cNvSpPr>
                <p:nvPr/>
              </p:nvSpPr>
              <p:spPr bwMode="auto">
                <a:xfrm flipV="1">
                  <a:off x="1546" y="1781"/>
                  <a:ext cx="654" cy="250"/>
                </a:xfrm>
                <a:prstGeom prst="line">
                  <a:avLst/>
                </a:prstGeom>
                <a:noFill/>
                <a:ln w="12700">
                  <a:solidFill>
                    <a:schemeClr val="tx2"/>
                  </a:solidFill>
                  <a:round/>
                  <a:headEnd type="none" w="sm" len="sm"/>
                  <a:tailEnd type="none" w="sm" len="sm"/>
                </a:ln>
              </p:spPr>
              <p:txBody>
                <a:bodyPr/>
                <a:lstStyle/>
                <a:p>
                  <a:endParaRPr lang="zh-CN" altLang="en-US" dirty="0">
                    <a:ea typeface="微软雅黑" panose="020B0503020204020204" pitchFamily="34" charset="-122"/>
                  </a:endParaRPr>
                </a:p>
              </p:txBody>
            </p:sp>
            <p:sp>
              <p:nvSpPr>
                <p:cNvPr id="55404" name="Line 471"/>
                <p:cNvSpPr>
                  <a:spLocks noChangeShapeType="1"/>
                </p:cNvSpPr>
                <p:nvPr/>
              </p:nvSpPr>
              <p:spPr bwMode="auto">
                <a:xfrm flipV="1">
                  <a:off x="2188" y="1791"/>
                  <a:ext cx="228" cy="216"/>
                </a:xfrm>
                <a:prstGeom prst="line">
                  <a:avLst/>
                </a:prstGeom>
                <a:noFill/>
                <a:ln w="12700">
                  <a:solidFill>
                    <a:schemeClr val="tx2"/>
                  </a:solidFill>
                  <a:round/>
                  <a:headEnd type="none" w="sm" len="sm"/>
                  <a:tailEnd type="none" w="sm" len="sm"/>
                </a:ln>
              </p:spPr>
              <p:txBody>
                <a:bodyPr/>
                <a:lstStyle/>
                <a:p>
                  <a:endParaRPr lang="zh-CN" altLang="en-US" dirty="0">
                    <a:ea typeface="微软雅黑" panose="020B0503020204020204" pitchFamily="34" charset="-122"/>
                  </a:endParaRPr>
                </a:p>
              </p:txBody>
            </p:sp>
            <p:sp>
              <p:nvSpPr>
                <p:cNvPr id="55405" name="Line 472"/>
                <p:cNvSpPr>
                  <a:spLocks noChangeShapeType="1"/>
                </p:cNvSpPr>
                <p:nvPr/>
              </p:nvSpPr>
              <p:spPr bwMode="auto">
                <a:xfrm flipH="1" flipV="1">
                  <a:off x="2818" y="1798"/>
                  <a:ext cx="108" cy="203"/>
                </a:xfrm>
                <a:prstGeom prst="line">
                  <a:avLst/>
                </a:prstGeom>
                <a:noFill/>
                <a:ln w="12700">
                  <a:solidFill>
                    <a:schemeClr val="tx2"/>
                  </a:solidFill>
                  <a:round/>
                  <a:headEnd type="none" w="sm" len="sm"/>
                  <a:tailEnd type="none" w="sm" len="sm"/>
                </a:ln>
              </p:spPr>
              <p:txBody>
                <a:bodyPr/>
                <a:lstStyle/>
                <a:p>
                  <a:endParaRPr lang="zh-CN" altLang="en-US" dirty="0">
                    <a:ea typeface="微软雅黑" panose="020B0503020204020204" pitchFamily="34" charset="-122"/>
                  </a:endParaRPr>
                </a:p>
              </p:txBody>
            </p:sp>
            <p:sp>
              <p:nvSpPr>
                <p:cNvPr id="55406" name="Line 473"/>
                <p:cNvSpPr>
                  <a:spLocks noChangeShapeType="1"/>
                </p:cNvSpPr>
                <p:nvPr/>
              </p:nvSpPr>
              <p:spPr bwMode="auto">
                <a:xfrm flipH="1" flipV="1">
                  <a:off x="3388" y="1784"/>
                  <a:ext cx="192" cy="192"/>
                </a:xfrm>
                <a:prstGeom prst="line">
                  <a:avLst/>
                </a:prstGeom>
                <a:noFill/>
                <a:ln w="12700">
                  <a:solidFill>
                    <a:schemeClr val="tx2"/>
                  </a:solidFill>
                  <a:round/>
                  <a:headEnd type="none" w="sm" len="sm"/>
                  <a:tailEnd type="none" w="sm" len="sm"/>
                </a:ln>
              </p:spPr>
              <p:txBody>
                <a:bodyPr/>
                <a:lstStyle/>
                <a:p>
                  <a:endParaRPr lang="zh-CN" altLang="en-US" dirty="0">
                    <a:ea typeface="微软雅黑" panose="020B0503020204020204" pitchFamily="34" charset="-122"/>
                  </a:endParaRPr>
                </a:p>
              </p:txBody>
            </p:sp>
            <p:sp>
              <p:nvSpPr>
                <p:cNvPr id="55407" name="Line 474"/>
                <p:cNvSpPr>
                  <a:spLocks noChangeShapeType="1"/>
                </p:cNvSpPr>
                <p:nvPr/>
              </p:nvSpPr>
              <p:spPr bwMode="auto">
                <a:xfrm flipH="1" flipV="1">
                  <a:off x="3706" y="1743"/>
                  <a:ext cx="462" cy="120"/>
                </a:xfrm>
                <a:prstGeom prst="line">
                  <a:avLst/>
                </a:prstGeom>
                <a:noFill/>
                <a:ln w="12700">
                  <a:solidFill>
                    <a:schemeClr val="tx2"/>
                  </a:solidFill>
                  <a:round/>
                  <a:headEnd type="none" w="sm" len="sm"/>
                  <a:tailEnd type="none" w="sm" len="sm"/>
                </a:ln>
              </p:spPr>
              <p:txBody>
                <a:bodyPr/>
                <a:lstStyle/>
                <a:p>
                  <a:endParaRPr lang="zh-CN" altLang="en-US" dirty="0">
                    <a:ea typeface="微软雅黑" panose="020B0503020204020204" pitchFamily="34" charset="-122"/>
                  </a:endParaRPr>
                </a:p>
              </p:txBody>
            </p:sp>
            <p:sp>
              <p:nvSpPr>
                <p:cNvPr id="55408" name="Line 475"/>
                <p:cNvSpPr>
                  <a:spLocks noChangeShapeType="1"/>
                </p:cNvSpPr>
                <p:nvPr/>
              </p:nvSpPr>
              <p:spPr bwMode="auto">
                <a:xfrm flipH="1">
                  <a:off x="3694" y="1540"/>
                  <a:ext cx="648" cy="179"/>
                </a:xfrm>
                <a:prstGeom prst="line">
                  <a:avLst/>
                </a:prstGeom>
                <a:noFill/>
                <a:ln w="12700">
                  <a:solidFill>
                    <a:schemeClr val="tx2"/>
                  </a:solidFill>
                  <a:round/>
                  <a:headEnd type="none" w="sm" len="sm"/>
                  <a:tailEnd type="none" w="sm" len="sm"/>
                </a:ln>
              </p:spPr>
              <p:txBody>
                <a:bodyPr/>
                <a:lstStyle/>
                <a:p>
                  <a:endParaRPr lang="zh-CN" altLang="en-US" dirty="0">
                    <a:ea typeface="微软雅黑" panose="020B0503020204020204" pitchFamily="34" charset="-122"/>
                  </a:endParaRPr>
                </a:p>
              </p:txBody>
            </p:sp>
            <p:sp>
              <p:nvSpPr>
                <p:cNvPr id="55409" name="Line 476"/>
                <p:cNvSpPr>
                  <a:spLocks noChangeShapeType="1"/>
                </p:cNvSpPr>
                <p:nvPr/>
              </p:nvSpPr>
              <p:spPr bwMode="auto">
                <a:xfrm>
                  <a:off x="1500" y="1101"/>
                  <a:ext cx="582" cy="625"/>
                </a:xfrm>
                <a:prstGeom prst="line">
                  <a:avLst/>
                </a:prstGeom>
                <a:noFill/>
                <a:ln w="12700">
                  <a:solidFill>
                    <a:schemeClr val="tx2"/>
                  </a:solidFill>
                  <a:round/>
                  <a:headEnd type="none" w="sm" len="sm"/>
                  <a:tailEnd type="none" w="sm" len="sm"/>
                </a:ln>
              </p:spPr>
              <p:txBody>
                <a:bodyPr/>
                <a:lstStyle/>
                <a:p>
                  <a:endParaRPr lang="zh-CN" altLang="en-US" dirty="0">
                    <a:ea typeface="微软雅黑" panose="020B0503020204020204" pitchFamily="34" charset="-122"/>
                  </a:endParaRPr>
                </a:p>
              </p:txBody>
            </p:sp>
          </p:grpSp>
        </p:grpSp>
      </p:grpSp>
      <p:pic>
        <p:nvPicPr>
          <p:cNvPr id="55314" name="Picture 11"/>
          <p:cNvPicPr>
            <a:picLocks noChangeAspect="1" noChangeArrowheads="1"/>
          </p:cNvPicPr>
          <p:nvPr/>
        </p:nvPicPr>
        <p:blipFill>
          <a:blip r:embed="rId13"/>
          <a:srcRect/>
          <a:stretch>
            <a:fillRect/>
          </a:stretch>
        </p:blipFill>
        <p:spPr bwMode="auto">
          <a:xfrm>
            <a:off x="0" y="4343400"/>
            <a:ext cx="1524000" cy="892175"/>
          </a:xfrm>
          <a:prstGeom prst="rect">
            <a:avLst/>
          </a:prstGeom>
          <a:noFill/>
          <a:ln w="9525">
            <a:noFill/>
            <a:miter lim="800000"/>
            <a:headEnd/>
            <a:tailEnd/>
          </a:ln>
        </p:spPr>
      </p:pic>
      <p:pic>
        <p:nvPicPr>
          <p:cNvPr id="55315" name="Picture 4" descr="macpicture"/>
          <p:cNvPicPr>
            <a:picLocks noChangeAspect="1" noChangeArrowheads="1"/>
          </p:cNvPicPr>
          <p:nvPr/>
        </p:nvPicPr>
        <p:blipFill>
          <a:blip r:embed="rId14"/>
          <a:srcRect/>
          <a:stretch>
            <a:fillRect/>
          </a:stretch>
        </p:blipFill>
        <p:spPr bwMode="auto">
          <a:xfrm>
            <a:off x="3352800" y="2286000"/>
            <a:ext cx="1752600" cy="1077913"/>
          </a:xfrm>
          <a:prstGeom prst="rect">
            <a:avLst/>
          </a:prstGeom>
          <a:noFill/>
          <a:ln w="9525">
            <a:noFill/>
            <a:miter lim="800000"/>
            <a:headEnd/>
            <a:tailEnd/>
          </a:ln>
        </p:spPr>
      </p:pic>
      <p:pic>
        <p:nvPicPr>
          <p:cNvPr id="55316" name="Picture 481"/>
          <p:cNvPicPr>
            <a:picLocks noChangeAspect="1" noChangeArrowheads="1"/>
          </p:cNvPicPr>
          <p:nvPr/>
        </p:nvPicPr>
        <p:blipFill>
          <a:blip r:embed="rId15">
            <a:clrChange>
              <a:clrFrom>
                <a:srgbClr val="FFFFFF"/>
              </a:clrFrom>
              <a:clrTo>
                <a:srgbClr val="FFFFFF">
                  <a:alpha val="0"/>
                </a:srgbClr>
              </a:clrTo>
            </a:clrChange>
          </a:blip>
          <a:srcRect/>
          <a:stretch>
            <a:fillRect/>
          </a:stretch>
        </p:blipFill>
        <p:spPr bwMode="auto">
          <a:xfrm>
            <a:off x="4495800" y="2971800"/>
            <a:ext cx="1419225" cy="1419225"/>
          </a:xfrm>
          <a:prstGeom prst="rect">
            <a:avLst/>
          </a:prstGeom>
          <a:noFill/>
          <a:ln w="12700">
            <a:noFill/>
            <a:miter lim="800000"/>
            <a:headEnd/>
            <a:tailEnd/>
          </a:ln>
        </p:spPr>
      </p:pic>
      <p:pic>
        <p:nvPicPr>
          <p:cNvPr id="55317" name="Picture 482"/>
          <p:cNvPicPr>
            <a:picLocks noChangeAspect="1" noChangeArrowheads="1"/>
          </p:cNvPicPr>
          <p:nvPr/>
        </p:nvPicPr>
        <p:blipFill>
          <a:blip r:embed="rId16"/>
          <a:srcRect l="38983" t="30769" r="3391" b="12088"/>
          <a:stretch>
            <a:fillRect/>
          </a:stretch>
        </p:blipFill>
        <p:spPr bwMode="auto">
          <a:xfrm>
            <a:off x="1447800" y="5029200"/>
            <a:ext cx="2057400" cy="787400"/>
          </a:xfrm>
          <a:prstGeom prst="rect">
            <a:avLst/>
          </a:prstGeom>
          <a:noFill/>
          <a:ln w="12700">
            <a:noFill/>
            <a:miter lim="800000"/>
            <a:headEnd/>
            <a:tailEnd/>
          </a:ln>
        </p:spPr>
      </p:pic>
      <p:graphicFrame>
        <p:nvGraphicFramePr>
          <p:cNvPr id="55318" name="Object 483"/>
          <p:cNvGraphicFramePr>
            <a:graphicFrameLocks noChangeAspect="1"/>
          </p:cNvGraphicFramePr>
          <p:nvPr/>
        </p:nvGraphicFramePr>
        <p:xfrm>
          <a:off x="3352800" y="3352800"/>
          <a:ext cx="860425" cy="1789113"/>
        </p:xfrm>
        <a:graphic>
          <a:graphicData uri="http://schemas.openxmlformats.org/presentationml/2006/ole">
            <mc:AlternateContent xmlns:mc="http://schemas.openxmlformats.org/markup-compatibility/2006">
              <mc:Choice xmlns:v="urn:schemas-microsoft-com:vml" Requires="v">
                <p:oleObj spid="_x0000_s1337" r:id="rId17" imgW="2822034" imgH="5872881" progId="">
                  <p:embed/>
                </p:oleObj>
              </mc:Choice>
              <mc:Fallback>
                <p:oleObj r:id="rId17" imgW="2822034" imgH="5872881" progId="">
                  <p:embed/>
                  <p:pic>
                    <p:nvPicPr>
                      <p:cNvPr id="0" name="Picture 5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52800" y="3352800"/>
                        <a:ext cx="860425" cy="178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55356" name="Group 484"/>
          <p:cNvGrpSpPr>
            <a:grpSpLocks/>
          </p:cNvGrpSpPr>
          <p:nvPr/>
        </p:nvGrpSpPr>
        <p:grpSpPr bwMode="auto">
          <a:xfrm>
            <a:off x="5784803" y="4623594"/>
            <a:ext cx="1557338" cy="1941512"/>
            <a:chOff x="4102" y="1228"/>
            <a:chExt cx="1325" cy="1652"/>
          </a:xfrm>
        </p:grpSpPr>
        <p:pic>
          <p:nvPicPr>
            <p:cNvPr id="55327" name="Picture 485"/>
            <p:cNvPicPr>
              <a:picLocks noChangeAspect="1" noChangeArrowheads="1"/>
            </p:cNvPicPr>
            <p:nvPr/>
          </p:nvPicPr>
          <p:blipFill>
            <a:blip r:embed="rId19"/>
            <a:srcRect/>
            <a:stretch>
              <a:fillRect/>
            </a:stretch>
          </p:blipFill>
          <p:spPr bwMode="auto">
            <a:xfrm>
              <a:off x="4102" y="1228"/>
              <a:ext cx="1325" cy="1652"/>
            </a:xfrm>
            <a:prstGeom prst="rect">
              <a:avLst/>
            </a:prstGeom>
            <a:noFill/>
            <a:ln w="9525">
              <a:noFill/>
              <a:miter lim="800000"/>
              <a:headEnd/>
              <a:tailEnd/>
            </a:ln>
          </p:spPr>
        </p:pic>
        <p:sp>
          <p:nvSpPr>
            <p:cNvPr id="55328" name="Text Box 486"/>
            <p:cNvSpPr txBox="1">
              <a:spLocks noChangeArrowheads="1"/>
            </p:cNvSpPr>
            <p:nvPr/>
          </p:nvSpPr>
          <p:spPr bwMode="auto">
            <a:xfrm>
              <a:off x="4188" y="2334"/>
              <a:ext cx="1005" cy="289"/>
            </a:xfrm>
            <a:prstGeom prst="rect">
              <a:avLst/>
            </a:prstGeom>
            <a:noFill/>
            <a:ln w="12700">
              <a:noFill/>
              <a:miter lim="800000"/>
              <a:headEnd/>
              <a:tailEnd/>
            </a:ln>
          </p:spPr>
          <p:txBody>
            <a:bodyPr lIns="91165" tIns="45583" rIns="91165" bIns="45583" anchor="ctr">
              <a:spAutoFit/>
            </a:bodyPr>
            <a:lstStyle/>
            <a:p>
              <a:pPr algn="ctr" defTabSz="820738">
                <a:lnSpc>
                  <a:spcPct val="90000"/>
                </a:lnSpc>
                <a:spcBef>
                  <a:spcPct val="50000"/>
                </a:spcBef>
                <a:buClr>
                  <a:schemeClr val="tx1"/>
                </a:buClr>
                <a:buFont typeface="Wingdings" pitchFamily="2" charset="2"/>
                <a:buNone/>
              </a:pPr>
              <a:r>
                <a:rPr lang="en-US" altLang="zh-CN" b="1" dirty="0">
                  <a:solidFill>
                    <a:schemeClr val="bg1"/>
                  </a:solidFill>
                  <a:ea typeface="微软雅黑" panose="020B0503020204020204" pitchFamily="34" charset="-122"/>
                </a:rPr>
                <a:t>Robots</a:t>
              </a:r>
            </a:p>
          </p:txBody>
        </p:sp>
      </p:grpSp>
      <p:grpSp>
        <p:nvGrpSpPr>
          <p:cNvPr id="55358" name="Group 487"/>
          <p:cNvGrpSpPr>
            <a:grpSpLocks/>
          </p:cNvGrpSpPr>
          <p:nvPr/>
        </p:nvGrpSpPr>
        <p:grpSpPr bwMode="auto">
          <a:xfrm>
            <a:off x="1857375" y="5926138"/>
            <a:ext cx="2147888" cy="931862"/>
            <a:chOff x="1170" y="3733"/>
            <a:chExt cx="1353" cy="587"/>
          </a:xfrm>
        </p:grpSpPr>
        <p:pic>
          <p:nvPicPr>
            <p:cNvPr id="55325" name="Picture 488"/>
            <p:cNvPicPr>
              <a:picLocks noChangeAspect="1" noChangeArrowheads="1"/>
            </p:cNvPicPr>
            <p:nvPr/>
          </p:nvPicPr>
          <p:blipFill>
            <a:blip r:embed="rId20"/>
            <a:srcRect/>
            <a:stretch>
              <a:fillRect/>
            </a:stretch>
          </p:blipFill>
          <p:spPr bwMode="auto">
            <a:xfrm>
              <a:off x="1170" y="3733"/>
              <a:ext cx="1353" cy="587"/>
            </a:xfrm>
            <a:prstGeom prst="rect">
              <a:avLst/>
            </a:prstGeom>
            <a:noFill/>
            <a:ln w="9525">
              <a:noFill/>
              <a:miter lim="800000"/>
              <a:headEnd/>
              <a:tailEnd/>
            </a:ln>
          </p:spPr>
        </p:pic>
        <p:sp>
          <p:nvSpPr>
            <p:cNvPr id="55326" name="Text Box 489"/>
            <p:cNvSpPr txBox="1">
              <a:spLocks noChangeArrowheads="1"/>
            </p:cNvSpPr>
            <p:nvPr/>
          </p:nvSpPr>
          <p:spPr bwMode="auto">
            <a:xfrm>
              <a:off x="1586" y="3942"/>
              <a:ext cx="539" cy="213"/>
            </a:xfrm>
            <a:prstGeom prst="rect">
              <a:avLst/>
            </a:prstGeom>
            <a:noFill/>
            <a:ln w="12700">
              <a:noFill/>
              <a:miter lim="800000"/>
              <a:headEnd/>
              <a:tailEnd/>
            </a:ln>
          </p:spPr>
          <p:txBody>
            <a:bodyPr wrap="none">
              <a:spAutoFit/>
            </a:bodyPr>
            <a:lstStyle/>
            <a:p>
              <a:pPr>
                <a:spcBef>
                  <a:spcPct val="50000"/>
                </a:spcBef>
              </a:pPr>
              <a:r>
                <a:rPr lang="en-US" altLang="zh-CN" sz="1600" b="1" dirty="0">
                  <a:solidFill>
                    <a:schemeClr val="bg1"/>
                  </a:solidFill>
                  <a:ea typeface="微软雅黑" panose="020B0503020204020204" pitchFamily="34" charset="-122"/>
                </a:rPr>
                <a:t>Routers</a:t>
              </a:r>
            </a:p>
          </p:txBody>
        </p:sp>
      </p:grpSp>
      <p:sp>
        <p:nvSpPr>
          <p:cNvPr id="55321" name="Text Box 490"/>
          <p:cNvSpPr txBox="1">
            <a:spLocks noChangeArrowheads="1"/>
          </p:cNvSpPr>
          <p:nvPr/>
        </p:nvSpPr>
        <p:spPr bwMode="auto">
          <a:xfrm>
            <a:off x="1809750" y="5389563"/>
            <a:ext cx="575414" cy="338554"/>
          </a:xfrm>
          <a:prstGeom prst="rect">
            <a:avLst/>
          </a:prstGeom>
          <a:noFill/>
          <a:ln w="12700">
            <a:noFill/>
            <a:miter lim="800000"/>
            <a:headEnd/>
            <a:tailEnd/>
          </a:ln>
        </p:spPr>
        <p:txBody>
          <a:bodyPr wrap="none">
            <a:spAutoFit/>
          </a:bodyPr>
          <a:lstStyle/>
          <a:p>
            <a:pPr>
              <a:spcBef>
                <a:spcPct val="50000"/>
              </a:spcBef>
            </a:pPr>
            <a:r>
              <a:rPr lang="en-US" altLang="zh-CN" sz="1600" b="1" dirty="0">
                <a:solidFill>
                  <a:schemeClr val="bg1"/>
                </a:solidFill>
                <a:ea typeface="微软雅黑" panose="020B0503020204020204" pitchFamily="34" charset="-122"/>
              </a:rPr>
              <a:t>Cars</a:t>
            </a:r>
          </a:p>
        </p:txBody>
      </p:sp>
      <p:sp>
        <p:nvSpPr>
          <p:cNvPr id="55322" name="Text Box 491"/>
          <p:cNvSpPr txBox="1">
            <a:spLocks noChangeArrowheads="1"/>
          </p:cNvSpPr>
          <p:nvPr/>
        </p:nvSpPr>
        <p:spPr bwMode="auto">
          <a:xfrm>
            <a:off x="84132" y="4533900"/>
            <a:ext cx="788999" cy="584775"/>
          </a:xfrm>
          <a:prstGeom prst="rect">
            <a:avLst/>
          </a:prstGeom>
          <a:noFill/>
          <a:ln w="12700">
            <a:noFill/>
            <a:miter lim="800000"/>
            <a:headEnd/>
            <a:tailEnd/>
          </a:ln>
        </p:spPr>
        <p:txBody>
          <a:bodyPr wrap="none">
            <a:spAutoFit/>
          </a:bodyPr>
          <a:lstStyle/>
          <a:p>
            <a:pPr algn="ctr">
              <a:spcBef>
                <a:spcPct val="50000"/>
              </a:spcBef>
            </a:pPr>
            <a:r>
              <a:rPr lang="en-US" altLang="zh-CN" sz="1600" b="1" dirty="0">
                <a:solidFill>
                  <a:schemeClr val="bg1"/>
                </a:solidFill>
                <a:ea typeface="微软雅黑" panose="020B0503020204020204" pitchFamily="34" charset="-122"/>
              </a:rPr>
              <a:t>Sensor</a:t>
            </a:r>
            <a:br>
              <a:rPr lang="en-US" altLang="zh-CN" sz="1600" b="1" dirty="0">
                <a:solidFill>
                  <a:schemeClr val="bg1"/>
                </a:solidFill>
                <a:ea typeface="微软雅黑" panose="020B0503020204020204" pitchFamily="34" charset="-122"/>
              </a:rPr>
            </a:br>
            <a:r>
              <a:rPr lang="en-US" altLang="zh-CN" sz="1600" b="1" dirty="0">
                <a:solidFill>
                  <a:schemeClr val="bg1"/>
                </a:solidFill>
                <a:ea typeface="微软雅黑" panose="020B0503020204020204" pitchFamily="34" charset="-122"/>
              </a:rPr>
              <a:t>Nets</a:t>
            </a:r>
          </a:p>
        </p:txBody>
      </p:sp>
      <p:sp>
        <p:nvSpPr>
          <p:cNvPr id="55323" name="Text Box 492"/>
          <p:cNvSpPr txBox="1">
            <a:spLocks noChangeArrowheads="1"/>
          </p:cNvSpPr>
          <p:nvPr/>
        </p:nvSpPr>
        <p:spPr bwMode="auto">
          <a:xfrm rot="16200000">
            <a:off x="1844844" y="3902661"/>
            <a:ext cx="1304588" cy="338554"/>
          </a:xfrm>
          <a:prstGeom prst="rect">
            <a:avLst/>
          </a:prstGeom>
          <a:noFill/>
          <a:ln w="12700">
            <a:noFill/>
            <a:miter lim="800000"/>
            <a:headEnd/>
            <a:tailEnd/>
          </a:ln>
        </p:spPr>
        <p:txBody>
          <a:bodyPr wrap="none">
            <a:spAutoFit/>
          </a:bodyPr>
          <a:lstStyle/>
          <a:p>
            <a:pPr algn="ctr">
              <a:spcBef>
                <a:spcPct val="50000"/>
              </a:spcBef>
            </a:pPr>
            <a:r>
              <a:rPr lang="en-US" altLang="zh-CN" sz="1600" b="1" dirty="0">
                <a:solidFill>
                  <a:schemeClr val="bg1"/>
                </a:solidFill>
                <a:ea typeface="微软雅黑" panose="020B0503020204020204" pitchFamily="34" charset="-122"/>
              </a:rPr>
              <a:t>Refrigerators</a:t>
            </a: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1"/>
          <p:cNvGrpSpPr>
            <a:grpSpLocks/>
          </p:cNvGrpSpPr>
          <p:nvPr/>
        </p:nvGrpSpPr>
        <p:grpSpPr bwMode="auto">
          <a:xfrm>
            <a:off x="2590800" y="1371600"/>
            <a:ext cx="6373813" cy="4846638"/>
            <a:chOff x="2590800" y="1371600"/>
            <a:chExt cx="6373688" cy="4846030"/>
          </a:xfrm>
        </p:grpSpPr>
        <p:grpSp>
          <p:nvGrpSpPr>
            <p:cNvPr id="3" name="Group 19"/>
            <p:cNvGrpSpPr>
              <a:grpSpLocks/>
            </p:cNvGrpSpPr>
            <p:nvPr/>
          </p:nvGrpSpPr>
          <p:grpSpPr bwMode="auto">
            <a:xfrm>
              <a:off x="2590800" y="1371600"/>
              <a:ext cx="3886124" cy="4678203"/>
              <a:chOff x="2590800" y="1371600"/>
              <a:chExt cx="3886124" cy="4678203"/>
            </a:xfrm>
          </p:grpSpPr>
          <p:grpSp>
            <p:nvGrpSpPr>
              <p:cNvPr id="4" name="Group 18"/>
              <p:cNvGrpSpPr>
                <a:grpSpLocks/>
              </p:cNvGrpSpPr>
              <p:nvPr/>
            </p:nvGrpSpPr>
            <p:grpSpPr bwMode="auto">
              <a:xfrm>
                <a:off x="2590800" y="1371600"/>
                <a:ext cx="3886124" cy="4678203"/>
                <a:chOff x="2590800" y="1371600"/>
                <a:chExt cx="3886124" cy="4678203"/>
              </a:xfrm>
            </p:grpSpPr>
            <p:sp>
              <p:nvSpPr>
                <p:cNvPr id="15" name="Oval 14"/>
                <p:cNvSpPr/>
                <p:nvPr/>
              </p:nvSpPr>
              <p:spPr bwMode="auto">
                <a:xfrm>
                  <a:off x="2590800" y="1371600"/>
                  <a:ext cx="3886124" cy="2971427"/>
                </a:xfrm>
                <a:prstGeom prst="ellipse">
                  <a:avLst/>
                </a:prstGeom>
                <a:solidFill>
                  <a:schemeClr val="accent3"/>
                </a:solidFill>
                <a:ln w="12700" cap="flat" cmpd="sng" algn="ctr">
                  <a:solidFill>
                    <a:schemeClr val="tx1"/>
                  </a:solidFill>
                  <a:prstDash val="solid"/>
                  <a:round/>
                  <a:headEnd type="none" w="med" len="med"/>
                  <a:tailEnd type="none" w="med" len="med"/>
                </a:ln>
                <a:effec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zh-CN" sz="1600" dirty="0" smtClean="0">
                    <a:solidFill>
                      <a:schemeClr val="tx2"/>
                    </a:solidFill>
                    <a:latin typeface="Calibri" panose="020F0502020204030204" pitchFamily="34" charset="0"/>
                    <a:ea typeface="微软雅黑" panose="020B0503020204020204" pitchFamily="34" charset="-122"/>
                  </a:endParaRPr>
                </a:p>
              </p:txBody>
            </p:sp>
            <p:sp>
              <p:nvSpPr>
                <p:cNvPr id="12" name="Manual Operation 11"/>
                <p:cNvSpPr/>
                <p:nvPr/>
              </p:nvSpPr>
              <p:spPr bwMode="auto">
                <a:xfrm rot="1534091" flipV="1">
                  <a:off x="2734614" y="5343364"/>
                  <a:ext cx="2118822" cy="706439"/>
                </a:xfrm>
                <a:prstGeom prst="flowChartManualOperation">
                  <a:avLst/>
                </a:prstGeom>
                <a:solidFill>
                  <a:schemeClr val="accent3"/>
                </a:solidFill>
                <a:ln w="12700" cap="flat" cmpd="sng" algn="ctr">
                  <a:solidFill>
                    <a:schemeClr val="tx1"/>
                  </a:solidFill>
                  <a:prstDash val="solid"/>
                  <a:round/>
                  <a:headEnd type="none" w="med" len="med"/>
                  <a:tailEnd type="none" w="med" len="med"/>
                </a:ln>
                <a:effec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zh-CN" sz="1600" dirty="0" smtClean="0">
                    <a:solidFill>
                      <a:schemeClr val="tx2"/>
                    </a:solidFill>
                    <a:latin typeface="Calibri" panose="020F0502020204030204" pitchFamily="34" charset="0"/>
                    <a:ea typeface="微软雅黑" panose="020B0503020204020204" pitchFamily="34" charset="-122"/>
                  </a:endParaRPr>
                </a:p>
              </p:txBody>
            </p:sp>
            <p:cxnSp>
              <p:nvCxnSpPr>
                <p:cNvPr id="57363" name="Straight Connector 13"/>
                <p:cNvCxnSpPr>
                  <a:cxnSpLocks noChangeShapeType="1"/>
                  <a:stCxn id="12" idx="2"/>
                  <a:endCxn id="15" idx="4"/>
                </p:cNvCxnSpPr>
                <p:nvPr/>
              </p:nvCxnSpPr>
              <p:spPr bwMode="auto">
                <a:xfrm flipV="1">
                  <a:off x="3946485" y="4343027"/>
                  <a:ext cx="587377" cy="1034927"/>
                </a:xfrm>
                <a:prstGeom prst="line">
                  <a:avLst/>
                </a:prstGeom>
                <a:noFill/>
                <a:ln w="12700">
                  <a:solidFill>
                    <a:schemeClr val="tx1"/>
                  </a:solidFill>
                  <a:round/>
                  <a:headEnd/>
                  <a:tailEnd/>
                </a:ln>
              </p:spPr>
            </p:cxnSp>
          </p:grpSp>
          <p:sp>
            <p:nvSpPr>
              <p:cNvPr id="57360" name="TextBox 17"/>
              <p:cNvSpPr txBox="1">
                <a:spLocks noChangeArrowheads="1"/>
              </p:cNvSpPr>
              <p:nvPr/>
            </p:nvSpPr>
            <p:spPr bwMode="auto">
              <a:xfrm rot="1580343">
                <a:off x="3010888" y="5616585"/>
                <a:ext cx="1615347" cy="400060"/>
              </a:xfrm>
              <a:prstGeom prst="rect">
                <a:avLst/>
              </a:prstGeom>
              <a:noFill/>
              <a:ln w="9525">
                <a:noFill/>
                <a:miter lim="800000"/>
                <a:headEnd/>
                <a:tailEnd/>
              </a:ln>
            </p:spPr>
            <p:txBody>
              <a:bodyPr wrap="none">
                <a:spAutoFit/>
              </a:bodyPr>
              <a:lstStyle/>
              <a:p>
                <a:r>
                  <a:rPr lang="en-US" altLang="zh-CN" sz="2000" b="1" dirty="0">
                    <a:solidFill>
                      <a:srgbClr val="FF0000"/>
                    </a:solidFill>
                    <a:latin typeface="Calibri" pitchFamily="34" charset="0"/>
                    <a:ea typeface="微软雅黑" panose="020B0503020204020204" pitchFamily="34" charset="-122"/>
                  </a:rPr>
                  <a:t>Compatibility</a:t>
                </a:r>
              </a:p>
            </p:txBody>
          </p:sp>
        </p:grpSp>
        <p:sp>
          <p:nvSpPr>
            <p:cNvPr id="57358" name="TextBox 20"/>
            <p:cNvSpPr txBox="1">
              <a:spLocks noChangeArrowheads="1"/>
            </p:cNvSpPr>
            <p:nvPr/>
          </p:nvSpPr>
          <p:spPr bwMode="auto">
            <a:xfrm>
              <a:off x="4883970" y="5017382"/>
              <a:ext cx="4080518" cy="1200248"/>
            </a:xfrm>
            <a:prstGeom prst="rect">
              <a:avLst/>
            </a:prstGeom>
            <a:noFill/>
            <a:ln w="9525">
              <a:noFill/>
              <a:miter lim="800000"/>
              <a:headEnd/>
              <a:tailEnd/>
            </a:ln>
          </p:spPr>
          <p:txBody>
            <a:bodyPr>
              <a:spAutoFit/>
            </a:bodyPr>
            <a:lstStyle/>
            <a:p>
              <a:r>
                <a:rPr lang="en-US" altLang="zh-CN" sz="2400" dirty="0">
                  <a:solidFill>
                    <a:srgbClr val="000000"/>
                  </a:solidFill>
                  <a:latin typeface="Calibri" pitchFamily="34" charset="0"/>
                  <a:ea typeface="微软雅黑" panose="020B0503020204020204" pitchFamily="34" charset="-122"/>
                </a:rPr>
                <a:t>Cost of software development makes compatibility a major force in market</a:t>
              </a:r>
            </a:p>
          </p:txBody>
        </p:sp>
      </p:grpSp>
      <p:sp>
        <p:nvSpPr>
          <p:cNvPr id="57347" name="Title 1"/>
          <p:cNvSpPr>
            <a:spLocks noGrp="1" noChangeArrowheads="1"/>
          </p:cNvSpPr>
          <p:nvPr>
            <p:ph type="title"/>
          </p:nvPr>
        </p:nvSpPr>
        <p:spPr/>
        <p:txBody>
          <a:bodyPr/>
          <a:lstStyle/>
          <a:p>
            <a:r>
              <a:rPr lang="zh-CN" altLang="en-US" smtClean="0"/>
              <a:t>体系结构发展的驱动力</a:t>
            </a:r>
            <a:endParaRPr lang="zh-CN" altLang="en-US" dirty="0" smtClean="0"/>
          </a:p>
        </p:txBody>
      </p:sp>
      <p:sp>
        <p:nvSpPr>
          <p:cNvPr id="57354" name="日期占位符 2"/>
          <p:cNvSpPr>
            <a:spLocks noGrp="1" noChangeArrowheads="1"/>
          </p:cNvSpPr>
          <p:nvPr>
            <p:ph type="dt" sz="half" idx="10"/>
          </p:nvPr>
        </p:nvSpPr>
        <p:spPr/>
        <p:txBody>
          <a:bodyPr/>
          <a:lstStyle/>
          <a:p>
            <a:fld id="{9C87664A-1428-4FD8-ADB5-C3ECF9B2D436}" type="datetime1">
              <a:rPr lang="en-US" altLang="zh-CN" smtClean="0"/>
              <a:pPr/>
              <a:t>2/25/2020</a:t>
            </a:fld>
            <a:endParaRPr lang="en-US" altLang="zh-CN" smtClean="0"/>
          </a:p>
        </p:txBody>
      </p:sp>
      <p:sp>
        <p:nvSpPr>
          <p:cNvPr id="57356" name="灯片编号占位符 1"/>
          <p:cNvSpPr>
            <a:spLocks noGrp="1" noChangeArrowheads="1"/>
          </p:cNvSpPr>
          <p:nvPr>
            <p:ph type="sldNum" sz="quarter" idx="12"/>
          </p:nvPr>
        </p:nvSpPr>
        <p:spPr/>
        <p:txBody>
          <a:bodyPr/>
          <a:lstStyle/>
          <a:p>
            <a:fld id="{6FBDC70B-C68F-473F-8E8C-214727796198}" type="slidenum">
              <a:rPr lang="en-US" altLang="zh-CN" smtClean="0"/>
              <a:pPr/>
              <a:t>29</a:t>
            </a:fld>
            <a:endParaRPr lang="en-US" altLang="zh-CN"/>
          </a:p>
        </p:txBody>
      </p:sp>
      <p:sp>
        <p:nvSpPr>
          <p:cNvPr id="5" name="Rectangle 4"/>
          <p:cNvSpPr/>
          <p:nvPr/>
        </p:nvSpPr>
        <p:spPr bwMode="auto">
          <a:xfrm>
            <a:off x="3581400" y="1828800"/>
            <a:ext cx="1828800" cy="838200"/>
          </a:xfrm>
          <a:prstGeom prst="rect">
            <a:avLst/>
          </a:prstGeom>
          <a:solidFill>
            <a:schemeClr val="accent3"/>
          </a:solidFill>
          <a:ln w="12700" cap="flat" cmpd="sng" algn="ctr">
            <a:solidFill>
              <a:schemeClr val="tx1"/>
            </a:solidFill>
            <a:prstDash val="solid"/>
            <a:round/>
            <a:headEnd type="none" w="med" len="med"/>
            <a:tailEnd type="none" w="med" len="med"/>
          </a:ln>
          <a:effectLst/>
        </p:spPr>
        <p:txBody>
          <a:bodyPr anchor="ctr"/>
          <a:lstStyle/>
          <a:p>
            <a:pPr algn="ctr">
              <a:spcBef>
                <a:spcPct val="50000"/>
              </a:spcBef>
              <a:defRPr/>
            </a:pPr>
            <a:r>
              <a:rPr lang="en-US" sz="2400" dirty="0">
                <a:solidFill>
                  <a:schemeClr val="tx2"/>
                </a:solidFill>
                <a:latin typeface="Calibri" panose="020F0502020204030204"/>
                <a:cs typeface="Calibri" panose="020F0502020204030204"/>
                <a:sym typeface="+mn-ea"/>
              </a:rPr>
              <a:t>Applications</a:t>
            </a:r>
          </a:p>
        </p:txBody>
      </p:sp>
      <p:sp>
        <p:nvSpPr>
          <p:cNvPr id="6" name="Rectangle 5"/>
          <p:cNvSpPr/>
          <p:nvPr/>
        </p:nvSpPr>
        <p:spPr bwMode="auto">
          <a:xfrm>
            <a:off x="3581400" y="3124200"/>
            <a:ext cx="1828800" cy="838200"/>
          </a:xfrm>
          <a:prstGeom prst="rect">
            <a:avLst/>
          </a:prstGeom>
          <a:solidFill>
            <a:schemeClr val="accent3"/>
          </a:solidFill>
          <a:ln w="12700" cap="flat" cmpd="sng" algn="ctr">
            <a:solidFill>
              <a:schemeClr val="tx1"/>
            </a:solidFill>
            <a:prstDash val="solid"/>
            <a:round/>
            <a:headEnd type="none" w="med" len="med"/>
            <a:tailEnd type="none" w="med" len="med"/>
          </a:ln>
          <a:effectLst/>
        </p:spPr>
        <p:txBody>
          <a:bodyPr anchor="ctr"/>
          <a:lstStyle/>
          <a:p>
            <a:pPr algn="ctr">
              <a:spcBef>
                <a:spcPct val="50000"/>
              </a:spcBef>
              <a:defRPr/>
            </a:pPr>
            <a:r>
              <a:rPr lang="en-US" sz="2400" dirty="0">
                <a:solidFill>
                  <a:schemeClr val="tx2"/>
                </a:solidFill>
                <a:latin typeface="Calibri" panose="020F0502020204030204"/>
                <a:cs typeface="Calibri" panose="020F0502020204030204"/>
                <a:sym typeface="+mn-ea"/>
              </a:rPr>
              <a:t>Technology</a:t>
            </a:r>
          </a:p>
        </p:txBody>
      </p:sp>
      <p:sp>
        <p:nvSpPr>
          <p:cNvPr id="7" name="Curved Right Arrow 6"/>
          <p:cNvSpPr/>
          <p:nvPr/>
        </p:nvSpPr>
        <p:spPr bwMode="auto">
          <a:xfrm>
            <a:off x="2895600" y="2209800"/>
            <a:ext cx="762000" cy="1447800"/>
          </a:xfrm>
          <a:prstGeom prst="curvedRightArrow">
            <a:avLst/>
          </a:prstGeom>
          <a:solidFill>
            <a:schemeClr val="accent3"/>
          </a:solidFill>
          <a:ln w="12700" cap="flat" cmpd="sng" algn="ctr">
            <a:solidFill>
              <a:schemeClr val="tx1"/>
            </a:solidFill>
            <a:prstDash val="solid"/>
            <a:round/>
            <a:headEnd type="none" w="med" len="med"/>
            <a:tailEnd type="none" w="med" len="med"/>
          </a:ln>
          <a:effec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zh-CN" sz="1600" dirty="0" smtClean="0">
              <a:solidFill>
                <a:schemeClr val="tx2"/>
              </a:solidFill>
              <a:latin typeface="Calibri" panose="020F0502020204030204" pitchFamily="34" charset="0"/>
              <a:ea typeface="微软雅黑" panose="020B0503020204020204" pitchFamily="34" charset="-122"/>
            </a:endParaRPr>
          </a:p>
        </p:txBody>
      </p:sp>
      <p:sp>
        <p:nvSpPr>
          <p:cNvPr id="8" name="Curved Right Arrow 7"/>
          <p:cNvSpPr/>
          <p:nvPr/>
        </p:nvSpPr>
        <p:spPr bwMode="auto">
          <a:xfrm flipH="1" flipV="1">
            <a:off x="5334000" y="2209800"/>
            <a:ext cx="762000" cy="1447800"/>
          </a:xfrm>
          <a:prstGeom prst="curvedRightArrow">
            <a:avLst/>
          </a:prstGeom>
          <a:solidFill>
            <a:schemeClr val="accent3"/>
          </a:solidFill>
          <a:ln w="12700" cap="flat" cmpd="sng" algn="ctr">
            <a:solidFill>
              <a:schemeClr val="tx1"/>
            </a:solidFill>
            <a:prstDash val="solid"/>
            <a:round/>
            <a:headEnd type="none" w="med" len="med"/>
            <a:tailEnd type="none" w="med" len="med"/>
          </a:ln>
          <a:effec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zh-CN" sz="1600" dirty="0" smtClean="0">
              <a:solidFill>
                <a:schemeClr val="tx2"/>
              </a:solidFill>
              <a:latin typeface="Calibri" panose="020F0502020204030204" pitchFamily="34" charset="0"/>
              <a:ea typeface="微软雅黑" panose="020B0503020204020204" pitchFamily="34" charset="-122"/>
            </a:endParaRPr>
          </a:p>
        </p:txBody>
      </p:sp>
      <p:sp>
        <p:nvSpPr>
          <p:cNvPr id="57352" name="TextBox 8"/>
          <p:cNvSpPr txBox="1">
            <a:spLocks noChangeArrowheads="1"/>
          </p:cNvSpPr>
          <p:nvPr/>
        </p:nvSpPr>
        <p:spPr bwMode="auto">
          <a:xfrm>
            <a:off x="685800" y="1447800"/>
            <a:ext cx="2133600" cy="3046413"/>
          </a:xfrm>
          <a:prstGeom prst="rect">
            <a:avLst/>
          </a:prstGeom>
          <a:noFill/>
          <a:ln w="9525">
            <a:noFill/>
            <a:miter lim="800000"/>
            <a:headEnd/>
            <a:tailEnd/>
          </a:ln>
        </p:spPr>
        <p:txBody>
          <a:bodyPr>
            <a:spAutoFit/>
          </a:bodyPr>
          <a:lstStyle/>
          <a:p>
            <a:r>
              <a:rPr lang="en-US" altLang="zh-CN" sz="2400" dirty="0">
                <a:solidFill>
                  <a:srgbClr val="000000"/>
                </a:solidFill>
                <a:latin typeface="Calibri" pitchFamily="34" charset="0"/>
                <a:ea typeface="微软雅黑" panose="020B0503020204020204" pitchFamily="34" charset="-122"/>
              </a:rPr>
              <a:t>Applications suggest how to improve technology, provide revenue to fund development</a:t>
            </a:r>
          </a:p>
        </p:txBody>
      </p:sp>
      <p:sp>
        <p:nvSpPr>
          <p:cNvPr id="57353" name="TextBox 9"/>
          <p:cNvSpPr txBox="1">
            <a:spLocks noChangeArrowheads="1"/>
          </p:cNvSpPr>
          <p:nvPr/>
        </p:nvSpPr>
        <p:spPr bwMode="auto">
          <a:xfrm>
            <a:off x="6629400" y="1676400"/>
            <a:ext cx="2133600" cy="1938338"/>
          </a:xfrm>
          <a:prstGeom prst="rect">
            <a:avLst/>
          </a:prstGeom>
          <a:noFill/>
          <a:ln w="9525">
            <a:noFill/>
            <a:miter lim="800000"/>
            <a:headEnd/>
            <a:tailEnd/>
          </a:ln>
        </p:spPr>
        <p:txBody>
          <a:bodyPr>
            <a:spAutoFit/>
          </a:bodyPr>
          <a:lstStyle/>
          <a:p>
            <a:r>
              <a:rPr lang="en-US" altLang="zh-CN" sz="2400" dirty="0">
                <a:solidFill>
                  <a:srgbClr val="000000"/>
                </a:solidFill>
                <a:latin typeface="Calibri" pitchFamily="34" charset="0"/>
                <a:ea typeface="微软雅黑" panose="020B0503020204020204" pitchFamily="34" charset="-122"/>
              </a:rPr>
              <a:t>Improved technologies make new applications possible</a:t>
            </a: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a:lstStyle/>
          <a:p>
            <a:r>
              <a:rPr lang="zh-CN" altLang="en-US" smtClean="0"/>
              <a:t>助教</a:t>
            </a:r>
          </a:p>
        </p:txBody>
      </p:sp>
      <p:sp>
        <p:nvSpPr>
          <p:cNvPr id="8195" name="日期占位符 3"/>
          <p:cNvSpPr>
            <a:spLocks noGrp="1"/>
          </p:cNvSpPr>
          <p:nvPr>
            <p:ph type="dt" sz="half" idx="10"/>
          </p:nvPr>
        </p:nvSpPr>
        <p:spPr/>
        <p:txBody>
          <a:bodyPr/>
          <a:lstStyle/>
          <a:p>
            <a:fld id="{77203D3D-F02F-4B16-972B-5D6A77E7A65E}" type="datetime1">
              <a:rPr lang="en-US" altLang="zh-CN" smtClean="0"/>
              <a:pPr/>
              <a:t>2/25/2020</a:t>
            </a:fld>
            <a:endParaRPr lang="en-US" altLang="zh-CN" smtClean="0"/>
          </a:p>
        </p:txBody>
      </p:sp>
      <p:sp>
        <p:nvSpPr>
          <p:cNvPr id="8250" name="灯片编号占位符 7"/>
          <p:cNvSpPr>
            <a:spLocks noGrp="1"/>
          </p:cNvSpPr>
          <p:nvPr>
            <p:ph type="sldNum" sz="quarter" idx="12"/>
          </p:nvPr>
        </p:nvSpPr>
        <p:spPr/>
        <p:txBody>
          <a:bodyPr/>
          <a:lstStyle/>
          <a:p>
            <a:fld id="{D88460A1-2A75-47A0-A20E-809403234974}" type="slidenum">
              <a:rPr lang="en-US" altLang="zh-CN" smtClean="0"/>
              <a:pPr/>
              <a:t>3</a:t>
            </a:fld>
            <a:endParaRPr lang="en-US" altLang="zh-CN"/>
          </a:p>
        </p:txBody>
      </p:sp>
      <p:graphicFrame>
        <p:nvGraphicFramePr>
          <p:cNvPr id="6" name="表格 5"/>
          <p:cNvGraphicFramePr>
            <a:graphicFrameLocks noGrp="1"/>
          </p:cNvGraphicFramePr>
          <p:nvPr>
            <p:extLst>
              <p:ext uri="{D42A27DB-BD31-4B8C-83A1-F6EECF244321}">
                <p14:modId xmlns:p14="http://schemas.microsoft.com/office/powerpoint/2010/main" val="1930049012"/>
              </p:ext>
            </p:extLst>
          </p:nvPr>
        </p:nvGraphicFramePr>
        <p:xfrm>
          <a:off x="1432012" y="1484497"/>
          <a:ext cx="5669864" cy="1657352"/>
        </p:xfrm>
        <a:graphic>
          <a:graphicData uri="http://schemas.openxmlformats.org/drawingml/2006/table">
            <a:tbl>
              <a:tblPr/>
              <a:tblGrid>
                <a:gridCol w="1971075">
                  <a:extLst>
                    <a:ext uri="{9D8B030D-6E8A-4147-A177-3AD203B41FA5}">
                      <a16:colId xmlns:a16="http://schemas.microsoft.com/office/drawing/2014/main" val="2716721934"/>
                    </a:ext>
                  </a:extLst>
                </a:gridCol>
                <a:gridCol w="3698789">
                  <a:extLst>
                    <a:ext uri="{9D8B030D-6E8A-4147-A177-3AD203B41FA5}">
                      <a16:colId xmlns:a16="http://schemas.microsoft.com/office/drawing/2014/main" val="1128822889"/>
                    </a:ext>
                  </a:extLst>
                </a:gridCol>
              </a:tblGrid>
              <a:tr h="414338">
                <a:tc>
                  <a:txBody>
                    <a:bodyPr/>
                    <a:lstStyle>
                      <a:lvl1pPr>
                        <a:lnSpc>
                          <a:spcPct val="90000"/>
                        </a:lnSpc>
                        <a:spcBef>
                          <a:spcPct val="30000"/>
                        </a:spcBef>
                        <a:buSzPct val="100000"/>
                        <a:defRPr sz="2000" b="1">
                          <a:solidFill>
                            <a:schemeClr val="tx1"/>
                          </a:solidFill>
                          <a:latin typeface="Arial" panose="020B0604020202020204" pitchFamily="34" charset="0"/>
                        </a:defRPr>
                      </a:lvl1pPr>
                      <a:lvl2pPr marL="742950" indent="-285750">
                        <a:lnSpc>
                          <a:spcPct val="90000"/>
                        </a:lnSpc>
                        <a:spcBef>
                          <a:spcPct val="30000"/>
                        </a:spcBef>
                        <a:buSzPct val="100000"/>
                        <a:defRPr sz="2000" b="1">
                          <a:solidFill>
                            <a:schemeClr val="tx1"/>
                          </a:solidFill>
                          <a:latin typeface="Arial" panose="020B0604020202020204" pitchFamily="34" charset="0"/>
                        </a:defRPr>
                      </a:lvl2pPr>
                      <a:lvl3pPr marL="1143000" indent="-228600">
                        <a:lnSpc>
                          <a:spcPct val="90000"/>
                        </a:lnSpc>
                        <a:spcBef>
                          <a:spcPct val="30000"/>
                        </a:spcBef>
                        <a:buSzPct val="100000"/>
                        <a:defRPr sz="2000" b="1">
                          <a:solidFill>
                            <a:schemeClr val="tx1"/>
                          </a:solidFill>
                          <a:latin typeface="Arial" panose="020B0604020202020204" pitchFamily="34" charset="0"/>
                        </a:defRPr>
                      </a:lvl3pPr>
                      <a:lvl4pPr marL="1600200" indent="-228600">
                        <a:lnSpc>
                          <a:spcPct val="90000"/>
                        </a:lnSpc>
                        <a:spcBef>
                          <a:spcPct val="30000"/>
                        </a:spcBef>
                        <a:buSzPct val="100000"/>
                        <a:defRPr sz="1200" b="1">
                          <a:solidFill>
                            <a:schemeClr val="tx1"/>
                          </a:solidFill>
                          <a:latin typeface="Arial" panose="020B0604020202020204" pitchFamily="34" charset="0"/>
                        </a:defRPr>
                      </a:lvl4pPr>
                      <a:lvl5pPr marL="2057400" indent="-228600">
                        <a:lnSpc>
                          <a:spcPct val="90000"/>
                        </a:lnSpc>
                        <a:spcBef>
                          <a:spcPct val="30000"/>
                        </a:spcBef>
                        <a:buSzPct val="100000"/>
                        <a:defRPr sz="1200" b="1">
                          <a:solidFill>
                            <a:schemeClr val="tx1"/>
                          </a:solidFill>
                          <a:latin typeface="Arial" panose="020B0604020202020204" pitchFamily="34" charset="0"/>
                        </a:defRPr>
                      </a:lvl5pPr>
                      <a:lvl6pPr marL="25146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marL="29718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marL="34290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marL="38862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rgbClr val="FFFFFF"/>
                          </a:solidFill>
                          <a:effectLst/>
                          <a:latin typeface="微软雅黑" panose="020B0503020204020204" pitchFamily="34" charset="-122"/>
                          <a:ea typeface="微软雅黑" panose="020B0503020204020204" pitchFamily="34" charset="-122"/>
                        </a:rPr>
                        <a:t> </a:t>
                      </a:r>
                      <a:r>
                        <a:rPr kumimoji="0" lang="zh-CN" altLang="en-US" sz="1800" b="1" i="0" u="none" strike="noStrike" cap="none" normalizeH="0" baseline="0" dirty="0" smtClean="0">
                          <a:ln>
                            <a:noFill/>
                          </a:ln>
                          <a:solidFill>
                            <a:srgbClr val="FFFFFF"/>
                          </a:solidFill>
                          <a:effectLst/>
                          <a:latin typeface="微软雅黑" panose="020B0503020204020204" pitchFamily="34" charset="-122"/>
                          <a:ea typeface="微软雅黑" panose="020B0503020204020204" pitchFamily="34" charset="-122"/>
                        </a:rPr>
                        <a:t>姓名</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ct val="30000"/>
                        </a:spcBef>
                        <a:buSzPct val="100000"/>
                        <a:defRPr sz="2000" b="1">
                          <a:solidFill>
                            <a:schemeClr val="tx1"/>
                          </a:solidFill>
                          <a:latin typeface="Arial" panose="020B0604020202020204" pitchFamily="34" charset="0"/>
                        </a:defRPr>
                      </a:lvl1pPr>
                      <a:lvl2pPr marL="742950" indent="-285750">
                        <a:lnSpc>
                          <a:spcPct val="90000"/>
                        </a:lnSpc>
                        <a:spcBef>
                          <a:spcPct val="30000"/>
                        </a:spcBef>
                        <a:buSzPct val="100000"/>
                        <a:defRPr sz="2000" b="1">
                          <a:solidFill>
                            <a:schemeClr val="tx1"/>
                          </a:solidFill>
                          <a:latin typeface="Arial" panose="020B0604020202020204" pitchFamily="34" charset="0"/>
                        </a:defRPr>
                      </a:lvl2pPr>
                      <a:lvl3pPr marL="1143000" indent="-228600">
                        <a:lnSpc>
                          <a:spcPct val="90000"/>
                        </a:lnSpc>
                        <a:spcBef>
                          <a:spcPct val="30000"/>
                        </a:spcBef>
                        <a:buSzPct val="100000"/>
                        <a:defRPr sz="2000" b="1">
                          <a:solidFill>
                            <a:schemeClr val="tx1"/>
                          </a:solidFill>
                          <a:latin typeface="Arial" panose="020B0604020202020204" pitchFamily="34" charset="0"/>
                        </a:defRPr>
                      </a:lvl3pPr>
                      <a:lvl4pPr marL="1600200" indent="-228600">
                        <a:lnSpc>
                          <a:spcPct val="90000"/>
                        </a:lnSpc>
                        <a:spcBef>
                          <a:spcPct val="30000"/>
                        </a:spcBef>
                        <a:buSzPct val="100000"/>
                        <a:defRPr sz="1200" b="1">
                          <a:solidFill>
                            <a:schemeClr val="tx1"/>
                          </a:solidFill>
                          <a:latin typeface="Arial" panose="020B0604020202020204" pitchFamily="34" charset="0"/>
                        </a:defRPr>
                      </a:lvl4pPr>
                      <a:lvl5pPr marL="2057400" indent="-228600">
                        <a:lnSpc>
                          <a:spcPct val="90000"/>
                        </a:lnSpc>
                        <a:spcBef>
                          <a:spcPct val="30000"/>
                        </a:spcBef>
                        <a:buSzPct val="100000"/>
                        <a:defRPr sz="1200" b="1">
                          <a:solidFill>
                            <a:schemeClr val="tx1"/>
                          </a:solidFill>
                          <a:latin typeface="Arial" panose="020B0604020202020204" pitchFamily="34" charset="0"/>
                        </a:defRPr>
                      </a:lvl5pPr>
                      <a:lvl6pPr marL="25146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marL="29718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marL="34290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marL="38862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rgbClr val="FFFFFF"/>
                          </a:solidFill>
                          <a:effectLst/>
                          <a:latin typeface="微软雅黑" panose="020B0503020204020204" pitchFamily="34" charset="-122"/>
                          <a:ea typeface="微软雅黑" panose="020B0503020204020204" pitchFamily="34" charset="-122"/>
                        </a:rPr>
                        <a:t>电子邮件</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2256587029"/>
                  </a:ext>
                </a:extLst>
              </a:tr>
              <a:tr h="414338">
                <a:tc>
                  <a:txBody>
                    <a:bodyPr/>
                    <a:lstStyle>
                      <a:lvl1pPr>
                        <a:lnSpc>
                          <a:spcPct val="90000"/>
                        </a:lnSpc>
                        <a:spcBef>
                          <a:spcPct val="30000"/>
                        </a:spcBef>
                        <a:buSzPct val="100000"/>
                        <a:defRPr sz="2000" b="1">
                          <a:solidFill>
                            <a:schemeClr val="tx1"/>
                          </a:solidFill>
                          <a:latin typeface="Arial" panose="020B0604020202020204" pitchFamily="34" charset="0"/>
                        </a:defRPr>
                      </a:lvl1pPr>
                      <a:lvl2pPr marL="742950" indent="-285750">
                        <a:lnSpc>
                          <a:spcPct val="90000"/>
                        </a:lnSpc>
                        <a:spcBef>
                          <a:spcPct val="30000"/>
                        </a:spcBef>
                        <a:buSzPct val="100000"/>
                        <a:defRPr sz="2000" b="1">
                          <a:solidFill>
                            <a:schemeClr val="tx1"/>
                          </a:solidFill>
                          <a:latin typeface="Arial" panose="020B0604020202020204" pitchFamily="34" charset="0"/>
                        </a:defRPr>
                      </a:lvl2pPr>
                      <a:lvl3pPr marL="1143000" indent="-228600">
                        <a:lnSpc>
                          <a:spcPct val="90000"/>
                        </a:lnSpc>
                        <a:spcBef>
                          <a:spcPct val="30000"/>
                        </a:spcBef>
                        <a:buSzPct val="100000"/>
                        <a:defRPr sz="2000" b="1">
                          <a:solidFill>
                            <a:schemeClr val="tx1"/>
                          </a:solidFill>
                          <a:latin typeface="Arial" panose="020B0604020202020204" pitchFamily="34" charset="0"/>
                        </a:defRPr>
                      </a:lvl3pPr>
                      <a:lvl4pPr marL="1600200" indent="-228600">
                        <a:lnSpc>
                          <a:spcPct val="90000"/>
                        </a:lnSpc>
                        <a:spcBef>
                          <a:spcPct val="30000"/>
                        </a:spcBef>
                        <a:buSzPct val="100000"/>
                        <a:defRPr sz="1200" b="1">
                          <a:solidFill>
                            <a:schemeClr val="tx1"/>
                          </a:solidFill>
                          <a:latin typeface="Arial" panose="020B0604020202020204" pitchFamily="34" charset="0"/>
                        </a:defRPr>
                      </a:lvl4pPr>
                      <a:lvl5pPr marL="2057400" indent="-228600">
                        <a:lnSpc>
                          <a:spcPct val="90000"/>
                        </a:lnSpc>
                        <a:spcBef>
                          <a:spcPct val="30000"/>
                        </a:spcBef>
                        <a:buSzPct val="100000"/>
                        <a:defRPr sz="1200" b="1">
                          <a:solidFill>
                            <a:schemeClr val="tx1"/>
                          </a:solidFill>
                          <a:latin typeface="Arial" panose="020B0604020202020204" pitchFamily="34" charset="0"/>
                        </a:defRPr>
                      </a:lvl5pPr>
                      <a:lvl6pPr marL="25146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marL="29718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marL="34290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marL="38862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彭杰</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tc>
                  <a:txBody>
                    <a:bodyPr/>
                    <a:lstStyle>
                      <a:lvl1pPr>
                        <a:lnSpc>
                          <a:spcPct val="90000"/>
                        </a:lnSpc>
                        <a:spcBef>
                          <a:spcPct val="30000"/>
                        </a:spcBef>
                        <a:buSzPct val="100000"/>
                        <a:defRPr sz="2000" b="1">
                          <a:solidFill>
                            <a:schemeClr val="tx1"/>
                          </a:solidFill>
                          <a:latin typeface="Arial" panose="020B0604020202020204" pitchFamily="34" charset="0"/>
                        </a:defRPr>
                      </a:lvl1pPr>
                      <a:lvl2pPr marL="742950" indent="-285750">
                        <a:lnSpc>
                          <a:spcPct val="90000"/>
                        </a:lnSpc>
                        <a:spcBef>
                          <a:spcPct val="30000"/>
                        </a:spcBef>
                        <a:buSzPct val="100000"/>
                        <a:defRPr sz="2000" b="1">
                          <a:solidFill>
                            <a:schemeClr val="tx1"/>
                          </a:solidFill>
                          <a:latin typeface="Arial" panose="020B0604020202020204" pitchFamily="34" charset="0"/>
                        </a:defRPr>
                      </a:lvl2pPr>
                      <a:lvl3pPr marL="1143000" indent="-228600">
                        <a:lnSpc>
                          <a:spcPct val="90000"/>
                        </a:lnSpc>
                        <a:spcBef>
                          <a:spcPct val="30000"/>
                        </a:spcBef>
                        <a:buSzPct val="100000"/>
                        <a:defRPr sz="2000" b="1">
                          <a:solidFill>
                            <a:schemeClr val="tx1"/>
                          </a:solidFill>
                          <a:latin typeface="Arial" panose="020B0604020202020204" pitchFamily="34" charset="0"/>
                        </a:defRPr>
                      </a:lvl3pPr>
                      <a:lvl4pPr marL="1600200" indent="-228600">
                        <a:lnSpc>
                          <a:spcPct val="90000"/>
                        </a:lnSpc>
                        <a:spcBef>
                          <a:spcPct val="30000"/>
                        </a:spcBef>
                        <a:buSzPct val="100000"/>
                        <a:defRPr sz="1200" b="1">
                          <a:solidFill>
                            <a:schemeClr val="tx1"/>
                          </a:solidFill>
                          <a:latin typeface="Arial" panose="020B0604020202020204" pitchFamily="34" charset="0"/>
                        </a:defRPr>
                      </a:lvl4pPr>
                      <a:lvl5pPr marL="2057400" indent="-228600">
                        <a:lnSpc>
                          <a:spcPct val="90000"/>
                        </a:lnSpc>
                        <a:spcBef>
                          <a:spcPct val="30000"/>
                        </a:spcBef>
                        <a:buSzPct val="100000"/>
                        <a:defRPr sz="1200" b="1">
                          <a:solidFill>
                            <a:schemeClr val="tx1"/>
                          </a:solidFill>
                          <a:latin typeface="Arial" panose="020B0604020202020204" pitchFamily="34" charset="0"/>
                        </a:defRPr>
                      </a:lvl5pPr>
                      <a:lvl6pPr marL="25146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marL="29718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marL="34290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marL="38862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pengjieb@mail.ustc.edu.cn</a:t>
                      </a:r>
                      <a:endParaRPr kumimoji="0" lang="zh-CN" altLang="en-US" sz="1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extLst>
                  <a:ext uri="{0D108BD9-81ED-4DB2-BD59-A6C34878D82A}">
                    <a16:rowId xmlns:a16="http://schemas.microsoft.com/office/drawing/2014/main" val="2165943964"/>
                  </a:ext>
                </a:extLst>
              </a:tr>
              <a:tr h="414338">
                <a:tc>
                  <a:txBody>
                    <a:bodyPr/>
                    <a:lstStyle>
                      <a:lvl1pPr>
                        <a:lnSpc>
                          <a:spcPct val="90000"/>
                        </a:lnSpc>
                        <a:spcBef>
                          <a:spcPct val="30000"/>
                        </a:spcBef>
                        <a:buSzPct val="100000"/>
                        <a:defRPr sz="2000" b="1">
                          <a:solidFill>
                            <a:schemeClr val="tx1"/>
                          </a:solidFill>
                          <a:latin typeface="Arial" panose="020B0604020202020204" pitchFamily="34" charset="0"/>
                        </a:defRPr>
                      </a:lvl1pPr>
                      <a:lvl2pPr marL="742950" indent="-285750">
                        <a:lnSpc>
                          <a:spcPct val="90000"/>
                        </a:lnSpc>
                        <a:spcBef>
                          <a:spcPct val="30000"/>
                        </a:spcBef>
                        <a:buSzPct val="100000"/>
                        <a:defRPr sz="2000" b="1">
                          <a:solidFill>
                            <a:schemeClr val="tx1"/>
                          </a:solidFill>
                          <a:latin typeface="Arial" panose="020B0604020202020204" pitchFamily="34" charset="0"/>
                        </a:defRPr>
                      </a:lvl2pPr>
                      <a:lvl3pPr marL="1143000" indent="-228600">
                        <a:lnSpc>
                          <a:spcPct val="90000"/>
                        </a:lnSpc>
                        <a:spcBef>
                          <a:spcPct val="30000"/>
                        </a:spcBef>
                        <a:buSzPct val="100000"/>
                        <a:defRPr sz="2000" b="1">
                          <a:solidFill>
                            <a:schemeClr val="tx1"/>
                          </a:solidFill>
                          <a:latin typeface="Arial" panose="020B0604020202020204" pitchFamily="34" charset="0"/>
                        </a:defRPr>
                      </a:lvl3pPr>
                      <a:lvl4pPr marL="1600200" indent="-228600">
                        <a:lnSpc>
                          <a:spcPct val="90000"/>
                        </a:lnSpc>
                        <a:spcBef>
                          <a:spcPct val="30000"/>
                        </a:spcBef>
                        <a:buSzPct val="100000"/>
                        <a:defRPr sz="1200" b="1">
                          <a:solidFill>
                            <a:schemeClr val="tx1"/>
                          </a:solidFill>
                          <a:latin typeface="Arial" panose="020B0604020202020204" pitchFamily="34" charset="0"/>
                        </a:defRPr>
                      </a:lvl4pPr>
                      <a:lvl5pPr marL="2057400" indent="-228600">
                        <a:lnSpc>
                          <a:spcPct val="90000"/>
                        </a:lnSpc>
                        <a:spcBef>
                          <a:spcPct val="30000"/>
                        </a:spcBef>
                        <a:buSzPct val="100000"/>
                        <a:defRPr sz="1200" b="1">
                          <a:solidFill>
                            <a:schemeClr val="tx1"/>
                          </a:solidFill>
                          <a:latin typeface="Arial" panose="020B0604020202020204" pitchFamily="34" charset="0"/>
                        </a:defRPr>
                      </a:lvl5pPr>
                      <a:lvl6pPr marL="25146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marL="29718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marL="34290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marL="38862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顾冰雪</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F0E8"/>
                    </a:solidFill>
                  </a:tcPr>
                </a:tc>
                <a:tc>
                  <a:txBody>
                    <a:bodyPr/>
                    <a:lstStyle>
                      <a:lvl1pPr>
                        <a:lnSpc>
                          <a:spcPct val="90000"/>
                        </a:lnSpc>
                        <a:spcBef>
                          <a:spcPct val="30000"/>
                        </a:spcBef>
                        <a:buSzPct val="100000"/>
                        <a:defRPr sz="2000" b="1">
                          <a:solidFill>
                            <a:schemeClr val="tx1"/>
                          </a:solidFill>
                          <a:latin typeface="Arial" panose="020B0604020202020204" pitchFamily="34" charset="0"/>
                        </a:defRPr>
                      </a:lvl1pPr>
                      <a:lvl2pPr marL="742950" indent="-285750">
                        <a:lnSpc>
                          <a:spcPct val="90000"/>
                        </a:lnSpc>
                        <a:spcBef>
                          <a:spcPct val="30000"/>
                        </a:spcBef>
                        <a:buSzPct val="100000"/>
                        <a:defRPr sz="2000" b="1">
                          <a:solidFill>
                            <a:schemeClr val="tx1"/>
                          </a:solidFill>
                          <a:latin typeface="Arial" panose="020B0604020202020204" pitchFamily="34" charset="0"/>
                        </a:defRPr>
                      </a:lvl2pPr>
                      <a:lvl3pPr marL="1143000" indent="-228600">
                        <a:lnSpc>
                          <a:spcPct val="90000"/>
                        </a:lnSpc>
                        <a:spcBef>
                          <a:spcPct val="30000"/>
                        </a:spcBef>
                        <a:buSzPct val="100000"/>
                        <a:defRPr sz="2000" b="1">
                          <a:solidFill>
                            <a:schemeClr val="tx1"/>
                          </a:solidFill>
                          <a:latin typeface="Arial" panose="020B0604020202020204" pitchFamily="34" charset="0"/>
                        </a:defRPr>
                      </a:lvl3pPr>
                      <a:lvl4pPr marL="1600200" indent="-228600">
                        <a:lnSpc>
                          <a:spcPct val="90000"/>
                        </a:lnSpc>
                        <a:spcBef>
                          <a:spcPct val="30000"/>
                        </a:spcBef>
                        <a:buSzPct val="100000"/>
                        <a:defRPr sz="1200" b="1">
                          <a:solidFill>
                            <a:schemeClr val="tx1"/>
                          </a:solidFill>
                          <a:latin typeface="Arial" panose="020B0604020202020204" pitchFamily="34" charset="0"/>
                        </a:defRPr>
                      </a:lvl4pPr>
                      <a:lvl5pPr marL="2057400" indent="-228600">
                        <a:lnSpc>
                          <a:spcPct val="90000"/>
                        </a:lnSpc>
                        <a:spcBef>
                          <a:spcPct val="30000"/>
                        </a:spcBef>
                        <a:buSzPct val="100000"/>
                        <a:defRPr sz="1200" b="1">
                          <a:solidFill>
                            <a:schemeClr val="tx1"/>
                          </a:solidFill>
                          <a:latin typeface="Arial" panose="020B0604020202020204" pitchFamily="34" charset="0"/>
                        </a:defRPr>
                      </a:lvl5pPr>
                      <a:lvl6pPr marL="25146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marL="29718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marL="34290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marL="38862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bingxueg@mail.ustc.edu.cn</a:t>
                      </a:r>
                      <a:endParaRPr kumimoji="0" lang="zh-CN" altLang="en-US" sz="1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F0E8"/>
                    </a:solidFill>
                  </a:tcPr>
                </a:tc>
                <a:extLst>
                  <a:ext uri="{0D108BD9-81ED-4DB2-BD59-A6C34878D82A}">
                    <a16:rowId xmlns:a16="http://schemas.microsoft.com/office/drawing/2014/main" val="2826743529"/>
                  </a:ext>
                </a:extLst>
              </a:tr>
              <a:tr h="414338">
                <a:tc>
                  <a:txBody>
                    <a:bodyPr/>
                    <a:lstStyle>
                      <a:lvl1pPr>
                        <a:lnSpc>
                          <a:spcPct val="90000"/>
                        </a:lnSpc>
                        <a:spcBef>
                          <a:spcPct val="30000"/>
                        </a:spcBef>
                        <a:buSzPct val="100000"/>
                        <a:defRPr sz="2000" b="1">
                          <a:solidFill>
                            <a:schemeClr val="tx1"/>
                          </a:solidFill>
                          <a:latin typeface="Arial" panose="020B0604020202020204" pitchFamily="34" charset="0"/>
                        </a:defRPr>
                      </a:lvl1pPr>
                      <a:lvl2pPr marL="742950" indent="-285750">
                        <a:lnSpc>
                          <a:spcPct val="90000"/>
                        </a:lnSpc>
                        <a:spcBef>
                          <a:spcPct val="30000"/>
                        </a:spcBef>
                        <a:buSzPct val="100000"/>
                        <a:defRPr sz="2000" b="1">
                          <a:solidFill>
                            <a:schemeClr val="tx1"/>
                          </a:solidFill>
                          <a:latin typeface="Arial" panose="020B0604020202020204" pitchFamily="34" charset="0"/>
                        </a:defRPr>
                      </a:lvl2pPr>
                      <a:lvl3pPr marL="1143000" indent="-228600">
                        <a:lnSpc>
                          <a:spcPct val="90000"/>
                        </a:lnSpc>
                        <a:spcBef>
                          <a:spcPct val="30000"/>
                        </a:spcBef>
                        <a:buSzPct val="100000"/>
                        <a:defRPr sz="2000" b="1">
                          <a:solidFill>
                            <a:schemeClr val="tx1"/>
                          </a:solidFill>
                          <a:latin typeface="Arial" panose="020B0604020202020204" pitchFamily="34" charset="0"/>
                        </a:defRPr>
                      </a:lvl3pPr>
                      <a:lvl4pPr marL="1600200" indent="-228600">
                        <a:lnSpc>
                          <a:spcPct val="90000"/>
                        </a:lnSpc>
                        <a:spcBef>
                          <a:spcPct val="30000"/>
                        </a:spcBef>
                        <a:buSzPct val="100000"/>
                        <a:defRPr sz="1200" b="1">
                          <a:solidFill>
                            <a:schemeClr val="tx1"/>
                          </a:solidFill>
                          <a:latin typeface="Arial" panose="020B0604020202020204" pitchFamily="34" charset="0"/>
                        </a:defRPr>
                      </a:lvl4pPr>
                      <a:lvl5pPr marL="2057400" indent="-228600">
                        <a:lnSpc>
                          <a:spcPct val="90000"/>
                        </a:lnSpc>
                        <a:spcBef>
                          <a:spcPct val="30000"/>
                        </a:spcBef>
                        <a:buSzPct val="100000"/>
                        <a:defRPr sz="1200" b="1">
                          <a:solidFill>
                            <a:schemeClr val="tx1"/>
                          </a:solidFill>
                          <a:latin typeface="Arial" panose="020B0604020202020204" pitchFamily="34" charset="0"/>
                        </a:defRPr>
                      </a:lvl5pPr>
                      <a:lvl6pPr marL="25146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marL="29718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marL="34290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marL="38862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马后权</a:t>
                      </a:r>
                      <a:endParaRPr kumimoji="0" lang="en-US" altLang="zh-CN" sz="1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tc>
                  <a:txBody>
                    <a:bodyPr/>
                    <a:lstStyle>
                      <a:lvl1pPr>
                        <a:lnSpc>
                          <a:spcPct val="90000"/>
                        </a:lnSpc>
                        <a:spcBef>
                          <a:spcPct val="30000"/>
                        </a:spcBef>
                        <a:buSzPct val="100000"/>
                        <a:defRPr sz="2000" b="1">
                          <a:solidFill>
                            <a:schemeClr val="tx1"/>
                          </a:solidFill>
                          <a:latin typeface="Arial" panose="020B0604020202020204" pitchFamily="34" charset="0"/>
                        </a:defRPr>
                      </a:lvl1pPr>
                      <a:lvl2pPr marL="742950" indent="-285750">
                        <a:lnSpc>
                          <a:spcPct val="90000"/>
                        </a:lnSpc>
                        <a:spcBef>
                          <a:spcPct val="30000"/>
                        </a:spcBef>
                        <a:buSzPct val="100000"/>
                        <a:defRPr sz="2000" b="1">
                          <a:solidFill>
                            <a:schemeClr val="tx1"/>
                          </a:solidFill>
                          <a:latin typeface="Arial" panose="020B0604020202020204" pitchFamily="34" charset="0"/>
                        </a:defRPr>
                      </a:lvl2pPr>
                      <a:lvl3pPr marL="1143000" indent="-228600">
                        <a:lnSpc>
                          <a:spcPct val="90000"/>
                        </a:lnSpc>
                        <a:spcBef>
                          <a:spcPct val="30000"/>
                        </a:spcBef>
                        <a:buSzPct val="100000"/>
                        <a:defRPr sz="2000" b="1">
                          <a:solidFill>
                            <a:schemeClr val="tx1"/>
                          </a:solidFill>
                          <a:latin typeface="Arial" panose="020B0604020202020204" pitchFamily="34" charset="0"/>
                        </a:defRPr>
                      </a:lvl3pPr>
                      <a:lvl4pPr marL="1600200" indent="-228600">
                        <a:lnSpc>
                          <a:spcPct val="90000"/>
                        </a:lnSpc>
                        <a:spcBef>
                          <a:spcPct val="30000"/>
                        </a:spcBef>
                        <a:buSzPct val="100000"/>
                        <a:defRPr sz="1200" b="1">
                          <a:solidFill>
                            <a:schemeClr val="tx1"/>
                          </a:solidFill>
                          <a:latin typeface="Arial" panose="020B0604020202020204" pitchFamily="34" charset="0"/>
                        </a:defRPr>
                      </a:lvl4pPr>
                      <a:lvl5pPr marL="2057400" indent="-228600">
                        <a:lnSpc>
                          <a:spcPct val="90000"/>
                        </a:lnSpc>
                        <a:spcBef>
                          <a:spcPct val="30000"/>
                        </a:spcBef>
                        <a:buSzPct val="100000"/>
                        <a:defRPr sz="1200" b="1">
                          <a:solidFill>
                            <a:schemeClr val="tx1"/>
                          </a:solidFill>
                          <a:latin typeface="Arial" panose="020B0604020202020204" pitchFamily="34" charset="0"/>
                        </a:defRPr>
                      </a:lvl5pPr>
                      <a:lvl6pPr marL="25146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6pPr>
                      <a:lvl7pPr marL="29718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7pPr>
                      <a:lvl8pPr marL="34290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8pPr>
                      <a:lvl9pPr marL="3886200" indent="-228600" eaLnBrk="0" fontAlgn="base" hangingPunct="0">
                        <a:lnSpc>
                          <a:spcPct val="90000"/>
                        </a:lnSpc>
                        <a:spcBef>
                          <a:spcPct val="30000"/>
                        </a:spcBef>
                        <a:spcAft>
                          <a:spcPct val="0"/>
                        </a:spcAft>
                        <a:buSzPct val="100000"/>
                        <a:defRPr sz="12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HouQuan@mail.ustc.edu.cn</a:t>
                      </a:r>
                      <a:endParaRPr kumimoji="0" lang="zh-CN" altLang="en-US" sz="1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extLst>
                  <a:ext uri="{0D108BD9-81ED-4DB2-BD59-A6C34878D82A}">
                    <a16:rowId xmlns:a16="http://schemas.microsoft.com/office/drawing/2014/main" val="877044685"/>
                  </a:ext>
                </a:extLst>
              </a:tr>
            </a:tbl>
          </a:graphicData>
        </a:graphic>
      </p:graphicFrame>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p:txBody>
          <a:bodyPr/>
          <a:lstStyle/>
          <a:p>
            <a:r>
              <a:rPr lang="zh-CN" altLang="en-US" dirty="0" smtClean="0"/>
              <a:t>体系结构的发展历史、现状及趋势*</a:t>
            </a:r>
          </a:p>
        </p:txBody>
      </p:sp>
      <p:sp>
        <p:nvSpPr>
          <p:cNvPr id="59395" name="内容占位符 3"/>
          <p:cNvSpPr>
            <a:spLocks noGrp="1"/>
          </p:cNvSpPr>
          <p:nvPr>
            <p:ph idx="1"/>
          </p:nvPr>
        </p:nvSpPr>
        <p:spPr>
          <a:xfrm>
            <a:off x="70757" y="1541461"/>
            <a:ext cx="8229600" cy="5051833"/>
          </a:xfrm>
        </p:spPr>
        <p:txBody>
          <a:bodyPr>
            <a:normAutofit fontScale="92500" lnSpcReduction="20000"/>
          </a:bodyPr>
          <a:lstStyle/>
          <a:p>
            <a:r>
              <a:rPr lang="zh-CN" altLang="en-US" dirty="0" smtClean="0"/>
              <a:t>体系结构发展历史</a:t>
            </a:r>
            <a:endParaRPr lang="en-US" altLang="zh-CN" dirty="0" smtClean="0"/>
          </a:p>
          <a:p>
            <a:pPr lvl="1"/>
            <a:r>
              <a:rPr lang="en-US" altLang="zh-CN" dirty="0" smtClean="0"/>
              <a:t>Mainframes, </a:t>
            </a:r>
          </a:p>
          <a:p>
            <a:pPr lvl="1"/>
            <a:r>
              <a:rPr lang="en-US" altLang="zh-CN" dirty="0" smtClean="0"/>
              <a:t>Minicomputers,</a:t>
            </a:r>
          </a:p>
          <a:p>
            <a:pPr lvl="1"/>
            <a:r>
              <a:rPr lang="en-US" altLang="zh-CN" dirty="0" smtClean="0"/>
              <a:t>Microprocessors</a:t>
            </a:r>
          </a:p>
          <a:p>
            <a:pPr lvl="1"/>
            <a:r>
              <a:rPr lang="en-US" altLang="zh-CN" dirty="0" smtClean="0"/>
              <a:t>RISC vs CISC</a:t>
            </a:r>
            <a:r>
              <a:rPr lang="zh-CN" altLang="en-US" dirty="0" smtClean="0"/>
              <a:t>，</a:t>
            </a:r>
            <a:r>
              <a:rPr lang="en-US" altLang="zh-CN" dirty="0" smtClean="0"/>
              <a:t>VLIW</a:t>
            </a:r>
          </a:p>
          <a:p>
            <a:r>
              <a:rPr lang="zh-CN" altLang="en-US" dirty="0" smtClean="0"/>
              <a:t>体系结构现状及挑战</a:t>
            </a:r>
            <a:endParaRPr lang="en-US" altLang="zh-CN" dirty="0" smtClean="0"/>
          </a:p>
          <a:p>
            <a:pPr lvl="1"/>
            <a:r>
              <a:rPr lang="en-US" altLang="zh-CN" dirty="0" err="1" smtClean="0"/>
              <a:t>Denard</a:t>
            </a:r>
            <a:r>
              <a:rPr lang="en-US" altLang="zh-CN" dirty="0" smtClean="0"/>
              <a:t> Scaling</a:t>
            </a:r>
            <a:r>
              <a:rPr lang="zh-CN" altLang="en-US" dirty="0" smtClean="0"/>
              <a:t> 及 </a:t>
            </a:r>
            <a:r>
              <a:rPr lang="en-US" altLang="zh-CN" dirty="0" smtClean="0"/>
              <a:t>Moore’s Law </a:t>
            </a:r>
            <a:r>
              <a:rPr lang="zh-CN" altLang="en-US" dirty="0" smtClean="0"/>
              <a:t>的终结</a:t>
            </a:r>
            <a:endParaRPr lang="en-US" altLang="zh-CN" dirty="0" smtClean="0"/>
          </a:p>
          <a:p>
            <a:pPr lvl="1"/>
            <a:r>
              <a:rPr lang="en-US" altLang="zh-CN" dirty="0" smtClean="0"/>
              <a:t>Security</a:t>
            </a:r>
          </a:p>
          <a:p>
            <a:r>
              <a:rPr lang="zh-CN" altLang="en-US" dirty="0" smtClean="0"/>
              <a:t>体系结构发展机遇</a:t>
            </a:r>
            <a:endParaRPr lang="en-US" altLang="zh-CN" dirty="0" smtClean="0"/>
          </a:p>
          <a:p>
            <a:pPr lvl="1"/>
            <a:r>
              <a:rPr lang="en-US" altLang="zh-CN" dirty="0" smtClean="0"/>
              <a:t>Open Architectures</a:t>
            </a:r>
          </a:p>
          <a:p>
            <a:pPr lvl="1"/>
            <a:r>
              <a:rPr lang="en-US" altLang="zh-CN" dirty="0" smtClean="0"/>
              <a:t>Domain Specific Languages and Architecture</a:t>
            </a:r>
          </a:p>
          <a:p>
            <a:pPr lvl="1"/>
            <a:r>
              <a:rPr lang="en-US" altLang="zh-CN" dirty="0" smtClean="0"/>
              <a:t>Agile Hardware Development</a:t>
            </a:r>
          </a:p>
        </p:txBody>
      </p:sp>
      <p:sp>
        <p:nvSpPr>
          <p:cNvPr id="59396" name="日期占位符 2"/>
          <p:cNvSpPr>
            <a:spLocks noGrp="1"/>
          </p:cNvSpPr>
          <p:nvPr>
            <p:ph type="dt" sz="half" idx="10"/>
          </p:nvPr>
        </p:nvSpPr>
        <p:spPr/>
        <p:txBody>
          <a:bodyPr/>
          <a:lstStyle/>
          <a:p>
            <a:fld id="{D42DA5BF-7B84-4278-AF71-2C9B74012CFC}" type="datetime1">
              <a:rPr lang="en-US" altLang="zh-CN" smtClean="0"/>
              <a:pPr/>
              <a:t>2/25/2020</a:t>
            </a:fld>
            <a:endParaRPr lang="en-US" altLang="zh-CN" dirty="0" smtClean="0"/>
          </a:p>
        </p:txBody>
      </p:sp>
      <p:sp>
        <p:nvSpPr>
          <p:cNvPr id="5" name="灯片编号占位符 4"/>
          <p:cNvSpPr>
            <a:spLocks noGrp="1"/>
          </p:cNvSpPr>
          <p:nvPr>
            <p:ph type="sldNum" sz="quarter" idx="12"/>
          </p:nvPr>
        </p:nvSpPr>
        <p:spPr/>
        <p:txBody>
          <a:bodyPr/>
          <a:lstStyle/>
          <a:p>
            <a:fld id="{7953984E-0717-4331-B92C-05AA86C678F7}" type="slidenum">
              <a:rPr lang="zh-CN" altLang="en-US" smtClean="0"/>
              <a:pPr/>
              <a:t>30</a:t>
            </a:fld>
            <a:endParaRPr lang="zh-CN" altLang="en-US"/>
          </a:p>
        </p:txBody>
      </p:sp>
      <p:sp>
        <p:nvSpPr>
          <p:cNvPr id="2" name="文本框 1"/>
          <p:cNvSpPr txBox="1"/>
          <p:nvPr/>
        </p:nvSpPr>
        <p:spPr>
          <a:xfrm>
            <a:off x="4526985" y="1075539"/>
            <a:ext cx="4431958" cy="2308324"/>
          </a:xfrm>
          <a:prstGeom prst="rect">
            <a:avLst/>
          </a:prstGeom>
          <a:solidFill>
            <a:schemeClr val="tx2">
              <a:lumMod val="40000"/>
              <a:lumOff val="60000"/>
            </a:schemeClr>
          </a:solidFill>
          <a:ln>
            <a:solidFill>
              <a:schemeClr val="tx2">
                <a:lumMod val="20000"/>
                <a:lumOff val="80000"/>
              </a:schemeClr>
            </a:solidFill>
          </a:ln>
        </p:spPr>
        <p:txBody>
          <a:bodyPr wrap="square" rtlCol="0">
            <a:spAutoFit/>
          </a:bodyPr>
          <a:lstStyle/>
          <a:p>
            <a:r>
              <a:rPr lang="zh-CN" altLang="en-US" sz="1600" dirty="0" smtClean="0">
                <a:ea typeface="微软雅黑" panose="020B0503020204020204" pitchFamily="34" charset="-122"/>
              </a:rPr>
              <a:t>*</a:t>
            </a:r>
            <a:r>
              <a:rPr lang="en-US" altLang="zh-CN" sz="1600" dirty="0" smtClean="0">
                <a:ea typeface="微软雅黑" panose="020B0503020204020204" pitchFamily="34" charset="-122"/>
              </a:rPr>
              <a:t>A New Golden Age for Computer Architecture: Domain-Specific Hardware/Software Co-Design, </a:t>
            </a:r>
            <a:r>
              <a:rPr lang="en-US" altLang="zh-CN" sz="1600" dirty="0" err="1" smtClean="0">
                <a:ea typeface="微软雅黑" panose="020B0503020204020204" pitchFamily="34" charset="-122"/>
              </a:rPr>
              <a:t>Enhuanced</a:t>
            </a:r>
            <a:r>
              <a:rPr lang="en-US" altLang="zh-CN" sz="1600" dirty="0" smtClean="0">
                <a:ea typeface="微软雅黑" panose="020B0503020204020204" pitchFamily="34" charset="-122"/>
              </a:rPr>
              <a:t> Security, Open Instruction Sets, and Agile Chip Development</a:t>
            </a:r>
          </a:p>
          <a:p>
            <a:endParaRPr lang="en-US" altLang="zh-CN" sz="1600" dirty="0">
              <a:ea typeface="微软雅黑" panose="020B0503020204020204" pitchFamily="34" charset="-122"/>
            </a:endParaRPr>
          </a:p>
          <a:p>
            <a:r>
              <a:rPr lang="en-US" altLang="zh-CN" sz="1600" dirty="0" smtClean="0">
                <a:ea typeface="微软雅黑" panose="020B0503020204020204" pitchFamily="34" charset="-122"/>
              </a:rPr>
              <a:t>John Hennessy and David Patterson</a:t>
            </a:r>
          </a:p>
          <a:p>
            <a:r>
              <a:rPr lang="en-US" altLang="zh-CN" sz="1600" dirty="0" smtClean="0">
                <a:ea typeface="微软雅黑" panose="020B0503020204020204" pitchFamily="34" charset="-122"/>
              </a:rPr>
              <a:t>June 4, 2018</a:t>
            </a:r>
          </a:p>
          <a:p>
            <a:r>
              <a:rPr lang="en-US" altLang="zh-CN" sz="1600" dirty="0">
                <a:ea typeface="微软雅黑" panose="020B0503020204020204" pitchFamily="34" charset="-122"/>
              </a:rPr>
              <a:t>https://www.youtube.com/watch?v=3LVeEjsn8Ts </a:t>
            </a:r>
            <a:br>
              <a:rPr lang="en-US" altLang="zh-CN" sz="1600" dirty="0">
                <a:ea typeface="微软雅黑" panose="020B0503020204020204" pitchFamily="34" charset="-122"/>
              </a:rPr>
            </a:br>
            <a:endParaRPr lang="zh-CN" altLang="en-US" sz="1600" dirty="0">
              <a:ea typeface="微软雅黑" panose="020B0503020204020204" pitchFamily="34" charset="-122"/>
            </a:endParaRPr>
          </a:p>
        </p:txBody>
      </p:sp>
      <p:grpSp>
        <p:nvGrpSpPr>
          <p:cNvPr id="4" name="组合 3"/>
          <p:cNvGrpSpPr/>
          <p:nvPr/>
        </p:nvGrpSpPr>
        <p:grpSpPr>
          <a:xfrm>
            <a:off x="600982" y="3708199"/>
            <a:ext cx="8435067" cy="3013276"/>
            <a:chOff x="600982" y="3708199"/>
            <a:chExt cx="8435067" cy="3013276"/>
          </a:xfrm>
        </p:grpSpPr>
        <p:sp>
          <p:nvSpPr>
            <p:cNvPr id="3" name="文本框 2"/>
            <p:cNvSpPr txBox="1"/>
            <p:nvPr/>
          </p:nvSpPr>
          <p:spPr>
            <a:xfrm>
              <a:off x="6391200" y="3708199"/>
              <a:ext cx="2644849" cy="1200329"/>
            </a:xfrm>
            <a:prstGeom prst="rect">
              <a:avLst/>
            </a:prstGeom>
            <a:solidFill>
              <a:srgbClr val="C00000"/>
            </a:solidFill>
          </p:spPr>
          <p:txBody>
            <a:bodyPr wrap="square" rtlCol="0">
              <a:spAutoFit/>
            </a:bodyPr>
            <a:lstStyle/>
            <a:p>
              <a:r>
                <a:rPr lang="en-US" altLang="zh-CN" dirty="0">
                  <a:solidFill>
                    <a:schemeClr val="bg2"/>
                  </a:solidFill>
                </a:rPr>
                <a:t>The number of transistors per </a:t>
              </a:r>
              <a:r>
                <a:rPr lang="en-US" altLang="zh-CN" dirty="0" smtClean="0">
                  <a:solidFill>
                    <a:schemeClr val="bg2"/>
                  </a:solidFill>
                </a:rPr>
                <a:t>chip, at </a:t>
              </a:r>
              <a:r>
                <a:rPr lang="en-US" altLang="zh-CN" dirty="0">
                  <a:solidFill>
                    <a:schemeClr val="bg2"/>
                  </a:solidFill>
                </a:rPr>
                <a:t>constant </a:t>
              </a:r>
              <a:r>
                <a:rPr lang="en-US" altLang="zh-CN" dirty="0" smtClean="0">
                  <a:solidFill>
                    <a:schemeClr val="bg2"/>
                  </a:solidFill>
                </a:rPr>
                <a:t>cost, doubles every 18-24 months </a:t>
              </a:r>
              <a:endParaRPr lang="zh-CN" altLang="en-US" dirty="0">
                <a:solidFill>
                  <a:schemeClr val="bg2"/>
                </a:solidFill>
              </a:endParaRPr>
            </a:p>
          </p:txBody>
        </p:sp>
        <p:sp>
          <p:nvSpPr>
            <p:cNvPr id="8" name="文本框 7"/>
            <p:cNvSpPr txBox="1"/>
            <p:nvPr/>
          </p:nvSpPr>
          <p:spPr>
            <a:xfrm>
              <a:off x="600982" y="4413151"/>
              <a:ext cx="2330450" cy="2308324"/>
            </a:xfrm>
            <a:prstGeom prst="rect">
              <a:avLst/>
            </a:prstGeom>
            <a:solidFill>
              <a:srgbClr val="C00000"/>
            </a:solidFill>
          </p:spPr>
          <p:txBody>
            <a:bodyPr wrap="square" rtlCol="0">
              <a:spAutoFit/>
            </a:bodyPr>
            <a:lstStyle/>
            <a:p>
              <a:pPr marL="285750" indent="-285750">
                <a:buFontTx/>
                <a:buChar char="-"/>
              </a:pPr>
              <a:r>
                <a:rPr lang="en-US" altLang="zh-CN" dirty="0" smtClean="0">
                  <a:solidFill>
                    <a:schemeClr val="bg2"/>
                  </a:solidFill>
                </a:rPr>
                <a:t>Voltage and current proportional to the transistor area</a:t>
              </a:r>
            </a:p>
            <a:p>
              <a:pPr marL="285750" indent="-285750">
                <a:buFontTx/>
                <a:buChar char="-"/>
              </a:pPr>
              <a:r>
                <a:rPr lang="en-US" altLang="zh-CN" dirty="0" smtClean="0">
                  <a:solidFill>
                    <a:schemeClr val="bg2"/>
                  </a:solidFill>
                </a:rPr>
                <a:t>Ignored leakage current and threshold voltage</a:t>
              </a:r>
            </a:p>
            <a:p>
              <a:pPr marL="285750" indent="-285750">
                <a:buFontTx/>
                <a:buChar char="-"/>
              </a:pPr>
              <a:r>
                <a:rPr lang="en-US" altLang="zh-CN" dirty="0" smtClean="0">
                  <a:solidFill>
                    <a:schemeClr val="bg2"/>
                  </a:solidFill>
                </a:rPr>
                <a:t>Power wall</a:t>
              </a:r>
              <a:endParaRPr lang="zh-CN" altLang="en-US" dirty="0">
                <a:solidFill>
                  <a:schemeClr val="bg2"/>
                </a:solidFill>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图片 4"/>
          <p:cNvPicPr>
            <a:picLocks noChangeAspect="1"/>
          </p:cNvPicPr>
          <p:nvPr/>
        </p:nvPicPr>
        <p:blipFill>
          <a:blip r:embed="rId3"/>
          <a:srcRect/>
          <a:stretch>
            <a:fillRect/>
          </a:stretch>
        </p:blipFill>
        <p:spPr bwMode="auto">
          <a:xfrm>
            <a:off x="5507956" y="1740731"/>
            <a:ext cx="2962367" cy="2871090"/>
          </a:xfrm>
          <a:prstGeom prst="rect">
            <a:avLst/>
          </a:prstGeom>
          <a:noFill/>
          <a:ln w="9525">
            <a:noFill/>
            <a:miter lim="800000"/>
            <a:headEnd/>
            <a:tailEnd/>
          </a:ln>
        </p:spPr>
      </p:pic>
      <p:sp>
        <p:nvSpPr>
          <p:cNvPr id="60419" name="标题 1"/>
          <p:cNvSpPr>
            <a:spLocks noGrp="1"/>
          </p:cNvSpPr>
          <p:nvPr>
            <p:ph type="title"/>
          </p:nvPr>
        </p:nvSpPr>
        <p:spPr/>
        <p:txBody>
          <a:bodyPr/>
          <a:lstStyle/>
          <a:p>
            <a:r>
              <a:rPr lang="en-US" altLang="zh-CN" smtClean="0"/>
              <a:t>20</a:t>
            </a:r>
            <a:r>
              <a:rPr lang="zh-CN" altLang="en-US" smtClean="0"/>
              <a:t>世纪</a:t>
            </a:r>
            <a:r>
              <a:rPr lang="en-US" altLang="zh-CN" smtClean="0"/>
              <a:t>60</a:t>
            </a:r>
            <a:r>
              <a:rPr lang="zh-CN" altLang="en-US" smtClean="0"/>
              <a:t>年代初</a:t>
            </a:r>
            <a:r>
              <a:rPr lang="en-US" altLang="zh-CN" smtClean="0"/>
              <a:t>IBM</a:t>
            </a:r>
            <a:r>
              <a:rPr lang="zh-CN" altLang="en-US" smtClean="0"/>
              <a:t>机器兼容性问题</a:t>
            </a:r>
          </a:p>
        </p:txBody>
      </p:sp>
      <p:sp>
        <p:nvSpPr>
          <p:cNvPr id="60420" name="内容占位符 2"/>
          <p:cNvSpPr>
            <a:spLocks noGrp="1"/>
          </p:cNvSpPr>
          <p:nvPr>
            <p:ph idx="1"/>
          </p:nvPr>
        </p:nvSpPr>
        <p:spPr/>
        <p:txBody>
          <a:bodyPr>
            <a:normAutofit lnSpcReduction="10000"/>
          </a:bodyPr>
          <a:lstStyle/>
          <a:p>
            <a:r>
              <a:rPr lang="en-US" altLang="zh-CN" dirty="0" smtClean="0"/>
              <a:t>20</a:t>
            </a:r>
            <a:r>
              <a:rPr lang="zh-CN" altLang="en-US" dirty="0" smtClean="0"/>
              <a:t>世纪</a:t>
            </a:r>
            <a:r>
              <a:rPr lang="en-US" altLang="zh-CN" dirty="0" smtClean="0"/>
              <a:t>60</a:t>
            </a:r>
            <a:r>
              <a:rPr lang="zh-CN" altLang="en-US" dirty="0" smtClean="0"/>
              <a:t>年代初，</a:t>
            </a:r>
            <a:r>
              <a:rPr lang="en-US" altLang="zh-CN" dirty="0" smtClean="0"/>
              <a:t>IBM</a:t>
            </a:r>
            <a:r>
              <a:rPr lang="zh-CN" altLang="en-US" dirty="0" smtClean="0"/>
              <a:t>有</a:t>
            </a:r>
            <a:r>
              <a:rPr lang="en-US" altLang="zh-CN" dirty="0" smtClean="0"/>
              <a:t>4</a:t>
            </a:r>
            <a:r>
              <a:rPr lang="zh-CN" altLang="en-US" dirty="0" smtClean="0"/>
              <a:t>条产品线</a:t>
            </a:r>
            <a:endParaRPr lang="en-US" altLang="zh-CN" dirty="0" smtClean="0"/>
          </a:p>
          <a:p>
            <a:pPr lvl="1"/>
            <a:r>
              <a:rPr lang="en-US" altLang="zh-CN" dirty="0" smtClean="0"/>
              <a:t>701 -&gt;7094</a:t>
            </a:r>
          </a:p>
          <a:p>
            <a:pPr lvl="1"/>
            <a:r>
              <a:rPr lang="en-US" altLang="zh-CN" dirty="0" smtClean="0"/>
              <a:t>650 -&gt;7074</a:t>
            </a:r>
          </a:p>
          <a:p>
            <a:pPr lvl="1"/>
            <a:r>
              <a:rPr lang="en-US" altLang="zh-CN" dirty="0" smtClean="0"/>
              <a:t>702 -&gt; 7080</a:t>
            </a:r>
          </a:p>
          <a:p>
            <a:pPr lvl="1"/>
            <a:r>
              <a:rPr lang="en-US" altLang="zh-CN" dirty="0" smtClean="0"/>
              <a:t>1401-&gt;7010</a:t>
            </a:r>
          </a:p>
          <a:p>
            <a:r>
              <a:rPr lang="zh-CN" altLang="en-US" dirty="0" smtClean="0"/>
              <a:t>每个系统包含各自不同的</a:t>
            </a:r>
            <a:endParaRPr lang="en-US" altLang="zh-CN" dirty="0" smtClean="0"/>
          </a:p>
          <a:p>
            <a:pPr lvl="1"/>
            <a:r>
              <a:rPr lang="en-US" altLang="zh-CN" dirty="0" smtClean="0"/>
              <a:t>ISA</a:t>
            </a:r>
          </a:p>
          <a:p>
            <a:pPr lvl="1"/>
            <a:r>
              <a:rPr lang="en-US" altLang="zh-CN" dirty="0" smtClean="0"/>
              <a:t>I/O </a:t>
            </a:r>
            <a:r>
              <a:rPr lang="zh-CN" altLang="en-US" dirty="0" smtClean="0"/>
              <a:t>系统及二级存储：磁带、磁鼓和磁盘</a:t>
            </a:r>
            <a:endParaRPr lang="en-US" altLang="zh-CN" dirty="0" smtClean="0"/>
          </a:p>
          <a:p>
            <a:pPr lvl="1"/>
            <a:r>
              <a:rPr lang="zh-CN" altLang="en-US" dirty="0" smtClean="0"/>
              <a:t>汇编器、编译器、库等</a:t>
            </a:r>
            <a:endParaRPr lang="en-US" altLang="zh-CN" dirty="0" smtClean="0"/>
          </a:p>
          <a:p>
            <a:pPr lvl="1"/>
            <a:r>
              <a:rPr lang="zh-CN" altLang="en-US" dirty="0" smtClean="0"/>
              <a:t>市场定位：商业应用、科学计算、实时系统</a:t>
            </a:r>
          </a:p>
        </p:txBody>
      </p:sp>
      <p:sp>
        <p:nvSpPr>
          <p:cNvPr id="60421" name="日期占位符 3"/>
          <p:cNvSpPr>
            <a:spLocks noGrp="1"/>
          </p:cNvSpPr>
          <p:nvPr>
            <p:ph type="dt" sz="half" idx="10"/>
          </p:nvPr>
        </p:nvSpPr>
        <p:spPr/>
        <p:txBody>
          <a:bodyPr/>
          <a:lstStyle/>
          <a:p>
            <a:fld id="{5FE3BCB4-BB7D-4145-AAFD-331561E42982}" type="datetime1">
              <a:rPr lang="en-US" altLang="zh-CN" smtClean="0"/>
              <a:pPr/>
              <a:t>2/25/2020</a:t>
            </a:fld>
            <a:endParaRPr lang="en-US" altLang="zh-CN" dirty="0" smtClean="0"/>
          </a:p>
        </p:txBody>
      </p:sp>
      <p:sp>
        <p:nvSpPr>
          <p:cNvPr id="7" name="灯片编号占位符 6"/>
          <p:cNvSpPr>
            <a:spLocks noGrp="1"/>
          </p:cNvSpPr>
          <p:nvPr>
            <p:ph type="sldNum" sz="quarter" idx="12"/>
          </p:nvPr>
        </p:nvSpPr>
        <p:spPr/>
        <p:txBody>
          <a:bodyPr/>
          <a:lstStyle/>
          <a:p>
            <a:fld id="{7953984E-0717-4331-B92C-05AA86C678F7}" type="slidenum">
              <a:rPr lang="zh-CN" altLang="en-US" smtClean="0"/>
              <a:pPr/>
              <a:t>31</a:t>
            </a:fld>
            <a:endParaRPr lang="zh-CN" altLang="en-US" dirty="0"/>
          </a:p>
        </p:txBody>
      </p:sp>
      <p:sp>
        <p:nvSpPr>
          <p:cNvPr id="60422" name="矩形 5"/>
          <p:cNvSpPr>
            <a:spLocks noChangeArrowheads="1"/>
          </p:cNvSpPr>
          <p:nvPr/>
        </p:nvSpPr>
        <p:spPr bwMode="auto">
          <a:xfrm>
            <a:off x="576264" y="6070408"/>
            <a:ext cx="7516604" cy="461962"/>
          </a:xfrm>
          <a:prstGeom prst="rect">
            <a:avLst/>
          </a:prstGeom>
          <a:noFill/>
          <a:ln w="9525">
            <a:noFill/>
            <a:miter lim="800000"/>
            <a:headEnd/>
            <a:tailEnd/>
          </a:ln>
        </p:spPr>
        <p:txBody>
          <a:bodyPr wrap="square">
            <a:spAutoFit/>
          </a:bodyPr>
          <a:lstStyle/>
          <a:p>
            <a:r>
              <a:rPr lang="zh-CN" altLang="en-US" sz="2400" b="1" i="1" dirty="0">
                <a:solidFill>
                  <a:srgbClr val="FF0000"/>
                </a:solidFill>
                <a:ea typeface="微软雅黑" panose="020B0503020204020204" pitchFamily="34" charset="-122"/>
              </a:rPr>
              <a:t>系列机：</a:t>
            </a:r>
            <a:r>
              <a:rPr lang="en-US" altLang="zh-CN" sz="2400" b="1" i="1" dirty="0">
                <a:solidFill>
                  <a:srgbClr val="FF0000"/>
                </a:solidFill>
                <a:ea typeface="微软雅黑" panose="020B0503020204020204" pitchFamily="34" charset="-122"/>
              </a:rPr>
              <a:t>IBM System/360 – one ISA to rule them all</a:t>
            </a:r>
            <a:endParaRPr lang="zh-CN" altLang="en-US" sz="2400" b="1" dirty="0">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p:nvPr>
        </p:nvSpPr>
        <p:spPr>
          <a:xfrm>
            <a:off x="418743" y="0"/>
            <a:ext cx="8332149" cy="902312"/>
          </a:xfrm>
        </p:spPr>
        <p:txBody>
          <a:bodyPr/>
          <a:lstStyle/>
          <a:p>
            <a:r>
              <a:rPr lang="zh-CN" altLang="en-US" dirty="0" smtClean="0"/>
              <a:t>数据通路</a:t>
            </a:r>
            <a:r>
              <a:rPr lang="en-US" altLang="zh-CN" dirty="0" err="1" smtClean="0"/>
              <a:t>vs</a:t>
            </a:r>
            <a:r>
              <a:rPr lang="zh-CN" altLang="en-US" dirty="0" smtClean="0"/>
              <a:t>控制</a:t>
            </a:r>
          </a:p>
        </p:txBody>
      </p:sp>
      <p:sp>
        <p:nvSpPr>
          <p:cNvPr id="61444" name="日期占位符 3"/>
          <p:cNvSpPr>
            <a:spLocks noGrp="1"/>
          </p:cNvSpPr>
          <p:nvPr>
            <p:ph type="dt" sz="half" idx="10"/>
          </p:nvPr>
        </p:nvSpPr>
        <p:spPr/>
        <p:txBody>
          <a:bodyPr/>
          <a:lstStyle/>
          <a:p>
            <a:fld id="{C91C407F-B63C-48EA-B7F8-08FDAD13E206}" type="datetime1">
              <a:rPr lang="en-US" altLang="zh-CN" smtClean="0"/>
              <a:pPr/>
              <a:t>2/25/2020</a:t>
            </a:fld>
            <a:endParaRPr lang="en-US" altLang="zh-CN" smtClean="0"/>
          </a:p>
        </p:txBody>
      </p:sp>
      <p:sp>
        <p:nvSpPr>
          <p:cNvPr id="8" name="灯片编号占位符 7"/>
          <p:cNvSpPr>
            <a:spLocks noGrp="1"/>
          </p:cNvSpPr>
          <p:nvPr>
            <p:ph type="sldNum" sz="quarter" idx="12"/>
          </p:nvPr>
        </p:nvSpPr>
        <p:spPr/>
        <p:txBody>
          <a:bodyPr/>
          <a:lstStyle/>
          <a:p>
            <a:fld id="{7953984E-0717-4331-B92C-05AA86C678F7}" type="slidenum">
              <a:rPr lang="zh-CN" altLang="en-US" smtClean="0"/>
              <a:pPr/>
              <a:t>32</a:t>
            </a:fld>
            <a:endParaRPr lang="zh-CN" altLang="en-US"/>
          </a:p>
        </p:txBody>
      </p:sp>
      <p:sp>
        <p:nvSpPr>
          <p:cNvPr id="61443" name="内容占位符 2"/>
          <p:cNvSpPr>
            <a:spLocks noGrp="1"/>
          </p:cNvSpPr>
          <p:nvPr>
            <p:ph idx="4294967295"/>
          </p:nvPr>
        </p:nvSpPr>
        <p:spPr>
          <a:xfrm>
            <a:off x="350378" y="1053789"/>
            <a:ext cx="8229600" cy="5278645"/>
          </a:xfrm>
        </p:spPr>
        <p:txBody>
          <a:bodyPr>
            <a:normAutofit/>
          </a:bodyPr>
          <a:lstStyle/>
          <a:p>
            <a:r>
              <a:rPr lang="zh-CN" altLang="en-US" sz="2400" dirty="0" smtClean="0">
                <a:latin typeface="微软雅黑" pitchFamily="34" charset="-122"/>
                <a:ea typeface="微软雅黑" pitchFamily="34" charset="-122"/>
              </a:rPr>
              <a:t>处理器设计可划分为两部分</a:t>
            </a:r>
            <a:endParaRPr lang="en-US" altLang="zh-CN" sz="2400" dirty="0" smtClean="0">
              <a:latin typeface="微软雅黑" pitchFamily="34" charset="-122"/>
              <a:ea typeface="微软雅黑" pitchFamily="34" charset="-122"/>
            </a:endParaRPr>
          </a:p>
          <a:p>
            <a:pPr lvl="1"/>
            <a:r>
              <a:rPr lang="en-US" altLang="zh-CN" sz="2000" dirty="0" err="1" smtClean="0">
                <a:latin typeface="微软雅黑" pitchFamily="34" charset="-122"/>
                <a:ea typeface="微软雅黑" pitchFamily="34" charset="-122"/>
              </a:rPr>
              <a:t>Datapath</a:t>
            </a:r>
            <a:r>
              <a:rPr lang="zh-CN" altLang="en-US" sz="2000" dirty="0" smtClean="0">
                <a:latin typeface="微软雅黑" pitchFamily="34" charset="-122"/>
                <a:ea typeface="微软雅黑" pitchFamily="34" charset="-122"/>
              </a:rPr>
              <a:t>： 存储和操作数据</a:t>
            </a:r>
            <a:endParaRPr lang="en-US" altLang="zh-CN" sz="2000" dirty="0" smtClean="0">
              <a:latin typeface="微软雅黑" pitchFamily="34" charset="-122"/>
              <a:ea typeface="微软雅黑" pitchFamily="34" charset="-122"/>
            </a:endParaRPr>
          </a:p>
          <a:p>
            <a:pPr lvl="1"/>
            <a:r>
              <a:rPr lang="en-US" altLang="zh-CN" sz="2000" dirty="0" smtClean="0">
                <a:latin typeface="微软雅黑" pitchFamily="34" charset="-122"/>
                <a:ea typeface="微软雅黑" pitchFamily="34" charset="-122"/>
              </a:rPr>
              <a:t>Control</a:t>
            </a:r>
            <a:r>
              <a:rPr lang="zh-CN" altLang="en-US" sz="2000" dirty="0" smtClean="0">
                <a:latin typeface="微软雅黑" pitchFamily="34" charset="-122"/>
                <a:ea typeface="微软雅黑" pitchFamily="34" charset="-122"/>
              </a:rPr>
              <a:t>：产生控制信号作用于数据通路</a:t>
            </a:r>
            <a:endParaRPr lang="en-US" altLang="zh-CN" sz="2000" dirty="0" smtClean="0">
              <a:latin typeface="微软雅黑" pitchFamily="34" charset="-122"/>
              <a:ea typeface="微软雅黑" pitchFamily="34" charset="-122"/>
            </a:endParaRPr>
          </a:p>
          <a:p>
            <a:r>
              <a:rPr lang="zh-CN" altLang="en-US" sz="2400" dirty="0" smtClean="0">
                <a:latin typeface="微软雅黑" pitchFamily="34" charset="-122"/>
                <a:ea typeface="微软雅黑" pitchFamily="34" charset="-122"/>
              </a:rPr>
              <a:t>过去对处理器设计师的最大的挑战是产生</a:t>
            </a:r>
            <a:r>
              <a:rPr lang="zh-CN" altLang="en-US" sz="2400" dirty="0" smtClean="0">
                <a:solidFill>
                  <a:srgbClr val="FF0000"/>
                </a:solidFill>
                <a:latin typeface="微软雅黑" pitchFamily="34" charset="-122"/>
                <a:ea typeface="微软雅黑" pitchFamily="34" charset="-122"/>
              </a:rPr>
              <a:t>正确的控制序列</a:t>
            </a:r>
          </a:p>
        </p:txBody>
      </p:sp>
      <p:pic>
        <p:nvPicPr>
          <p:cNvPr id="61445" name="图片 4"/>
          <p:cNvPicPr>
            <a:picLocks noChangeAspect="1"/>
          </p:cNvPicPr>
          <p:nvPr/>
        </p:nvPicPr>
        <p:blipFill>
          <a:blip r:embed="rId2"/>
          <a:srcRect/>
          <a:stretch>
            <a:fillRect/>
          </a:stretch>
        </p:blipFill>
        <p:spPr bwMode="auto">
          <a:xfrm>
            <a:off x="350378" y="2767013"/>
            <a:ext cx="3533775" cy="2847975"/>
          </a:xfrm>
          <a:prstGeom prst="rect">
            <a:avLst/>
          </a:prstGeom>
          <a:noFill/>
          <a:ln w="9525">
            <a:noFill/>
            <a:miter lim="800000"/>
            <a:headEnd/>
            <a:tailEnd/>
          </a:ln>
        </p:spPr>
      </p:pic>
      <p:sp>
        <p:nvSpPr>
          <p:cNvPr id="61446" name="矩形 5"/>
          <p:cNvSpPr>
            <a:spLocks noChangeArrowheads="1"/>
          </p:cNvSpPr>
          <p:nvPr/>
        </p:nvSpPr>
        <p:spPr bwMode="auto">
          <a:xfrm>
            <a:off x="4002088" y="2852738"/>
            <a:ext cx="4572000" cy="2308324"/>
          </a:xfrm>
          <a:prstGeom prst="rect">
            <a:avLst/>
          </a:prstGeom>
          <a:noFill/>
          <a:ln w="9525">
            <a:noFill/>
            <a:miter lim="800000"/>
            <a:headEnd/>
            <a:tailEnd/>
          </a:ln>
        </p:spPr>
        <p:txBody>
          <a:bodyPr>
            <a:spAutoFit/>
          </a:bodyPr>
          <a:lstStyle/>
          <a:p>
            <a:pPr marL="285750" indent="-285750">
              <a:buFontTx/>
              <a:buChar char="•"/>
            </a:pPr>
            <a:r>
              <a:rPr lang="en-US" altLang="zh-CN" b="1" dirty="0">
                <a:solidFill>
                  <a:srgbClr val="000000"/>
                </a:solidFill>
                <a:latin typeface="Arial-BoldMT"/>
                <a:ea typeface="微软雅黑" panose="020B0503020204020204" pitchFamily="34" charset="-122"/>
              </a:rPr>
              <a:t>Maurice Wilkes </a:t>
            </a:r>
            <a:r>
              <a:rPr lang="zh-CN" altLang="en-US" b="1" dirty="0">
                <a:solidFill>
                  <a:srgbClr val="000000"/>
                </a:solidFill>
                <a:latin typeface="Arial-BoldMT"/>
                <a:ea typeface="微软雅黑" panose="020B0503020204020204" pitchFamily="34" charset="-122"/>
              </a:rPr>
              <a:t>发明了微程序设计方法来设计控制部件</a:t>
            </a:r>
            <a:r>
              <a:rPr lang="en-US" altLang="zh-CN" b="1" dirty="0" smtClean="0">
                <a:solidFill>
                  <a:srgbClr val="000000"/>
                </a:solidFill>
                <a:latin typeface="Arial-BoldMT"/>
                <a:ea typeface="微软雅黑" panose="020B0503020204020204" pitchFamily="34" charset="-122"/>
              </a:rPr>
              <a:t>* (1953)</a:t>
            </a:r>
            <a:endParaRPr lang="en-US" altLang="zh-CN" b="1" dirty="0">
              <a:solidFill>
                <a:srgbClr val="000000"/>
              </a:solidFill>
              <a:latin typeface="Arial-BoldMT"/>
              <a:ea typeface="微软雅黑" panose="020B0503020204020204" pitchFamily="34" charset="-122"/>
            </a:endParaRPr>
          </a:p>
          <a:p>
            <a:pPr lvl="1"/>
            <a:endParaRPr lang="en-US" altLang="zh-CN" dirty="0" smtClean="0">
              <a:ea typeface="微软雅黑" panose="020B0503020204020204" pitchFamily="34" charset="-122"/>
            </a:endParaRPr>
          </a:p>
          <a:p>
            <a:pPr marL="742950" lvl="1" indent="-285750">
              <a:buFont typeface="Arial" pitchFamily="34" charset="0"/>
              <a:buChar char="•"/>
            </a:pPr>
            <a:r>
              <a:rPr lang="en-US" altLang="zh-CN" dirty="0" smtClean="0">
                <a:ea typeface="微软雅黑" panose="020B0503020204020204" pitchFamily="34" charset="-122"/>
              </a:rPr>
              <a:t>Stored program vs circuitry</a:t>
            </a:r>
          </a:p>
          <a:p>
            <a:pPr marL="742950" lvl="1" indent="-285750">
              <a:buFont typeface="Arial" pitchFamily="34" charset="0"/>
              <a:buChar char="•"/>
            </a:pPr>
            <a:r>
              <a:rPr lang="en-US" altLang="zh-CN" dirty="0" smtClean="0">
                <a:ea typeface="微软雅黑" panose="020B0503020204020204" pitchFamily="34" charset="-122"/>
              </a:rPr>
              <a:t>Logic </a:t>
            </a:r>
            <a:r>
              <a:rPr lang="en-US" altLang="zh-CN" dirty="0">
                <a:ea typeface="微软雅黑" panose="020B0503020204020204" pitchFamily="34" charset="-122"/>
              </a:rPr>
              <a:t>expensive vs. ROM or RAM</a:t>
            </a:r>
          </a:p>
          <a:p>
            <a:pPr marL="742950" lvl="1" indent="-285750">
              <a:buFont typeface="Arial" pitchFamily="34" charset="0"/>
              <a:buChar char="•"/>
            </a:pPr>
            <a:r>
              <a:rPr lang="en-US" altLang="zh-CN" dirty="0">
                <a:ea typeface="微软雅黑" panose="020B0503020204020204" pitchFamily="34" charset="-122"/>
              </a:rPr>
              <a:t>ROM cheaper than RAM</a:t>
            </a:r>
          </a:p>
          <a:p>
            <a:pPr marL="742950" lvl="1" indent="-285750">
              <a:buFont typeface="Arial" pitchFamily="34" charset="0"/>
              <a:buChar char="•"/>
            </a:pPr>
            <a:r>
              <a:rPr lang="en-US" altLang="zh-CN" dirty="0">
                <a:ea typeface="微软雅黑" panose="020B0503020204020204" pitchFamily="34" charset="-122"/>
              </a:rPr>
              <a:t>ROM much faster than RAM</a:t>
            </a:r>
            <a:br>
              <a:rPr lang="en-US" altLang="zh-CN" dirty="0">
                <a:ea typeface="微软雅黑" panose="020B0503020204020204" pitchFamily="34" charset="-122"/>
              </a:rPr>
            </a:br>
            <a:endParaRPr lang="zh-CN" altLang="en-US" dirty="0">
              <a:ea typeface="微软雅黑" panose="020B0503020204020204" pitchFamily="34" charset="-122"/>
            </a:endParaRPr>
          </a:p>
        </p:txBody>
      </p:sp>
      <p:sp>
        <p:nvSpPr>
          <p:cNvPr id="61447" name="矩形 6"/>
          <p:cNvSpPr>
            <a:spLocks noChangeArrowheads="1"/>
          </p:cNvSpPr>
          <p:nvPr/>
        </p:nvSpPr>
        <p:spPr bwMode="auto">
          <a:xfrm>
            <a:off x="468313" y="5614988"/>
            <a:ext cx="8675687" cy="954087"/>
          </a:xfrm>
          <a:prstGeom prst="rect">
            <a:avLst/>
          </a:prstGeom>
          <a:noFill/>
          <a:ln w="9525">
            <a:noFill/>
            <a:miter lim="800000"/>
            <a:headEnd/>
            <a:tailEnd/>
          </a:ln>
        </p:spPr>
        <p:txBody>
          <a:bodyPr>
            <a:spAutoFit/>
          </a:bodyPr>
          <a:lstStyle/>
          <a:p>
            <a:r>
              <a:rPr lang="en-US" altLang="zh-CN" sz="1400" dirty="0">
                <a:solidFill>
                  <a:srgbClr val="000000"/>
                </a:solidFill>
                <a:latin typeface="ArialMT"/>
                <a:ea typeface="微软雅黑" panose="020B0503020204020204" pitchFamily="34" charset="-122"/>
              </a:rPr>
              <a:t>* "</a:t>
            </a:r>
            <a:r>
              <a:rPr lang="en-US" altLang="zh-CN" sz="1400" dirty="0">
                <a:solidFill>
                  <a:srgbClr val="0097A7"/>
                </a:solidFill>
                <a:latin typeface="ArialMT"/>
                <a:ea typeface="微软雅黑" panose="020B0503020204020204" pitchFamily="34" charset="-122"/>
              </a:rPr>
              <a:t>Micro-programming and the design of the control circuits in an electronic digital computer,</a:t>
            </a:r>
            <a:r>
              <a:rPr lang="en-US" altLang="zh-CN" sz="1400" dirty="0">
                <a:solidFill>
                  <a:srgbClr val="000000"/>
                </a:solidFill>
                <a:latin typeface="ArialMT"/>
                <a:ea typeface="微软雅黑" panose="020B0503020204020204" pitchFamily="34" charset="-122"/>
              </a:rPr>
              <a:t>"</a:t>
            </a:r>
            <a:br>
              <a:rPr lang="en-US" altLang="zh-CN" sz="1400" dirty="0">
                <a:solidFill>
                  <a:srgbClr val="000000"/>
                </a:solidFill>
                <a:latin typeface="ArialMT"/>
                <a:ea typeface="微软雅黑" panose="020B0503020204020204" pitchFamily="34" charset="-122"/>
              </a:rPr>
            </a:br>
            <a:r>
              <a:rPr lang="en-US" altLang="zh-CN" sz="1400" dirty="0">
                <a:solidFill>
                  <a:srgbClr val="000000"/>
                </a:solidFill>
                <a:latin typeface="ArialMT"/>
                <a:ea typeface="微软雅黑" panose="020B0503020204020204" pitchFamily="34" charset="-122"/>
              </a:rPr>
              <a:t>M. Wilkes, and J. Stringer. </a:t>
            </a:r>
            <a:r>
              <a:rPr lang="en-US" altLang="zh-CN" sz="1400" i="1" dirty="0">
                <a:solidFill>
                  <a:srgbClr val="000000"/>
                </a:solidFill>
                <a:latin typeface="Arial-ItalicMT"/>
                <a:ea typeface="微软雅黑" panose="020B0503020204020204" pitchFamily="34" charset="-122"/>
              </a:rPr>
              <a:t>Mathematical Proc. of the Cambridge Philosophical Society, </a:t>
            </a:r>
            <a:r>
              <a:rPr lang="en-US" altLang="zh-CN" sz="1400" dirty="0">
                <a:solidFill>
                  <a:srgbClr val="000000"/>
                </a:solidFill>
                <a:latin typeface="ArialMT"/>
                <a:ea typeface="微软雅黑" panose="020B0503020204020204" pitchFamily="34" charset="-122"/>
              </a:rPr>
              <a:t>Vol. 49, 1953.</a:t>
            </a:r>
            <a:r>
              <a:rPr lang="en-US" altLang="zh-CN" sz="1400" dirty="0">
                <a:ea typeface="微软雅黑" panose="020B0503020204020204" pitchFamily="34" charset="-122"/>
              </a:rPr>
              <a:t> </a:t>
            </a:r>
            <a:br>
              <a:rPr lang="en-US" altLang="zh-CN" sz="1400" dirty="0">
                <a:ea typeface="微软雅黑" panose="020B0503020204020204" pitchFamily="34" charset="-122"/>
              </a:rPr>
            </a:br>
            <a:endParaRPr lang="zh-CN" altLang="en-US" sz="1400" dirty="0">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p:cNvSpPr>
          <p:nvPr>
            <p:ph type="title"/>
          </p:nvPr>
        </p:nvSpPr>
        <p:spPr/>
        <p:txBody>
          <a:bodyPr/>
          <a:lstStyle/>
          <a:p>
            <a:r>
              <a:rPr lang="en-US" altLang="zh-CN" smtClean="0"/>
              <a:t>IBM 360</a:t>
            </a:r>
            <a:r>
              <a:rPr lang="zh-CN" altLang="en-US" smtClean="0"/>
              <a:t>系列机的控制部件</a:t>
            </a:r>
          </a:p>
        </p:txBody>
      </p:sp>
      <p:sp>
        <p:nvSpPr>
          <p:cNvPr id="62468" name="日期占位符 3"/>
          <p:cNvSpPr>
            <a:spLocks noGrp="1"/>
          </p:cNvSpPr>
          <p:nvPr>
            <p:ph type="dt" sz="half" idx="10"/>
          </p:nvPr>
        </p:nvSpPr>
        <p:spPr>
          <a:noFill/>
          <a:ln>
            <a:headEnd/>
            <a:tailEnd/>
          </a:ln>
        </p:spPr>
        <p:txBody>
          <a:bodyPr>
            <a:prstTxWarp prst="textNoShape">
              <a:avLst/>
            </a:prstTxWarp>
          </a:bodyPr>
          <a:lstStyle/>
          <a:p>
            <a:fld id="{9B71E94F-A8F7-409C-BB11-E95C161346AF}" type="datetime1">
              <a:rPr lang="en-US" altLang="zh-CN" smtClean="0"/>
              <a:pPr/>
              <a:t>2/25/2020</a:t>
            </a:fld>
            <a:endParaRPr lang="en-US" altLang="zh-CN" smtClean="0"/>
          </a:p>
        </p:txBody>
      </p:sp>
      <p:sp>
        <p:nvSpPr>
          <p:cNvPr id="6" name="灯片编号占位符 5"/>
          <p:cNvSpPr>
            <a:spLocks noGrp="1"/>
          </p:cNvSpPr>
          <p:nvPr>
            <p:ph type="sldNum" sz="quarter" idx="12"/>
          </p:nvPr>
        </p:nvSpPr>
        <p:spPr/>
        <p:txBody>
          <a:bodyPr/>
          <a:lstStyle/>
          <a:p>
            <a:fld id="{7953984E-0717-4331-B92C-05AA86C678F7}" type="slidenum">
              <a:rPr lang="zh-CN" altLang="en-US" smtClean="0"/>
              <a:pPr/>
              <a:t>33</a:t>
            </a:fld>
            <a:endParaRPr lang="zh-CN" altLang="en-US"/>
          </a:p>
        </p:txBody>
      </p:sp>
      <p:pic>
        <p:nvPicPr>
          <p:cNvPr id="62469" name="图片 4"/>
          <p:cNvPicPr>
            <a:picLocks noChangeAspect="1"/>
          </p:cNvPicPr>
          <p:nvPr/>
        </p:nvPicPr>
        <p:blipFill>
          <a:blip r:embed="rId3"/>
          <a:srcRect/>
          <a:stretch>
            <a:fillRect/>
          </a:stretch>
        </p:blipFill>
        <p:spPr bwMode="auto">
          <a:xfrm>
            <a:off x="114300" y="1341438"/>
            <a:ext cx="8877300" cy="45815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p:cNvSpPr>
          <p:nvPr>
            <p:ph type="title"/>
          </p:nvPr>
        </p:nvSpPr>
        <p:spPr/>
        <p:txBody>
          <a:bodyPr/>
          <a:lstStyle/>
          <a:p>
            <a:r>
              <a:rPr lang="en-US" altLang="zh-CN" smtClean="0"/>
              <a:t>IC</a:t>
            </a:r>
            <a:r>
              <a:rPr lang="zh-CN" altLang="en-US" smtClean="0"/>
              <a:t>技术、微程序技术催生</a:t>
            </a:r>
            <a:r>
              <a:rPr lang="en-US" altLang="zh-CN" smtClean="0"/>
              <a:t>CISC</a:t>
            </a:r>
            <a:endParaRPr lang="zh-CN" altLang="en-US" smtClean="0"/>
          </a:p>
        </p:txBody>
      </p:sp>
      <p:sp>
        <p:nvSpPr>
          <p:cNvPr id="63491" name="内容占位符 2"/>
          <p:cNvSpPr>
            <a:spLocks noGrp="1"/>
          </p:cNvSpPr>
          <p:nvPr>
            <p:ph idx="1"/>
          </p:nvPr>
        </p:nvSpPr>
        <p:spPr/>
        <p:txBody>
          <a:bodyPr>
            <a:normAutofit fontScale="85000" lnSpcReduction="20000"/>
          </a:bodyPr>
          <a:lstStyle/>
          <a:p>
            <a:r>
              <a:rPr lang="zh-CN" altLang="en-US" dirty="0" smtClean="0"/>
              <a:t>逻辑电路、</a:t>
            </a:r>
            <a:r>
              <a:rPr lang="en-US" altLang="zh-CN" dirty="0" smtClean="0"/>
              <a:t>RAM</a:t>
            </a:r>
            <a:r>
              <a:rPr lang="zh-CN" altLang="en-US" dirty="0" smtClean="0"/>
              <a:t>和</a:t>
            </a:r>
            <a:r>
              <a:rPr lang="en-US" altLang="zh-CN" dirty="0" smtClean="0"/>
              <a:t>ROM</a:t>
            </a:r>
            <a:r>
              <a:rPr lang="zh-CN" altLang="en-US" dirty="0" smtClean="0"/>
              <a:t>使用同样的晶体管实现</a:t>
            </a:r>
            <a:endParaRPr lang="en-US" altLang="zh-CN" dirty="0" smtClean="0"/>
          </a:p>
          <a:p>
            <a:r>
              <a:rPr lang="zh-CN" altLang="en-US" dirty="0" smtClean="0"/>
              <a:t>半导体</a:t>
            </a:r>
            <a:r>
              <a:rPr lang="en-US" altLang="zh-CN" dirty="0" smtClean="0"/>
              <a:t>RAM</a:t>
            </a:r>
            <a:r>
              <a:rPr lang="zh-CN" altLang="en-US" dirty="0" smtClean="0"/>
              <a:t>的速度与</a:t>
            </a:r>
            <a:r>
              <a:rPr lang="en-US" altLang="zh-CN" dirty="0" smtClean="0"/>
              <a:t>ROM</a:t>
            </a:r>
            <a:r>
              <a:rPr lang="zh-CN" altLang="en-US" dirty="0" smtClean="0"/>
              <a:t>的速度基本相同</a:t>
            </a:r>
            <a:endParaRPr lang="en-US" altLang="zh-CN" dirty="0" smtClean="0"/>
          </a:p>
          <a:p>
            <a:r>
              <a:rPr lang="zh-CN" altLang="en-US" dirty="0" smtClean="0"/>
              <a:t>控制存储密度会持续增长（</a:t>
            </a:r>
            <a:r>
              <a:rPr lang="en-US" altLang="zh-CN" dirty="0" err="1" smtClean="0"/>
              <a:t>Moores</a:t>
            </a:r>
            <a:r>
              <a:rPr lang="en-US" altLang="zh-CN" dirty="0" smtClean="0"/>
              <a:t> Law)</a:t>
            </a:r>
          </a:p>
          <a:p>
            <a:r>
              <a:rPr lang="zh-CN" altLang="en-US" dirty="0" smtClean="0"/>
              <a:t>由于采用</a:t>
            </a:r>
            <a:r>
              <a:rPr lang="en-US" altLang="zh-CN" dirty="0" smtClean="0"/>
              <a:t>RAM</a:t>
            </a:r>
            <a:r>
              <a:rPr lang="zh-CN" altLang="en-US" dirty="0" smtClean="0"/>
              <a:t>存储控制信号，容易修复微代码</a:t>
            </a:r>
            <a:r>
              <a:rPr lang="en-US" altLang="zh-CN" dirty="0" smtClean="0"/>
              <a:t>bug</a:t>
            </a:r>
          </a:p>
          <a:p>
            <a:endParaRPr lang="en-US" altLang="zh-CN" dirty="0" smtClean="0"/>
          </a:p>
          <a:p>
            <a:r>
              <a:rPr lang="zh-CN" altLang="en-US" dirty="0" smtClean="0"/>
              <a:t>综上允许更加复杂的</a:t>
            </a:r>
            <a:r>
              <a:rPr lang="en-US" altLang="zh-CN" dirty="0" smtClean="0"/>
              <a:t>ISAs</a:t>
            </a:r>
          </a:p>
          <a:p>
            <a:r>
              <a:rPr lang="en-US" altLang="zh-CN" dirty="0" smtClean="0"/>
              <a:t>CISC: Complex Instruction </a:t>
            </a:r>
          </a:p>
          <a:p>
            <a:pPr marL="0" indent="0">
              <a:buNone/>
            </a:pPr>
            <a:r>
              <a:rPr lang="en-US" altLang="zh-CN" dirty="0"/>
              <a:t> </a:t>
            </a:r>
            <a:r>
              <a:rPr lang="en-US" altLang="zh-CN" dirty="0" smtClean="0"/>
              <a:t>   Set Computers</a:t>
            </a:r>
          </a:p>
          <a:p>
            <a:r>
              <a:rPr lang="zh-CN" altLang="en-US" dirty="0" smtClean="0"/>
              <a:t>例如：小型机（</a:t>
            </a:r>
            <a:r>
              <a:rPr lang="en-US" altLang="zh-CN" dirty="0" smtClean="0"/>
              <a:t>TTL server</a:t>
            </a:r>
            <a:r>
              <a:rPr lang="zh-CN" altLang="en-US" dirty="0" smtClean="0"/>
              <a:t>）</a:t>
            </a:r>
            <a:endParaRPr lang="en-US" altLang="zh-CN" dirty="0" smtClean="0"/>
          </a:p>
          <a:p>
            <a:pPr lvl="1"/>
            <a:r>
              <a:rPr lang="en-US" altLang="zh-CN" dirty="0" smtClean="0"/>
              <a:t>Digital Equipment Corp. (DEC)</a:t>
            </a:r>
          </a:p>
          <a:p>
            <a:pPr lvl="1"/>
            <a:r>
              <a:rPr lang="en-US" altLang="zh-CN" dirty="0" smtClean="0"/>
              <a:t>VAX ISA  in 1977</a:t>
            </a:r>
          </a:p>
          <a:p>
            <a:pPr lvl="1"/>
            <a:r>
              <a:rPr lang="en-US" altLang="zh-CN" dirty="0" smtClean="0"/>
              <a:t>5K × 96b </a:t>
            </a:r>
            <a:r>
              <a:rPr lang="zh-CN" altLang="en-US" dirty="0" smtClean="0"/>
              <a:t>微码</a:t>
            </a:r>
          </a:p>
        </p:txBody>
      </p:sp>
      <p:sp>
        <p:nvSpPr>
          <p:cNvPr id="63492" name="日期占位符 3"/>
          <p:cNvSpPr>
            <a:spLocks noGrp="1"/>
          </p:cNvSpPr>
          <p:nvPr>
            <p:ph type="dt" sz="half" idx="10"/>
          </p:nvPr>
        </p:nvSpPr>
        <p:spPr/>
        <p:txBody>
          <a:bodyPr/>
          <a:lstStyle/>
          <a:p>
            <a:fld id="{BA6D460F-E61B-457B-B96C-97ACCB4C69A0}" type="datetime1">
              <a:rPr lang="en-US" altLang="zh-CN" smtClean="0"/>
              <a:pPr/>
              <a:t>2/25/2020</a:t>
            </a:fld>
            <a:endParaRPr lang="en-US" altLang="zh-CN" smtClean="0"/>
          </a:p>
        </p:txBody>
      </p:sp>
      <p:sp>
        <p:nvSpPr>
          <p:cNvPr id="6" name="灯片编号占位符 5"/>
          <p:cNvSpPr>
            <a:spLocks noGrp="1"/>
          </p:cNvSpPr>
          <p:nvPr>
            <p:ph type="sldNum" sz="quarter" idx="12"/>
          </p:nvPr>
        </p:nvSpPr>
        <p:spPr/>
        <p:txBody>
          <a:bodyPr/>
          <a:lstStyle/>
          <a:p>
            <a:fld id="{7953984E-0717-4331-B92C-05AA86C678F7}" type="slidenum">
              <a:rPr lang="zh-CN" altLang="en-US" smtClean="0"/>
              <a:pPr/>
              <a:t>34</a:t>
            </a:fld>
            <a:endParaRPr lang="zh-CN" altLang="en-US"/>
          </a:p>
        </p:txBody>
      </p:sp>
      <p:pic>
        <p:nvPicPr>
          <p:cNvPr id="63493" name="图片 4"/>
          <p:cNvPicPr>
            <a:picLocks noChangeAspect="1"/>
          </p:cNvPicPr>
          <p:nvPr/>
        </p:nvPicPr>
        <p:blipFill>
          <a:blip r:embed="rId3"/>
          <a:srcRect/>
          <a:stretch>
            <a:fillRect/>
          </a:stretch>
        </p:blipFill>
        <p:spPr bwMode="auto">
          <a:xfrm>
            <a:off x="5619297" y="3179535"/>
            <a:ext cx="2724150" cy="30384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p:txBody>
          <a:bodyPr/>
          <a:lstStyle/>
          <a:p>
            <a:r>
              <a:rPr lang="en-US" altLang="zh-CN" smtClean="0"/>
              <a:t>Writable Control Store</a:t>
            </a:r>
            <a:endParaRPr lang="zh-CN" altLang="en-US" smtClean="0"/>
          </a:p>
        </p:txBody>
      </p:sp>
      <p:sp>
        <p:nvSpPr>
          <p:cNvPr id="64515" name="内容占位符 2"/>
          <p:cNvSpPr>
            <a:spLocks noGrp="1"/>
          </p:cNvSpPr>
          <p:nvPr>
            <p:ph idx="1"/>
          </p:nvPr>
        </p:nvSpPr>
        <p:spPr>
          <a:xfrm>
            <a:off x="423017" y="1207157"/>
            <a:ext cx="8229600" cy="5051833"/>
          </a:xfrm>
        </p:spPr>
        <p:txBody>
          <a:bodyPr>
            <a:normAutofit/>
          </a:bodyPr>
          <a:lstStyle/>
          <a:p>
            <a:r>
              <a:rPr lang="zh-CN" altLang="en-US" sz="2800" dirty="0" smtClean="0"/>
              <a:t>如果控制存储是</a:t>
            </a:r>
            <a:r>
              <a:rPr lang="en-US" altLang="zh-CN" sz="2800" dirty="0" smtClean="0"/>
              <a:t>RAM</a:t>
            </a:r>
            <a:r>
              <a:rPr lang="zh-CN" altLang="en-US" sz="2800" dirty="0" smtClean="0"/>
              <a:t>，那么就可以定制“固件”应用程序：“</a:t>
            </a:r>
            <a:r>
              <a:rPr lang="en-US" altLang="zh-CN" sz="2800" dirty="0" smtClean="0"/>
              <a:t>Writable Control Store</a:t>
            </a:r>
            <a:r>
              <a:rPr lang="zh-CN" altLang="en-US" sz="2800" dirty="0" smtClean="0"/>
              <a:t>”</a:t>
            </a:r>
            <a:endParaRPr lang="en-US" altLang="zh-CN" sz="2800" dirty="0" smtClean="0"/>
          </a:p>
          <a:p>
            <a:r>
              <a:rPr lang="zh-CN" altLang="en-US" sz="2800" dirty="0" smtClean="0"/>
              <a:t>微程序研究在学术界很流行</a:t>
            </a:r>
            <a:endParaRPr lang="en-US" altLang="zh-CN" sz="2800" dirty="0" smtClean="0"/>
          </a:p>
          <a:p>
            <a:pPr lvl="1"/>
            <a:r>
              <a:rPr lang="en-US" altLang="zh-CN" sz="2400" dirty="0" smtClean="0"/>
              <a:t>Patterson </a:t>
            </a:r>
            <a:r>
              <a:rPr lang="en-US" altLang="zh-CN" sz="2400" dirty="0" err="1" smtClean="0"/>
              <a:t>Phd</a:t>
            </a:r>
            <a:r>
              <a:rPr lang="en-US" altLang="zh-CN" sz="2400" dirty="0" smtClean="0"/>
              <a:t> Thesis</a:t>
            </a:r>
            <a:r>
              <a:rPr lang="zh-CN" altLang="en-US" sz="2400" dirty="0" smtClean="0"/>
              <a:t>*</a:t>
            </a:r>
            <a:endParaRPr lang="en-US" altLang="zh-CN" sz="2400" dirty="0" smtClean="0"/>
          </a:p>
          <a:p>
            <a:pPr lvl="1"/>
            <a:r>
              <a:rPr lang="zh-CN" altLang="en-US" sz="2400" dirty="0" smtClean="0"/>
              <a:t>有专门的国际会议</a:t>
            </a:r>
            <a:r>
              <a:rPr lang="en-US" altLang="zh-CN" sz="2400" dirty="0" smtClean="0"/>
              <a:t>SIGMICRO</a:t>
            </a:r>
          </a:p>
          <a:p>
            <a:r>
              <a:rPr lang="en-US" altLang="zh-CN" sz="2800" dirty="0" smtClean="0"/>
              <a:t>Xerox Alto </a:t>
            </a:r>
            <a:r>
              <a:rPr lang="zh-CN" altLang="en-US" sz="2800" dirty="0" smtClean="0"/>
              <a:t>（</a:t>
            </a:r>
            <a:r>
              <a:rPr lang="en-US" altLang="zh-CN" sz="2800" dirty="0" smtClean="0"/>
              <a:t>Bit Slice TTL</a:t>
            </a:r>
            <a:r>
              <a:rPr lang="zh-CN" altLang="en-US" sz="2800" dirty="0" smtClean="0"/>
              <a:t>）（</a:t>
            </a:r>
            <a:r>
              <a:rPr lang="en-US" altLang="zh-CN" sz="2800" dirty="0" smtClean="0"/>
              <a:t>1973</a:t>
            </a:r>
            <a:r>
              <a:rPr lang="zh-CN" altLang="en-US" sz="2800" dirty="0" smtClean="0"/>
              <a:t>）</a:t>
            </a:r>
            <a:endParaRPr lang="en-US" altLang="zh-CN" sz="2800" dirty="0" smtClean="0"/>
          </a:p>
          <a:p>
            <a:pPr lvl="1"/>
            <a:r>
              <a:rPr lang="zh-CN" altLang="en-US" sz="2400" dirty="0" smtClean="0"/>
              <a:t>第</a:t>
            </a:r>
            <a:r>
              <a:rPr lang="en-US" altLang="zh-CN" sz="2400" dirty="0" smtClean="0"/>
              <a:t>1</a:t>
            </a:r>
            <a:r>
              <a:rPr lang="zh-CN" altLang="en-US" sz="2400" dirty="0" smtClean="0"/>
              <a:t>台具有</a:t>
            </a:r>
            <a:r>
              <a:rPr lang="en-US" altLang="zh-CN" sz="2400" dirty="0" smtClean="0"/>
              <a:t>GUI</a:t>
            </a:r>
            <a:r>
              <a:rPr lang="zh-CN" altLang="en-US" sz="2400" dirty="0" smtClean="0"/>
              <a:t>和网络的个人计算机</a:t>
            </a:r>
            <a:endParaRPr lang="en-US" altLang="zh-CN" sz="2400" dirty="0" smtClean="0"/>
          </a:p>
          <a:p>
            <a:pPr lvl="1"/>
            <a:r>
              <a:rPr lang="en-US" altLang="zh-CN" sz="2400" dirty="0" err="1" smtClean="0"/>
              <a:t>BitBlt</a:t>
            </a:r>
            <a:r>
              <a:rPr lang="zh-CN" altLang="en-US" sz="2400" dirty="0" smtClean="0"/>
              <a:t>和网络控制器用微码实现</a:t>
            </a:r>
          </a:p>
        </p:txBody>
      </p:sp>
      <p:sp>
        <p:nvSpPr>
          <p:cNvPr id="64516" name="日期占位符 3"/>
          <p:cNvSpPr>
            <a:spLocks noGrp="1"/>
          </p:cNvSpPr>
          <p:nvPr>
            <p:ph type="dt" sz="half" idx="10"/>
          </p:nvPr>
        </p:nvSpPr>
        <p:spPr/>
        <p:txBody>
          <a:bodyPr/>
          <a:lstStyle/>
          <a:p>
            <a:fld id="{87ED3529-7921-423F-92D5-E900035F1832}" type="datetime1">
              <a:rPr lang="en-US" altLang="zh-CN" smtClean="0"/>
              <a:pPr/>
              <a:t>2/25/2020</a:t>
            </a:fld>
            <a:endParaRPr lang="en-US" altLang="zh-CN" smtClean="0"/>
          </a:p>
        </p:txBody>
      </p:sp>
      <p:sp>
        <p:nvSpPr>
          <p:cNvPr id="7" name="灯片编号占位符 6"/>
          <p:cNvSpPr>
            <a:spLocks noGrp="1"/>
          </p:cNvSpPr>
          <p:nvPr>
            <p:ph type="sldNum" sz="quarter" idx="12"/>
          </p:nvPr>
        </p:nvSpPr>
        <p:spPr/>
        <p:txBody>
          <a:bodyPr/>
          <a:lstStyle/>
          <a:p>
            <a:fld id="{7953984E-0717-4331-B92C-05AA86C678F7}" type="slidenum">
              <a:rPr lang="zh-CN" altLang="en-US" smtClean="0"/>
              <a:pPr/>
              <a:t>35</a:t>
            </a:fld>
            <a:endParaRPr lang="zh-CN" altLang="en-US"/>
          </a:p>
        </p:txBody>
      </p:sp>
      <p:sp>
        <p:nvSpPr>
          <p:cNvPr id="64517" name="矩形 5"/>
          <p:cNvSpPr>
            <a:spLocks noChangeArrowheads="1"/>
          </p:cNvSpPr>
          <p:nvPr/>
        </p:nvSpPr>
        <p:spPr bwMode="auto">
          <a:xfrm>
            <a:off x="412750" y="5291138"/>
            <a:ext cx="8280400" cy="954087"/>
          </a:xfrm>
          <a:prstGeom prst="rect">
            <a:avLst/>
          </a:prstGeom>
          <a:noFill/>
          <a:ln w="9525">
            <a:noFill/>
            <a:miter lim="800000"/>
            <a:headEnd/>
            <a:tailEnd/>
          </a:ln>
        </p:spPr>
        <p:txBody>
          <a:bodyPr>
            <a:spAutoFit/>
          </a:bodyPr>
          <a:lstStyle/>
          <a:p>
            <a:r>
              <a:rPr lang="en-US" altLang="zh-CN" sz="1400" dirty="0">
                <a:solidFill>
                  <a:srgbClr val="000000"/>
                </a:solidFill>
                <a:latin typeface="ArialMT"/>
                <a:ea typeface="微软雅黑" panose="020B0503020204020204" pitchFamily="34" charset="-122"/>
              </a:rPr>
              <a:t>* </a:t>
            </a:r>
            <a:r>
              <a:rPr lang="en-US" altLang="zh-CN" sz="1400" i="1" dirty="0">
                <a:solidFill>
                  <a:srgbClr val="000000"/>
                </a:solidFill>
                <a:latin typeface="Arial-ItalicMT"/>
                <a:ea typeface="微软雅黑" panose="020B0503020204020204" pitchFamily="34" charset="-122"/>
              </a:rPr>
              <a:t>Verification of microprograms</a:t>
            </a:r>
            <a:r>
              <a:rPr lang="en-US" altLang="zh-CN" sz="1400" dirty="0">
                <a:solidFill>
                  <a:srgbClr val="000000"/>
                </a:solidFill>
                <a:latin typeface="ArialMT"/>
                <a:ea typeface="微软雅黑" panose="020B0503020204020204" pitchFamily="34" charset="-122"/>
              </a:rPr>
              <a:t>, David Patterson, UCLA, 1976</a:t>
            </a:r>
            <a:br>
              <a:rPr lang="en-US" altLang="zh-CN" sz="1400" dirty="0">
                <a:solidFill>
                  <a:srgbClr val="000000"/>
                </a:solidFill>
                <a:latin typeface="ArialMT"/>
                <a:ea typeface="微软雅黑" panose="020B0503020204020204" pitchFamily="34" charset="-122"/>
              </a:rPr>
            </a:br>
            <a:r>
              <a:rPr lang="en-US" altLang="zh-CN" sz="1400" dirty="0">
                <a:solidFill>
                  <a:srgbClr val="000000"/>
                </a:solidFill>
                <a:latin typeface="ArialMT"/>
                <a:ea typeface="微软雅黑" panose="020B0503020204020204" pitchFamily="34" charset="-122"/>
              </a:rPr>
              <a:t>** “</a:t>
            </a:r>
            <a:r>
              <a:rPr lang="en-US" altLang="zh-CN" sz="1400" dirty="0">
                <a:solidFill>
                  <a:srgbClr val="0097A7"/>
                </a:solidFill>
                <a:latin typeface="ArialMT"/>
                <a:ea typeface="微软雅黑" panose="020B0503020204020204" pitchFamily="34" charset="-122"/>
              </a:rPr>
              <a:t>The design of a system for the synthesis of correct microprograms</a:t>
            </a:r>
            <a:r>
              <a:rPr lang="en-US" altLang="zh-CN" sz="1400" dirty="0">
                <a:solidFill>
                  <a:srgbClr val="000000"/>
                </a:solidFill>
                <a:latin typeface="ArialMT"/>
                <a:ea typeface="微软雅黑" panose="020B0503020204020204" pitchFamily="34" charset="-122"/>
              </a:rPr>
              <a:t>,”</a:t>
            </a:r>
            <a:br>
              <a:rPr lang="en-US" altLang="zh-CN" sz="1400" dirty="0">
                <a:solidFill>
                  <a:srgbClr val="000000"/>
                </a:solidFill>
                <a:latin typeface="ArialMT"/>
                <a:ea typeface="微软雅黑" panose="020B0503020204020204" pitchFamily="34" charset="-122"/>
              </a:rPr>
            </a:br>
            <a:r>
              <a:rPr lang="en-US" altLang="zh-CN" sz="1400" dirty="0">
                <a:solidFill>
                  <a:srgbClr val="000000"/>
                </a:solidFill>
                <a:latin typeface="ArialMT"/>
                <a:ea typeface="微软雅黑" panose="020B0503020204020204" pitchFamily="34" charset="-122"/>
              </a:rPr>
              <a:t>David Patterson, </a:t>
            </a:r>
            <a:r>
              <a:rPr lang="en-US" altLang="zh-CN" sz="1400" i="1" dirty="0">
                <a:solidFill>
                  <a:srgbClr val="000000"/>
                </a:solidFill>
                <a:latin typeface="Arial-ItalicMT"/>
                <a:ea typeface="微软雅黑" panose="020B0503020204020204" pitchFamily="34" charset="-122"/>
              </a:rPr>
              <a:t>Proc. 8th Annual Workshop of Microprogramming</a:t>
            </a:r>
            <a:r>
              <a:rPr lang="en-US" altLang="zh-CN" sz="1400" dirty="0">
                <a:solidFill>
                  <a:srgbClr val="000000"/>
                </a:solidFill>
                <a:latin typeface="ArialMT"/>
                <a:ea typeface="微软雅黑" panose="020B0503020204020204" pitchFamily="34" charset="-122"/>
              </a:rPr>
              <a:t>, 1975</a:t>
            </a:r>
            <a:r>
              <a:rPr lang="en-US" altLang="zh-CN" sz="1400" dirty="0">
                <a:ea typeface="微软雅黑" panose="020B0503020204020204" pitchFamily="34" charset="-122"/>
              </a:rPr>
              <a:t> </a:t>
            </a:r>
            <a:br>
              <a:rPr lang="en-US" altLang="zh-CN" sz="1400" dirty="0">
                <a:ea typeface="微软雅黑" panose="020B0503020204020204" pitchFamily="34" charset="-122"/>
              </a:rPr>
            </a:br>
            <a:endParaRPr lang="zh-CN" altLang="en-US" sz="1400" dirty="0">
              <a:ea typeface="微软雅黑" panose="020B0503020204020204" pitchFamily="34" charset="-122"/>
            </a:endParaRPr>
          </a:p>
        </p:txBody>
      </p:sp>
      <p:pic>
        <p:nvPicPr>
          <p:cNvPr id="64518" name="图片 6"/>
          <p:cNvPicPr>
            <a:picLocks noChangeAspect="1"/>
          </p:cNvPicPr>
          <p:nvPr/>
        </p:nvPicPr>
        <p:blipFill>
          <a:blip r:embed="rId3"/>
          <a:srcRect/>
          <a:stretch>
            <a:fillRect/>
          </a:stretch>
        </p:blipFill>
        <p:spPr bwMode="auto">
          <a:xfrm>
            <a:off x="7340600" y="1754188"/>
            <a:ext cx="1352550" cy="42386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p:txBody>
          <a:bodyPr/>
          <a:lstStyle/>
          <a:p>
            <a:r>
              <a:rPr lang="zh-CN" altLang="en-US" smtClean="0"/>
              <a:t>微处理器演进</a:t>
            </a:r>
          </a:p>
        </p:txBody>
      </p:sp>
      <p:sp>
        <p:nvSpPr>
          <p:cNvPr id="65539" name="内容占位符 2"/>
          <p:cNvSpPr>
            <a:spLocks noGrp="1"/>
          </p:cNvSpPr>
          <p:nvPr>
            <p:ph idx="1"/>
          </p:nvPr>
        </p:nvSpPr>
        <p:spPr/>
        <p:txBody>
          <a:bodyPr>
            <a:normAutofit fontScale="62500" lnSpcReduction="20000"/>
          </a:bodyPr>
          <a:lstStyle/>
          <a:p>
            <a:pPr>
              <a:lnSpc>
                <a:spcPct val="120000"/>
              </a:lnSpc>
            </a:pPr>
            <a:r>
              <a:rPr lang="zh-CN" altLang="en-US" dirty="0" smtClean="0"/>
              <a:t>上世纪</a:t>
            </a:r>
            <a:r>
              <a:rPr lang="en-US" altLang="zh-CN" dirty="0" smtClean="0"/>
              <a:t>70</a:t>
            </a:r>
            <a:r>
              <a:rPr lang="zh-CN" altLang="en-US" dirty="0" smtClean="0"/>
              <a:t>年代，在</a:t>
            </a:r>
            <a:r>
              <a:rPr lang="en-US" altLang="zh-CN" dirty="0" smtClean="0"/>
              <a:t>MOS</a:t>
            </a:r>
            <a:r>
              <a:rPr lang="zh-CN" altLang="en-US" dirty="0" smtClean="0"/>
              <a:t>技术进步的推动下，小型计算机和主机</a:t>
            </a:r>
            <a:r>
              <a:rPr lang="en-US" altLang="zh-CN" dirty="0" smtClean="0"/>
              <a:t>ISAs</a:t>
            </a:r>
            <a:r>
              <a:rPr lang="zh-CN" altLang="en-US" dirty="0" smtClean="0"/>
              <a:t>得到了迅速发展</a:t>
            </a:r>
            <a:endParaRPr lang="en-US" altLang="zh-CN" dirty="0" smtClean="0"/>
          </a:p>
          <a:p>
            <a:pPr>
              <a:lnSpc>
                <a:spcPct val="120000"/>
              </a:lnSpc>
            </a:pPr>
            <a:r>
              <a:rPr lang="en-US" altLang="zh-CN" dirty="0" smtClean="0"/>
              <a:t>“Microprocessor Wars”: </a:t>
            </a:r>
            <a:r>
              <a:rPr lang="zh-CN" altLang="en-US" dirty="0" smtClean="0"/>
              <a:t>通过添加指令，调整汇编器</a:t>
            </a:r>
            <a:endParaRPr lang="en-US" altLang="zh-CN" dirty="0" smtClean="0"/>
          </a:p>
          <a:p>
            <a:pPr>
              <a:lnSpc>
                <a:spcPct val="120000"/>
              </a:lnSpc>
            </a:pPr>
            <a:r>
              <a:rPr lang="en-US" altLang="zh-CN" dirty="0" smtClean="0"/>
              <a:t>Intel </a:t>
            </a:r>
            <a:r>
              <a:rPr lang="en-US" altLang="zh-CN" dirty="0" err="1" smtClean="0"/>
              <a:t>iAPX</a:t>
            </a:r>
            <a:r>
              <a:rPr lang="en-US" altLang="zh-CN" dirty="0" smtClean="0"/>
              <a:t> 432</a:t>
            </a:r>
            <a:r>
              <a:rPr lang="zh-CN" altLang="en-US" dirty="0" smtClean="0"/>
              <a:t>：最具雄心的微型计算机始于</a:t>
            </a:r>
            <a:r>
              <a:rPr lang="en-US" altLang="zh-CN" dirty="0" smtClean="0"/>
              <a:t>1975</a:t>
            </a:r>
            <a:r>
              <a:rPr lang="zh-CN" altLang="en-US" dirty="0" smtClean="0"/>
              <a:t>年</a:t>
            </a:r>
            <a:endParaRPr lang="en-US" altLang="zh-CN" dirty="0" smtClean="0"/>
          </a:p>
          <a:p>
            <a:pPr lvl="1">
              <a:lnSpc>
                <a:spcPct val="120000"/>
              </a:lnSpc>
            </a:pPr>
            <a:r>
              <a:rPr lang="zh-CN" altLang="en-US" dirty="0" smtClean="0"/>
              <a:t>基于</a:t>
            </a:r>
            <a:r>
              <a:rPr lang="en-US" altLang="zh-CN" dirty="0" smtClean="0"/>
              <a:t>32</a:t>
            </a:r>
            <a:r>
              <a:rPr lang="zh-CN" altLang="en-US" dirty="0" smtClean="0"/>
              <a:t>位能力的面向对象体系结构，使用</a:t>
            </a:r>
            <a:r>
              <a:rPr lang="en-US" altLang="zh-CN" dirty="0" err="1" smtClean="0"/>
              <a:t>Ada</a:t>
            </a:r>
            <a:r>
              <a:rPr lang="zh-CN" altLang="en-US" dirty="0" smtClean="0"/>
              <a:t>编写的定制操作系统</a:t>
            </a:r>
            <a:endParaRPr lang="en-US" altLang="zh-CN" dirty="0" smtClean="0"/>
          </a:p>
          <a:p>
            <a:pPr lvl="1">
              <a:lnSpc>
                <a:spcPct val="120000"/>
              </a:lnSpc>
            </a:pPr>
            <a:r>
              <a:rPr lang="zh-CN" altLang="en-US" dirty="0" smtClean="0"/>
              <a:t>严重的性能、复杂性</a:t>
            </a:r>
            <a:r>
              <a:rPr lang="en-US" altLang="zh-CN" dirty="0" smtClean="0"/>
              <a:t>(</a:t>
            </a:r>
            <a:r>
              <a:rPr lang="zh-CN" altLang="en-US" dirty="0" smtClean="0"/>
              <a:t>多芯片</a:t>
            </a:r>
            <a:r>
              <a:rPr lang="en-US" altLang="zh-CN" dirty="0" smtClean="0"/>
              <a:t>)</a:t>
            </a:r>
            <a:r>
              <a:rPr lang="zh-CN" altLang="en-US" dirty="0" smtClean="0"/>
              <a:t>和可用性问题导致</a:t>
            </a:r>
            <a:r>
              <a:rPr lang="en-US" altLang="zh-CN" dirty="0" smtClean="0"/>
              <a:t>1981</a:t>
            </a:r>
            <a:r>
              <a:rPr lang="zh-CN" altLang="en-US" dirty="0" smtClean="0"/>
              <a:t>年发布</a:t>
            </a:r>
            <a:endParaRPr lang="en-US" altLang="zh-CN" dirty="0" smtClean="0"/>
          </a:p>
          <a:p>
            <a:pPr>
              <a:lnSpc>
                <a:spcPct val="120000"/>
              </a:lnSpc>
            </a:pPr>
            <a:r>
              <a:rPr lang="en-US" altLang="zh-CN" dirty="0" smtClean="0"/>
              <a:t>Intel 8086 (1978, 8MHz, 29,000 transistors)</a:t>
            </a:r>
          </a:p>
          <a:p>
            <a:pPr lvl="1">
              <a:lnSpc>
                <a:spcPct val="120000"/>
              </a:lnSpc>
            </a:pPr>
            <a:r>
              <a:rPr lang="zh-CN" altLang="en-US" dirty="0" smtClean="0"/>
              <a:t>要求：</a:t>
            </a:r>
            <a:r>
              <a:rPr lang="en-US" altLang="zh-CN" dirty="0" smtClean="0"/>
              <a:t>“Stopgap” 16-bit processor, 52 </a:t>
            </a:r>
            <a:r>
              <a:rPr lang="zh-CN" altLang="en-US" dirty="0" smtClean="0"/>
              <a:t>周开发新的芯片</a:t>
            </a:r>
            <a:endParaRPr lang="en-US" altLang="zh-CN" dirty="0" smtClean="0"/>
          </a:p>
          <a:p>
            <a:pPr lvl="1">
              <a:lnSpc>
                <a:spcPct val="120000"/>
              </a:lnSpc>
            </a:pPr>
            <a:r>
              <a:rPr lang="zh-CN" altLang="en-US" dirty="0" smtClean="0"/>
              <a:t>结果：</a:t>
            </a:r>
            <a:r>
              <a:rPr lang="en-US" altLang="zh-CN" dirty="0" smtClean="0"/>
              <a:t>10</a:t>
            </a:r>
            <a:r>
              <a:rPr lang="zh-CN" altLang="en-US" dirty="0" smtClean="0"/>
              <a:t>人</a:t>
            </a:r>
            <a:r>
              <a:rPr lang="en-US" altLang="zh-CN" dirty="0" smtClean="0"/>
              <a:t>3</a:t>
            </a:r>
            <a:r>
              <a:rPr lang="zh-CN" altLang="en-US" dirty="0" smtClean="0"/>
              <a:t>周开发了汇编级兼容</a:t>
            </a:r>
            <a:r>
              <a:rPr lang="en-US" altLang="zh-CN" dirty="0" smtClean="0"/>
              <a:t>8080</a:t>
            </a:r>
            <a:r>
              <a:rPr lang="zh-CN" altLang="en-US" dirty="0" smtClean="0"/>
              <a:t>的</a:t>
            </a:r>
            <a:r>
              <a:rPr lang="en-US" altLang="zh-CN" dirty="0" smtClean="0"/>
              <a:t>ISA</a:t>
            </a:r>
          </a:p>
          <a:p>
            <a:pPr>
              <a:lnSpc>
                <a:spcPct val="120000"/>
              </a:lnSpc>
            </a:pPr>
            <a:r>
              <a:rPr lang="en-US" altLang="zh-CN" dirty="0" smtClean="0"/>
              <a:t>1981</a:t>
            </a:r>
            <a:r>
              <a:rPr lang="zh-CN" altLang="en-US" dirty="0" smtClean="0"/>
              <a:t>年</a:t>
            </a:r>
            <a:r>
              <a:rPr lang="en-US" altLang="zh-CN" dirty="0" smtClean="0"/>
              <a:t>IBM </a:t>
            </a:r>
            <a:r>
              <a:rPr lang="zh-CN" altLang="en-US" dirty="0" smtClean="0"/>
              <a:t>采用</a:t>
            </a:r>
            <a:r>
              <a:rPr lang="en-US" altLang="zh-CN" dirty="0" smtClean="0"/>
              <a:t>Intel8088 </a:t>
            </a:r>
            <a:r>
              <a:rPr lang="zh-CN" altLang="en-US" dirty="0" smtClean="0"/>
              <a:t>（</a:t>
            </a:r>
            <a:r>
              <a:rPr lang="en-US" altLang="zh-CN" dirty="0" smtClean="0"/>
              <a:t>8</a:t>
            </a:r>
            <a:r>
              <a:rPr lang="zh-CN" altLang="en-US" dirty="0" smtClean="0"/>
              <a:t>位数据总线）研制了</a:t>
            </a:r>
            <a:r>
              <a:rPr lang="en-US" altLang="zh-CN" dirty="0" smtClean="0"/>
              <a:t>IBM PC</a:t>
            </a:r>
            <a:r>
              <a:rPr lang="zh-CN" altLang="en-US" dirty="0" smtClean="0"/>
              <a:t>机</a:t>
            </a:r>
            <a:endParaRPr lang="en-US" altLang="zh-CN" dirty="0" smtClean="0"/>
          </a:p>
          <a:p>
            <a:pPr lvl="1">
              <a:lnSpc>
                <a:spcPct val="120000"/>
              </a:lnSpc>
            </a:pPr>
            <a:r>
              <a:rPr lang="zh-CN" altLang="en-US" dirty="0" smtClean="0"/>
              <a:t>希望</a:t>
            </a:r>
            <a:r>
              <a:rPr lang="en-US" altLang="zh-CN" dirty="0" smtClean="0"/>
              <a:t>1986</a:t>
            </a:r>
            <a:r>
              <a:rPr lang="zh-CN" altLang="en-US" dirty="0" smtClean="0"/>
              <a:t>年 销售</a:t>
            </a:r>
            <a:r>
              <a:rPr lang="en-US" altLang="zh-CN" dirty="0" smtClean="0"/>
              <a:t>25</a:t>
            </a:r>
            <a:r>
              <a:rPr lang="zh-CN" altLang="en-US" dirty="0" smtClean="0"/>
              <a:t>万台，</a:t>
            </a:r>
            <a:r>
              <a:rPr lang="zh-CN" altLang="en-US" dirty="0"/>
              <a:t>实际</a:t>
            </a:r>
            <a:r>
              <a:rPr lang="zh-CN" altLang="en-US" dirty="0" smtClean="0"/>
              <a:t>销售</a:t>
            </a:r>
            <a:r>
              <a:rPr lang="en-US" altLang="zh-CN" dirty="0" smtClean="0"/>
              <a:t>1+</a:t>
            </a:r>
            <a:r>
              <a:rPr lang="zh-CN" altLang="en-US" dirty="0" smtClean="0"/>
              <a:t>亿台</a:t>
            </a:r>
            <a:endParaRPr lang="en-US" altLang="zh-CN" dirty="0" smtClean="0"/>
          </a:p>
          <a:p>
            <a:pPr lvl="1">
              <a:lnSpc>
                <a:spcPct val="120000"/>
              </a:lnSpc>
            </a:pPr>
            <a:r>
              <a:rPr lang="en-US" altLang="zh-CN" dirty="0" smtClean="0"/>
              <a:t>PC</a:t>
            </a:r>
            <a:r>
              <a:rPr lang="zh-CN" altLang="en-US" dirty="0" smtClean="0"/>
              <a:t>软件的二进制兼容</a:t>
            </a:r>
            <a:r>
              <a:rPr lang="en-US" altLang="zh-CN" dirty="0" smtClean="0"/>
              <a:t>=&gt; 8086</a:t>
            </a:r>
            <a:r>
              <a:rPr lang="zh-CN" altLang="en-US" dirty="0" smtClean="0"/>
              <a:t>前途光明</a:t>
            </a:r>
            <a:r>
              <a:rPr lang="en-US" altLang="zh-CN" dirty="0" smtClean="0"/>
              <a:t/>
            </a:r>
            <a:br>
              <a:rPr lang="en-US" altLang="zh-CN" dirty="0" smtClean="0"/>
            </a:br>
            <a:endParaRPr lang="en-US" altLang="zh-CN" dirty="0" smtClean="0"/>
          </a:p>
          <a:p>
            <a:pPr>
              <a:lnSpc>
                <a:spcPct val="120000"/>
              </a:lnSpc>
            </a:pPr>
            <a:endParaRPr lang="en-US" altLang="zh-CN" dirty="0" smtClean="0"/>
          </a:p>
          <a:p>
            <a:pPr lvl="1">
              <a:lnSpc>
                <a:spcPct val="120000"/>
              </a:lnSpc>
            </a:pPr>
            <a:endParaRPr lang="zh-CN" altLang="en-US" dirty="0" smtClean="0"/>
          </a:p>
        </p:txBody>
      </p:sp>
      <p:sp>
        <p:nvSpPr>
          <p:cNvPr id="65540" name="日期占位符 3"/>
          <p:cNvSpPr>
            <a:spLocks noGrp="1"/>
          </p:cNvSpPr>
          <p:nvPr>
            <p:ph type="dt" sz="half" idx="10"/>
          </p:nvPr>
        </p:nvSpPr>
        <p:spPr/>
        <p:txBody>
          <a:bodyPr/>
          <a:lstStyle/>
          <a:p>
            <a:fld id="{DDB45B2C-6599-4A01-B52B-7683DDC8F663}" type="datetime1">
              <a:rPr lang="en-US" altLang="zh-CN" smtClean="0"/>
              <a:pPr/>
              <a:t>2/25/2020</a:t>
            </a:fld>
            <a:endParaRPr lang="en-US" altLang="zh-CN" smtClean="0"/>
          </a:p>
        </p:txBody>
      </p:sp>
      <p:sp>
        <p:nvSpPr>
          <p:cNvPr id="6" name="灯片编号占位符 5"/>
          <p:cNvSpPr>
            <a:spLocks noGrp="1"/>
          </p:cNvSpPr>
          <p:nvPr>
            <p:ph type="sldNum" sz="quarter" idx="12"/>
          </p:nvPr>
        </p:nvSpPr>
        <p:spPr/>
        <p:txBody>
          <a:bodyPr/>
          <a:lstStyle/>
          <a:p>
            <a:fld id="{7953984E-0717-4331-B92C-05AA86C678F7}" type="slidenum">
              <a:rPr lang="zh-CN" altLang="en-US" smtClean="0"/>
              <a:pPr/>
              <a:t>36</a:t>
            </a:fld>
            <a:endParaRPr lang="zh-CN" altLang="en-US"/>
          </a:p>
        </p:txBody>
      </p:sp>
      <p:pic>
        <p:nvPicPr>
          <p:cNvPr id="65541" name="图片 4"/>
          <p:cNvPicPr>
            <a:picLocks noChangeAspect="1"/>
          </p:cNvPicPr>
          <p:nvPr/>
        </p:nvPicPr>
        <p:blipFill>
          <a:blip r:embed="rId3"/>
          <a:srcRect/>
          <a:stretch>
            <a:fillRect/>
          </a:stretch>
        </p:blipFill>
        <p:spPr bwMode="auto">
          <a:xfrm>
            <a:off x="6842718" y="4966799"/>
            <a:ext cx="1457325" cy="12001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p:cNvSpPr>
          <p:nvPr>
            <p:ph type="title"/>
          </p:nvPr>
        </p:nvSpPr>
        <p:spPr/>
        <p:txBody>
          <a:bodyPr>
            <a:normAutofit/>
          </a:bodyPr>
          <a:lstStyle/>
          <a:p>
            <a:r>
              <a:rPr lang="en-US" altLang="zh-CN" dirty="0" smtClean="0"/>
              <a:t>80</a:t>
            </a:r>
            <a:r>
              <a:rPr lang="zh-CN" altLang="en-US" dirty="0" smtClean="0"/>
              <a:t>年初：微程序控制机器分析</a:t>
            </a:r>
          </a:p>
        </p:txBody>
      </p:sp>
      <p:sp>
        <p:nvSpPr>
          <p:cNvPr id="66563" name="内容占位符 2"/>
          <p:cNvSpPr>
            <a:spLocks noGrp="1"/>
          </p:cNvSpPr>
          <p:nvPr>
            <p:ph idx="1"/>
          </p:nvPr>
        </p:nvSpPr>
        <p:spPr>
          <a:xfrm>
            <a:off x="431562" y="1078970"/>
            <a:ext cx="8229600" cy="5051833"/>
          </a:xfrm>
        </p:spPr>
        <p:txBody>
          <a:bodyPr>
            <a:normAutofit fontScale="70000" lnSpcReduction="20000"/>
          </a:bodyPr>
          <a:lstStyle/>
          <a:p>
            <a:pPr>
              <a:lnSpc>
                <a:spcPct val="120000"/>
              </a:lnSpc>
            </a:pPr>
            <a:r>
              <a:rPr lang="zh-CN" altLang="en-US" dirty="0" smtClean="0"/>
              <a:t>用高级语言编程成为主流</a:t>
            </a:r>
            <a:endParaRPr lang="en-US" altLang="zh-CN" dirty="0" smtClean="0"/>
          </a:p>
          <a:p>
            <a:pPr lvl="1">
              <a:lnSpc>
                <a:spcPct val="120000"/>
              </a:lnSpc>
            </a:pPr>
            <a:r>
              <a:rPr lang="zh-CN" altLang="en-US" dirty="0" smtClean="0">
                <a:latin typeface="微软雅黑" pitchFamily="34" charset="-122"/>
                <a:ea typeface="微软雅黑" pitchFamily="34" charset="-122"/>
              </a:rPr>
              <a:t>关键问题：编译器会生成什么指令</a:t>
            </a:r>
            <a:r>
              <a:rPr lang="zh-CN" altLang="en-US" dirty="0" smtClean="0">
                <a:latin typeface="微软雅黑" pitchFamily="34" charset="-122"/>
              </a:rPr>
              <a:t>？</a:t>
            </a:r>
            <a:r>
              <a:rPr lang="en-US" altLang="zh-CN" dirty="0" smtClean="0">
                <a:latin typeface="微软雅黑" pitchFamily="34" charset="-122"/>
              </a:rPr>
              <a:t>(ISA </a:t>
            </a:r>
            <a:r>
              <a:rPr lang="en-US" altLang="zh-CN" dirty="0">
                <a:latin typeface="微软雅黑" pitchFamily="34" charset="-122"/>
              </a:rPr>
              <a:t>vs. </a:t>
            </a:r>
            <a:r>
              <a:rPr lang="en-US" altLang="zh-CN" dirty="0" smtClean="0">
                <a:latin typeface="微软雅黑" pitchFamily="34" charset="-122"/>
              </a:rPr>
              <a:t>Compiler) </a:t>
            </a:r>
            <a:endParaRPr lang="en-US" altLang="zh-CN" dirty="0" smtClean="0">
              <a:latin typeface="微软雅黑" pitchFamily="34" charset="-122"/>
              <a:ea typeface="微软雅黑" pitchFamily="34" charset="-122"/>
            </a:endParaRPr>
          </a:p>
          <a:p>
            <a:pPr>
              <a:lnSpc>
                <a:spcPct val="120000"/>
              </a:lnSpc>
            </a:pPr>
            <a:r>
              <a:rPr lang="en-US" altLang="zh-CN" dirty="0" smtClean="0"/>
              <a:t>IBM</a:t>
            </a:r>
            <a:r>
              <a:rPr lang="zh-CN" altLang="en-US" dirty="0" smtClean="0"/>
              <a:t>的</a:t>
            </a:r>
            <a:r>
              <a:rPr lang="en-US" altLang="zh-CN" dirty="0" smtClean="0"/>
              <a:t>John </a:t>
            </a:r>
            <a:r>
              <a:rPr lang="en-US" altLang="zh-CN" dirty="0" err="1" smtClean="0"/>
              <a:t>Cocke</a:t>
            </a:r>
            <a:r>
              <a:rPr lang="zh-CN" altLang="en-US" dirty="0" smtClean="0"/>
              <a:t>团队</a:t>
            </a:r>
            <a:endParaRPr lang="en-US" altLang="zh-CN" dirty="0" smtClean="0"/>
          </a:p>
          <a:p>
            <a:pPr lvl="1">
              <a:lnSpc>
                <a:spcPct val="120000"/>
              </a:lnSpc>
            </a:pPr>
            <a:r>
              <a:rPr lang="zh-CN" altLang="en-US" dirty="0" smtClean="0">
                <a:latin typeface="微软雅黑" pitchFamily="34" charset="-122"/>
                <a:ea typeface="微软雅黑" pitchFamily="34" charset="-122"/>
              </a:rPr>
              <a:t>为小型计算机</a:t>
            </a:r>
            <a:r>
              <a:rPr lang="en-US" altLang="zh-CN" dirty="0" smtClean="0">
                <a:latin typeface="微软雅黑" pitchFamily="34" charset="-122"/>
                <a:ea typeface="微软雅黑" pitchFamily="34" charset="-122"/>
              </a:rPr>
              <a:t>801</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ECL</a:t>
            </a:r>
            <a:r>
              <a:rPr lang="zh-CN" altLang="en-US" dirty="0" smtClean="0">
                <a:latin typeface="微软雅黑" pitchFamily="34" charset="-122"/>
                <a:ea typeface="微软雅黑" pitchFamily="34" charset="-122"/>
              </a:rPr>
              <a:t> </a:t>
            </a:r>
            <a:r>
              <a:rPr lang="en-US" altLang="zh-CN" dirty="0" smtClean="0">
                <a:latin typeface="微软雅黑" pitchFamily="34" charset="-122"/>
                <a:ea typeface="微软雅黑" pitchFamily="34" charset="-122"/>
              </a:rPr>
              <a:t>Server</a:t>
            </a:r>
            <a:r>
              <a:rPr lang="zh-CN" altLang="en-US" dirty="0" smtClean="0">
                <a:latin typeface="微软雅黑" pitchFamily="34" charset="-122"/>
                <a:ea typeface="微软雅黑" pitchFamily="34" charset="-122"/>
              </a:rPr>
              <a:t>）开发了</a:t>
            </a:r>
            <a:r>
              <a:rPr lang="zh-CN" altLang="en-US" dirty="0" smtClean="0">
                <a:solidFill>
                  <a:srgbClr val="FF0000"/>
                </a:solidFill>
                <a:latin typeface="微软雅黑" pitchFamily="34" charset="-122"/>
                <a:ea typeface="微软雅黑" pitchFamily="34" charset="-122"/>
              </a:rPr>
              <a:t>更简单</a:t>
            </a:r>
            <a:r>
              <a:rPr lang="zh-CN" altLang="en-US" dirty="0" smtClean="0">
                <a:latin typeface="微软雅黑" pitchFamily="34" charset="-122"/>
                <a:ea typeface="微软雅黑" pitchFamily="34" charset="-122"/>
              </a:rPr>
              <a:t>的 </a:t>
            </a:r>
            <a:r>
              <a:rPr lang="en-US" altLang="zh-CN" dirty="0" smtClean="0">
                <a:latin typeface="微软雅黑" pitchFamily="34" charset="-122"/>
                <a:ea typeface="微软雅黑" pitchFamily="34" charset="-122"/>
              </a:rPr>
              <a:t>ISA </a:t>
            </a:r>
            <a:r>
              <a:rPr lang="zh-CN" altLang="en-US" dirty="0" smtClean="0">
                <a:latin typeface="微软雅黑" pitchFamily="34" charset="-122"/>
                <a:ea typeface="微软雅黑" pitchFamily="34" charset="-122"/>
              </a:rPr>
              <a:t>和编译器</a:t>
            </a:r>
            <a:endParaRPr lang="en-US" altLang="zh-CN" dirty="0" smtClean="0">
              <a:latin typeface="微软雅黑" pitchFamily="34" charset="-122"/>
              <a:ea typeface="微软雅黑" pitchFamily="34" charset="-122"/>
            </a:endParaRPr>
          </a:p>
          <a:p>
            <a:pPr lvl="1">
              <a:lnSpc>
                <a:spcPct val="120000"/>
              </a:lnSpc>
            </a:pPr>
            <a:r>
              <a:rPr lang="zh-CN" altLang="en-US" dirty="0" smtClean="0">
                <a:latin typeface="微软雅黑" pitchFamily="34" charset="-122"/>
                <a:ea typeface="微软雅黑" pitchFamily="34" charset="-122"/>
              </a:rPr>
              <a:t>移植到</a:t>
            </a:r>
            <a:r>
              <a:rPr lang="en-US" altLang="zh-CN" dirty="0" smtClean="0">
                <a:latin typeface="微软雅黑" pitchFamily="34" charset="-122"/>
                <a:ea typeface="微软雅黑" pitchFamily="34" charset="-122"/>
              </a:rPr>
              <a:t>IBM370</a:t>
            </a:r>
            <a:r>
              <a:rPr lang="zh-CN" altLang="en-US" dirty="0" smtClean="0">
                <a:latin typeface="微软雅黑" pitchFamily="34" charset="-122"/>
                <a:ea typeface="微软雅黑" pitchFamily="34" charset="-122"/>
              </a:rPr>
              <a:t>，仅使用</a:t>
            </a:r>
            <a:r>
              <a:rPr lang="en-US" altLang="zh-CN" dirty="0" smtClean="0">
                <a:latin typeface="微软雅黑" pitchFamily="34" charset="-122"/>
                <a:ea typeface="微软雅黑" pitchFamily="34" charset="-122"/>
              </a:rPr>
              <a:t>IBM 370</a:t>
            </a:r>
            <a:r>
              <a:rPr lang="zh-CN" altLang="en-US" dirty="0" smtClean="0">
                <a:latin typeface="微软雅黑" pitchFamily="34" charset="-122"/>
                <a:ea typeface="微软雅黑" pitchFamily="34" charset="-122"/>
              </a:rPr>
              <a:t>的简单的寄存器</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寄存器及</a:t>
            </a:r>
            <a:r>
              <a:rPr lang="en-US" altLang="zh-CN" dirty="0" smtClean="0">
                <a:latin typeface="微软雅黑" pitchFamily="34" charset="-122"/>
                <a:ea typeface="微软雅黑" pitchFamily="34" charset="-122"/>
              </a:rPr>
              <a:t>load/store</a:t>
            </a:r>
            <a:r>
              <a:rPr lang="zh-CN" altLang="en-US" dirty="0" smtClean="0">
                <a:latin typeface="微软雅黑" pitchFamily="34" charset="-122"/>
                <a:ea typeface="微软雅黑" pitchFamily="34" charset="-122"/>
              </a:rPr>
              <a:t>指令</a:t>
            </a:r>
            <a:endParaRPr lang="en-US" altLang="zh-CN" dirty="0" smtClean="0">
              <a:latin typeface="微软雅黑" pitchFamily="34" charset="-122"/>
              <a:ea typeface="微软雅黑" pitchFamily="34" charset="-122"/>
            </a:endParaRPr>
          </a:p>
          <a:p>
            <a:pPr lvl="1">
              <a:lnSpc>
                <a:spcPct val="120000"/>
              </a:lnSpc>
            </a:pPr>
            <a:r>
              <a:rPr lang="zh-CN" altLang="en-US" dirty="0" smtClean="0">
                <a:latin typeface="微软雅黑" pitchFamily="34" charset="-122"/>
                <a:ea typeface="微软雅黑" pitchFamily="34" charset="-122"/>
              </a:rPr>
              <a:t>发现：与原</a:t>
            </a:r>
            <a:r>
              <a:rPr lang="en-US" altLang="zh-CN" dirty="0" smtClean="0">
                <a:latin typeface="微软雅黑" pitchFamily="34" charset="-122"/>
                <a:ea typeface="微软雅黑" pitchFamily="34" charset="-122"/>
              </a:rPr>
              <a:t>IBM 370</a:t>
            </a:r>
            <a:r>
              <a:rPr lang="zh-CN" altLang="en-US" dirty="0" smtClean="0">
                <a:latin typeface="微软雅黑" pitchFamily="34" charset="-122"/>
                <a:ea typeface="微软雅黑" pitchFamily="34" charset="-122"/>
              </a:rPr>
              <a:t>相比，性能提高</a:t>
            </a:r>
            <a:r>
              <a:rPr lang="en-US" altLang="zh-CN" dirty="0" smtClean="0">
                <a:latin typeface="微软雅黑" pitchFamily="34" charset="-122"/>
                <a:ea typeface="微软雅黑" pitchFamily="34" charset="-122"/>
              </a:rPr>
              <a:t>3X</a:t>
            </a:r>
          </a:p>
          <a:p>
            <a:pPr>
              <a:lnSpc>
                <a:spcPct val="120000"/>
              </a:lnSpc>
            </a:pPr>
            <a:r>
              <a:rPr lang="en-US" altLang="zh-CN" dirty="0" smtClean="0"/>
              <a:t>80</a:t>
            </a:r>
            <a:r>
              <a:rPr lang="zh-CN" altLang="en-US" dirty="0" smtClean="0"/>
              <a:t>年代初，</a:t>
            </a:r>
            <a:r>
              <a:rPr lang="en-US" altLang="zh-CN" dirty="0" err="1" smtClean="0"/>
              <a:t>Emer</a:t>
            </a:r>
            <a:r>
              <a:rPr lang="zh-CN" altLang="en-US" dirty="0" smtClean="0"/>
              <a:t>和</a:t>
            </a:r>
            <a:r>
              <a:rPr lang="en-US" altLang="zh-CN" dirty="0" smtClean="0"/>
              <a:t>Clark </a:t>
            </a:r>
            <a:r>
              <a:rPr lang="zh-CN" altLang="en-US" dirty="0" smtClean="0"/>
              <a:t>（</a:t>
            </a:r>
            <a:r>
              <a:rPr lang="en-US" altLang="zh-CN" dirty="0" smtClean="0"/>
              <a:t>DEC</a:t>
            </a:r>
            <a:r>
              <a:rPr lang="zh-CN" altLang="en-US" dirty="0" smtClean="0"/>
              <a:t>）发现</a:t>
            </a:r>
            <a:endParaRPr lang="en-US" altLang="zh-CN" dirty="0" smtClean="0"/>
          </a:p>
          <a:p>
            <a:pPr lvl="1">
              <a:lnSpc>
                <a:spcPct val="120000"/>
              </a:lnSpc>
            </a:pPr>
            <a:r>
              <a:rPr lang="en-US" altLang="zh-CN" dirty="0" smtClean="0">
                <a:latin typeface="微软雅黑" pitchFamily="34" charset="-122"/>
                <a:ea typeface="微软雅黑" pitchFamily="34" charset="-122"/>
              </a:rPr>
              <a:t>VAX 11/180 </a:t>
            </a:r>
            <a:r>
              <a:rPr lang="en-US" altLang="zh-CN" dirty="0" smtClean="0">
                <a:solidFill>
                  <a:srgbClr val="FF0000"/>
                </a:solidFill>
                <a:latin typeface="微软雅黑" pitchFamily="34" charset="-122"/>
                <a:ea typeface="微软雅黑" pitchFamily="34" charset="-122"/>
              </a:rPr>
              <a:t>CPI = 10</a:t>
            </a:r>
            <a:r>
              <a:rPr lang="en-US" altLang="zh-CN" dirty="0" smtClean="0">
                <a:latin typeface="微软雅黑" pitchFamily="34" charset="-122"/>
                <a:ea typeface="微软雅黑" pitchFamily="34" charset="-122"/>
              </a:rPr>
              <a:t>!</a:t>
            </a:r>
          </a:p>
          <a:p>
            <a:pPr lvl="1">
              <a:lnSpc>
                <a:spcPct val="120000"/>
              </a:lnSpc>
            </a:pPr>
            <a:r>
              <a:rPr lang="en-US" altLang="zh-CN" dirty="0" smtClean="0">
                <a:latin typeface="微软雅黑" pitchFamily="34" charset="-122"/>
                <a:ea typeface="微软雅黑" pitchFamily="34" charset="-122"/>
              </a:rPr>
              <a:t>VAX ISA </a:t>
            </a:r>
            <a:r>
              <a:rPr lang="zh-CN" altLang="en-US" dirty="0" smtClean="0">
                <a:latin typeface="微软雅黑" pitchFamily="34" charset="-122"/>
                <a:ea typeface="微软雅黑" pitchFamily="34" charset="-122"/>
              </a:rPr>
              <a:t>的 </a:t>
            </a:r>
            <a:r>
              <a:rPr lang="en-US" altLang="zh-CN" dirty="0" smtClean="0">
                <a:latin typeface="微软雅黑" pitchFamily="34" charset="-122"/>
                <a:ea typeface="微软雅黑" pitchFamily="34" charset="-122"/>
              </a:rPr>
              <a:t>20%</a:t>
            </a:r>
            <a:r>
              <a:rPr lang="zh-CN" altLang="en-US" dirty="0" smtClean="0">
                <a:latin typeface="微软雅黑" pitchFamily="34" charset="-122"/>
                <a:ea typeface="微软雅黑" pitchFamily="34" charset="-122"/>
              </a:rPr>
              <a:t>指令 （占用了</a:t>
            </a:r>
            <a:r>
              <a:rPr lang="en-US" altLang="zh-CN" dirty="0" smtClean="0">
                <a:latin typeface="微软雅黑" pitchFamily="34" charset="-122"/>
                <a:ea typeface="微软雅黑" pitchFamily="34" charset="-122"/>
              </a:rPr>
              <a:t>60%</a:t>
            </a:r>
            <a:r>
              <a:rPr lang="zh-CN" altLang="en-US" dirty="0" smtClean="0">
                <a:latin typeface="微软雅黑" pitchFamily="34" charset="-122"/>
                <a:ea typeface="微软雅黑" pitchFamily="34" charset="-122"/>
              </a:rPr>
              <a:t>的微码）仅占用了 </a:t>
            </a:r>
            <a:r>
              <a:rPr lang="en-US" altLang="zh-CN" dirty="0" smtClean="0">
                <a:latin typeface="微软雅黑" pitchFamily="34" charset="-122"/>
                <a:ea typeface="微软雅黑" pitchFamily="34" charset="-122"/>
              </a:rPr>
              <a:t>0.2%</a:t>
            </a:r>
            <a:r>
              <a:rPr lang="zh-CN" altLang="en-US" dirty="0" smtClean="0">
                <a:latin typeface="微软雅黑" pitchFamily="34" charset="-122"/>
                <a:ea typeface="微软雅黑" pitchFamily="34" charset="-122"/>
              </a:rPr>
              <a:t>的执行时间</a:t>
            </a:r>
            <a:endParaRPr lang="en-US" altLang="zh-CN" dirty="0" smtClean="0">
              <a:latin typeface="微软雅黑" pitchFamily="34" charset="-122"/>
              <a:ea typeface="微软雅黑" pitchFamily="34" charset="-122"/>
            </a:endParaRPr>
          </a:p>
          <a:p>
            <a:pPr>
              <a:lnSpc>
                <a:spcPct val="120000"/>
              </a:lnSpc>
            </a:pPr>
            <a:r>
              <a:rPr lang="en-US" altLang="zh-CN" dirty="0" smtClean="0"/>
              <a:t>Patterson</a:t>
            </a:r>
            <a:r>
              <a:rPr lang="zh-CN" altLang="en-US" dirty="0" smtClean="0"/>
              <a:t>：如何修复微处理器中的微程序</a:t>
            </a:r>
            <a:r>
              <a:rPr lang="en-US" altLang="zh-CN" dirty="0" smtClean="0"/>
              <a:t>bug</a:t>
            </a:r>
            <a:r>
              <a:rPr lang="zh-CN" altLang="en-US" dirty="0" smtClean="0"/>
              <a:t>，投稿</a:t>
            </a:r>
            <a:r>
              <a:rPr lang="en-US" altLang="zh-CN" dirty="0" smtClean="0"/>
              <a:t>’79DEC </a:t>
            </a:r>
            <a:r>
              <a:rPr lang="zh-CN" altLang="en-US" dirty="0" smtClean="0"/>
              <a:t>后，引发对</a:t>
            </a:r>
            <a:r>
              <a:rPr lang="en-US" altLang="zh-CN" dirty="0" smtClean="0"/>
              <a:t>ISA</a:t>
            </a:r>
            <a:r>
              <a:rPr lang="zh-CN" altLang="en-US" dirty="0" smtClean="0"/>
              <a:t>合理性的研究</a:t>
            </a:r>
            <a:r>
              <a:rPr lang="en-US" altLang="zh-CN" dirty="0" smtClean="0"/>
              <a:t> </a:t>
            </a:r>
          </a:p>
          <a:p>
            <a:pPr lvl="1">
              <a:lnSpc>
                <a:spcPct val="120000"/>
              </a:lnSpc>
            </a:pPr>
            <a:endParaRPr lang="zh-CN" altLang="en-US" dirty="0" smtClean="0">
              <a:latin typeface="微软雅黑" pitchFamily="34" charset="-122"/>
              <a:ea typeface="微软雅黑" pitchFamily="34" charset="-122"/>
            </a:endParaRPr>
          </a:p>
        </p:txBody>
      </p:sp>
      <p:sp>
        <p:nvSpPr>
          <p:cNvPr id="66564" name="日期占位符 3"/>
          <p:cNvSpPr>
            <a:spLocks noGrp="1"/>
          </p:cNvSpPr>
          <p:nvPr>
            <p:ph type="dt" sz="half" idx="10"/>
          </p:nvPr>
        </p:nvSpPr>
        <p:spPr/>
        <p:txBody>
          <a:bodyPr/>
          <a:lstStyle/>
          <a:p>
            <a:fld id="{334A00B0-9621-4029-8BBB-7B696161A4BB}" type="datetime1">
              <a:rPr lang="en-US" altLang="zh-CN" smtClean="0"/>
              <a:pPr/>
              <a:t>2/25/2020</a:t>
            </a:fld>
            <a:endParaRPr lang="en-US" altLang="zh-CN" smtClean="0"/>
          </a:p>
        </p:txBody>
      </p:sp>
      <p:sp>
        <p:nvSpPr>
          <p:cNvPr id="6" name="灯片编号占位符 5"/>
          <p:cNvSpPr>
            <a:spLocks noGrp="1"/>
          </p:cNvSpPr>
          <p:nvPr>
            <p:ph type="sldNum" sz="quarter" idx="12"/>
          </p:nvPr>
        </p:nvSpPr>
        <p:spPr/>
        <p:txBody>
          <a:bodyPr/>
          <a:lstStyle/>
          <a:p>
            <a:fld id="{7953984E-0717-4331-B92C-05AA86C678F7}" type="slidenum">
              <a:rPr lang="zh-CN" altLang="en-US" smtClean="0"/>
              <a:pPr/>
              <a:t>37</a:t>
            </a:fld>
            <a:endParaRPr lang="zh-CN" altLang="en-US"/>
          </a:p>
        </p:txBody>
      </p:sp>
      <p:sp>
        <p:nvSpPr>
          <p:cNvPr id="66565" name="矩形 1"/>
          <p:cNvSpPr>
            <a:spLocks noChangeArrowheads="1"/>
          </p:cNvSpPr>
          <p:nvPr/>
        </p:nvSpPr>
        <p:spPr bwMode="auto">
          <a:xfrm>
            <a:off x="341313" y="5834063"/>
            <a:ext cx="8423275" cy="646112"/>
          </a:xfrm>
          <a:prstGeom prst="rect">
            <a:avLst/>
          </a:prstGeom>
          <a:noFill/>
          <a:ln w="9525">
            <a:noFill/>
            <a:miter lim="800000"/>
            <a:headEnd/>
            <a:tailEnd/>
          </a:ln>
        </p:spPr>
        <p:txBody>
          <a:bodyPr>
            <a:spAutoFit/>
          </a:bodyPr>
          <a:lstStyle/>
          <a:p>
            <a:r>
              <a:rPr lang="en-US" altLang="zh-CN" sz="1200" dirty="0">
                <a:solidFill>
                  <a:srgbClr val="000000"/>
                </a:solidFill>
                <a:latin typeface="ArialMT"/>
                <a:ea typeface="微软雅黑" panose="020B0503020204020204" pitchFamily="34" charset="-122"/>
              </a:rPr>
              <a:t>* "</a:t>
            </a:r>
            <a:r>
              <a:rPr lang="en-US" altLang="zh-CN" sz="1200" dirty="0">
                <a:solidFill>
                  <a:srgbClr val="0097A7"/>
                </a:solidFill>
                <a:latin typeface="ArialMT"/>
                <a:ea typeface="微软雅黑" panose="020B0503020204020204" pitchFamily="34" charset="-122"/>
              </a:rPr>
              <a:t>A Characterization of Processor Performance in the VAX-11/780,</a:t>
            </a:r>
            <a:r>
              <a:rPr lang="en-US" altLang="zh-CN" sz="1200" dirty="0">
                <a:solidFill>
                  <a:srgbClr val="000000"/>
                </a:solidFill>
                <a:latin typeface="ArialMT"/>
                <a:ea typeface="微软雅黑" panose="020B0503020204020204" pitchFamily="34" charset="-122"/>
              </a:rPr>
              <a:t>" J. </a:t>
            </a:r>
            <a:r>
              <a:rPr lang="en-US" altLang="zh-CN" sz="1200" dirty="0" err="1">
                <a:solidFill>
                  <a:srgbClr val="000000"/>
                </a:solidFill>
                <a:latin typeface="ArialMT"/>
                <a:ea typeface="微软雅黑" panose="020B0503020204020204" pitchFamily="34" charset="-122"/>
              </a:rPr>
              <a:t>Emer</a:t>
            </a:r>
            <a:r>
              <a:rPr lang="en-US" altLang="zh-CN" sz="1200" dirty="0">
                <a:solidFill>
                  <a:srgbClr val="000000"/>
                </a:solidFill>
                <a:latin typeface="ArialMT"/>
                <a:ea typeface="微软雅黑" panose="020B0503020204020204" pitchFamily="34" charset="-122"/>
              </a:rPr>
              <a:t> and </a:t>
            </a:r>
            <a:r>
              <a:rPr lang="en-US" altLang="zh-CN" sz="1200" dirty="0" err="1">
                <a:solidFill>
                  <a:srgbClr val="000000"/>
                </a:solidFill>
                <a:latin typeface="ArialMT"/>
                <a:ea typeface="微软雅黑" panose="020B0503020204020204" pitchFamily="34" charset="-122"/>
              </a:rPr>
              <a:t>D.Clark</a:t>
            </a:r>
            <a:r>
              <a:rPr lang="en-US" altLang="zh-CN" sz="1200" dirty="0">
                <a:solidFill>
                  <a:srgbClr val="000000"/>
                </a:solidFill>
                <a:latin typeface="ArialMT"/>
                <a:ea typeface="微软雅黑" panose="020B0503020204020204" pitchFamily="34" charset="-122"/>
              </a:rPr>
              <a:t>, </a:t>
            </a:r>
            <a:r>
              <a:rPr lang="en-US" altLang="zh-CN" sz="1200" i="1" dirty="0">
                <a:solidFill>
                  <a:srgbClr val="000000"/>
                </a:solidFill>
                <a:latin typeface="Arial-ItalicMT"/>
                <a:ea typeface="微软雅黑" panose="020B0503020204020204" pitchFamily="34" charset="-122"/>
              </a:rPr>
              <a:t>ISCA</a:t>
            </a:r>
            <a:r>
              <a:rPr lang="en-US" altLang="zh-CN" sz="1200" dirty="0">
                <a:solidFill>
                  <a:srgbClr val="000000"/>
                </a:solidFill>
                <a:latin typeface="ArialMT"/>
                <a:ea typeface="微软雅黑" panose="020B0503020204020204" pitchFamily="34" charset="-122"/>
              </a:rPr>
              <a:t>, 1984.</a:t>
            </a:r>
            <a:br>
              <a:rPr lang="en-US" altLang="zh-CN" sz="1200" dirty="0">
                <a:solidFill>
                  <a:srgbClr val="000000"/>
                </a:solidFill>
                <a:latin typeface="ArialMT"/>
                <a:ea typeface="微软雅黑" panose="020B0503020204020204" pitchFamily="34" charset="-122"/>
              </a:rPr>
            </a:br>
            <a:r>
              <a:rPr lang="en-US" altLang="zh-CN" sz="1200" dirty="0">
                <a:solidFill>
                  <a:srgbClr val="000000"/>
                </a:solidFill>
                <a:latin typeface="ArialMT"/>
                <a:ea typeface="微软雅黑" panose="020B0503020204020204" pitchFamily="34" charset="-122"/>
              </a:rPr>
              <a:t>** “</a:t>
            </a:r>
            <a:r>
              <a:rPr lang="en-US" altLang="zh-CN" sz="1200" dirty="0" err="1">
                <a:solidFill>
                  <a:srgbClr val="0097A7"/>
                </a:solidFill>
                <a:latin typeface="ArialMT"/>
                <a:ea typeface="微软雅黑" panose="020B0503020204020204" pitchFamily="34" charset="-122"/>
              </a:rPr>
              <a:t>RISCy</a:t>
            </a:r>
            <a:r>
              <a:rPr lang="en-US" altLang="zh-CN" sz="1200" dirty="0">
                <a:solidFill>
                  <a:srgbClr val="0097A7"/>
                </a:solidFill>
                <a:latin typeface="ArialMT"/>
                <a:ea typeface="微软雅黑" panose="020B0503020204020204" pitchFamily="34" charset="-122"/>
              </a:rPr>
              <a:t> History</a:t>
            </a:r>
            <a:r>
              <a:rPr lang="en-US" altLang="zh-CN" sz="1200" dirty="0">
                <a:solidFill>
                  <a:srgbClr val="000000"/>
                </a:solidFill>
                <a:latin typeface="ArialMT"/>
                <a:ea typeface="微软雅黑" panose="020B0503020204020204" pitchFamily="34" charset="-122"/>
              </a:rPr>
              <a:t>,” David Patterson, May 30, 2018, Computer Architecture Today Blog</a:t>
            </a:r>
            <a:r>
              <a:rPr lang="en-US" altLang="zh-CN" sz="1200" dirty="0">
                <a:ea typeface="微软雅黑" panose="020B0503020204020204" pitchFamily="34" charset="-122"/>
              </a:rPr>
              <a:t> </a:t>
            </a:r>
            <a:br>
              <a:rPr lang="en-US" altLang="zh-CN" sz="1200" dirty="0">
                <a:ea typeface="微软雅黑" panose="020B0503020204020204" pitchFamily="34" charset="-122"/>
              </a:rPr>
            </a:br>
            <a:endParaRPr lang="zh-CN" altLang="en-US" sz="1200" dirty="0">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p:nvPr>
        </p:nvSpPr>
        <p:spPr/>
        <p:txBody>
          <a:bodyPr>
            <a:normAutofit/>
          </a:bodyPr>
          <a:lstStyle/>
          <a:p>
            <a:r>
              <a:rPr lang="en-US" altLang="zh-CN" dirty="0" smtClean="0"/>
              <a:t>From CISC to RISC</a:t>
            </a:r>
            <a:endParaRPr lang="zh-CN" altLang="en-US" dirty="0" smtClean="0"/>
          </a:p>
        </p:txBody>
      </p:sp>
      <p:sp>
        <p:nvSpPr>
          <p:cNvPr id="67587" name="内容占位符 2"/>
          <p:cNvSpPr>
            <a:spLocks noGrp="1"/>
          </p:cNvSpPr>
          <p:nvPr>
            <p:ph idx="1"/>
          </p:nvPr>
        </p:nvSpPr>
        <p:spPr/>
        <p:txBody>
          <a:bodyPr/>
          <a:lstStyle/>
          <a:p>
            <a:r>
              <a:rPr lang="en-US" altLang="zh-CN" sz="2000" dirty="0" smtClean="0"/>
              <a:t>CISC</a:t>
            </a:r>
            <a:r>
              <a:rPr lang="zh-CN" altLang="en-US" sz="2000" dirty="0" smtClean="0"/>
              <a:t>指令系统主要存在以下几方面的问题：</a:t>
            </a:r>
          </a:p>
          <a:p>
            <a:pPr lvl="1"/>
            <a:r>
              <a:rPr lang="zh-CN" altLang="en-US" sz="1800" dirty="0" smtClean="0"/>
              <a:t>指令使用频度；</a:t>
            </a:r>
            <a:r>
              <a:rPr lang="en-US" altLang="zh-CN" sz="1800" dirty="0" smtClean="0"/>
              <a:t>CISC</a:t>
            </a:r>
            <a:r>
              <a:rPr lang="zh-CN" altLang="en-US" sz="1800" dirty="0" smtClean="0"/>
              <a:t>指令系统复杂</a:t>
            </a:r>
            <a:r>
              <a:rPr lang="en-US" altLang="zh-CN" sz="1800" dirty="0" smtClean="0"/>
              <a:t>-〉</a:t>
            </a:r>
            <a:r>
              <a:rPr lang="zh-CN" altLang="en-US" sz="1800" dirty="0" smtClean="0"/>
              <a:t>增加研制时间和成本，容易出错；</a:t>
            </a:r>
          </a:p>
          <a:p>
            <a:pPr lvl="1"/>
            <a:r>
              <a:rPr lang="en-US" altLang="zh-CN" sz="1800" dirty="0" smtClean="0"/>
              <a:t>VLSI</a:t>
            </a:r>
            <a:r>
              <a:rPr lang="zh-CN" altLang="en-US" sz="1800" dirty="0" smtClean="0"/>
              <a:t>设计困难，不利于单片集成；</a:t>
            </a:r>
          </a:p>
          <a:p>
            <a:pPr lvl="1"/>
            <a:r>
              <a:rPr lang="zh-CN" altLang="en-US" sz="1800" dirty="0" smtClean="0"/>
              <a:t>许多复杂指令操作复杂，运行速度慢；</a:t>
            </a:r>
          </a:p>
          <a:p>
            <a:pPr lvl="1"/>
            <a:r>
              <a:rPr lang="zh-CN" altLang="en-US" sz="1800" dirty="0" smtClean="0"/>
              <a:t>各条指令不规整，不利于先进计算机体系结构技术来提高系统的性能。</a:t>
            </a:r>
            <a:endParaRPr lang="en-US" altLang="zh-CN" sz="1800" dirty="0" smtClean="0"/>
          </a:p>
          <a:p>
            <a:r>
              <a:rPr lang="zh-CN" altLang="en-US" sz="2000" dirty="0" smtClean="0"/>
              <a:t>使用简单</a:t>
            </a:r>
            <a:r>
              <a:rPr lang="en-US" altLang="zh-CN" sz="2000" dirty="0" smtClean="0"/>
              <a:t>ISA</a:t>
            </a:r>
          </a:p>
          <a:p>
            <a:pPr lvl="1"/>
            <a:r>
              <a:rPr lang="zh-CN" altLang="en-US" sz="1800" dirty="0" smtClean="0"/>
              <a:t>指令像微指令那样简单</a:t>
            </a:r>
            <a:endParaRPr lang="en-US" altLang="zh-CN" sz="1800" dirty="0" smtClean="0"/>
          </a:p>
          <a:p>
            <a:pPr lvl="1"/>
            <a:r>
              <a:rPr lang="zh-CN" altLang="en-US" sz="1800" dirty="0" smtClean="0"/>
              <a:t>编译生成的指令仅是部分</a:t>
            </a:r>
            <a:r>
              <a:rPr lang="en-US" altLang="zh-CN" sz="1800" dirty="0" smtClean="0"/>
              <a:t>CISC</a:t>
            </a:r>
            <a:r>
              <a:rPr lang="zh-CN" altLang="en-US" sz="1800" dirty="0" smtClean="0"/>
              <a:t>指令</a:t>
            </a:r>
            <a:endParaRPr lang="en-US" altLang="zh-CN" sz="1800" dirty="0" smtClean="0"/>
          </a:p>
          <a:p>
            <a:pPr lvl="1"/>
            <a:r>
              <a:rPr lang="zh-CN" altLang="en-US" sz="1800" dirty="0" smtClean="0"/>
              <a:t>能够采用流水线方式实现</a:t>
            </a:r>
            <a:endParaRPr lang="en-US" altLang="zh-CN" sz="1800" dirty="0" smtClean="0"/>
          </a:p>
          <a:p>
            <a:r>
              <a:rPr lang="zh-CN" altLang="en-US" sz="2000" dirty="0" smtClean="0"/>
              <a:t>技术基础</a:t>
            </a:r>
            <a:endParaRPr lang="en-US" altLang="zh-CN" sz="2000" dirty="0" smtClean="0"/>
          </a:p>
          <a:p>
            <a:pPr lvl="1"/>
            <a:r>
              <a:rPr lang="zh-CN" altLang="en-US" sz="1800" dirty="0" smtClean="0"/>
              <a:t>使用指令</a:t>
            </a:r>
            <a:r>
              <a:rPr lang="en-US" altLang="zh-CN" sz="1800" dirty="0" smtClean="0"/>
              <a:t>Cache</a:t>
            </a:r>
          </a:p>
          <a:p>
            <a:pPr lvl="1"/>
            <a:r>
              <a:rPr lang="zh-CN" altLang="en-US" sz="1800" dirty="0" smtClean="0"/>
              <a:t>芯片集成度有很大提高：</a:t>
            </a:r>
            <a:r>
              <a:rPr lang="en-US" altLang="zh-CN" sz="1800" dirty="0" smtClean="0"/>
              <a:t>80</a:t>
            </a:r>
            <a:r>
              <a:rPr lang="zh-CN" altLang="en-US" sz="1800" dirty="0" smtClean="0"/>
              <a:t>年代初，单芯片已经可以集成</a:t>
            </a:r>
            <a:r>
              <a:rPr lang="en-US" altLang="zh-CN" sz="1800" dirty="0" smtClean="0"/>
              <a:t>32</a:t>
            </a:r>
            <a:r>
              <a:rPr lang="zh-CN" altLang="en-US" sz="1800" dirty="0" smtClean="0"/>
              <a:t>位数据通路</a:t>
            </a:r>
            <a:r>
              <a:rPr lang="en-US" altLang="zh-CN" sz="1800" dirty="0" smtClean="0"/>
              <a:t>+</a:t>
            </a:r>
            <a:r>
              <a:rPr lang="zh-CN" altLang="en-US" sz="1800" dirty="0" smtClean="0"/>
              <a:t>小规模</a:t>
            </a:r>
            <a:r>
              <a:rPr lang="en-US" altLang="zh-CN" sz="1800" dirty="0" smtClean="0"/>
              <a:t>cache</a:t>
            </a:r>
          </a:p>
          <a:p>
            <a:pPr lvl="1"/>
            <a:r>
              <a:rPr lang="en-US" altLang="zh-CN" sz="1800" dirty="0" err="1" smtClean="0"/>
              <a:t>Chaitin</a:t>
            </a:r>
            <a:r>
              <a:rPr lang="zh-CN" altLang="en-US" sz="1800" dirty="0" smtClean="0"/>
              <a:t>的寄存器分配方法有利于</a:t>
            </a:r>
            <a:r>
              <a:rPr lang="en-US" altLang="zh-CN" sz="1800" dirty="0" smtClean="0"/>
              <a:t>Load-store</a:t>
            </a:r>
            <a:r>
              <a:rPr lang="zh-CN" altLang="en-US" sz="1800" dirty="0" smtClean="0"/>
              <a:t>型</a:t>
            </a:r>
            <a:r>
              <a:rPr lang="en-US" altLang="zh-CN" sz="1800" dirty="0" smtClean="0"/>
              <a:t>ISA</a:t>
            </a:r>
          </a:p>
          <a:p>
            <a:pPr lvl="1"/>
            <a:endParaRPr lang="zh-CN" altLang="en-US" sz="1800" dirty="0" smtClean="0"/>
          </a:p>
        </p:txBody>
      </p:sp>
      <p:sp>
        <p:nvSpPr>
          <p:cNvPr id="67588" name="日期占位符 3"/>
          <p:cNvSpPr>
            <a:spLocks noGrp="1"/>
          </p:cNvSpPr>
          <p:nvPr>
            <p:ph type="dt" sz="half" idx="10"/>
          </p:nvPr>
        </p:nvSpPr>
        <p:spPr/>
        <p:txBody>
          <a:bodyPr/>
          <a:lstStyle/>
          <a:p>
            <a:fld id="{697FDCC5-1C38-4B75-B5D1-030E6B983721}" type="datetime1">
              <a:rPr lang="en-US" altLang="zh-CN" smtClean="0"/>
              <a:pPr/>
              <a:t>2/25/2020</a:t>
            </a:fld>
            <a:endParaRPr lang="en-US" altLang="zh-CN" smtClean="0"/>
          </a:p>
        </p:txBody>
      </p:sp>
      <p:sp>
        <p:nvSpPr>
          <p:cNvPr id="6" name="灯片编号占位符 5"/>
          <p:cNvSpPr>
            <a:spLocks noGrp="1"/>
          </p:cNvSpPr>
          <p:nvPr>
            <p:ph type="sldNum" sz="quarter" idx="12"/>
          </p:nvPr>
        </p:nvSpPr>
        <p:spPr/>
        <p:txBody>
          <a:bodyPr/>
          <a:lstStyle/>
          <a:p>
            <a:fld id="{7953984E-0717-4331-B92C-05AA86C678F7}" type="slidenum">
              <a:rPr lang="zh-CN" altLang="en-US" smtClean="0"/>
              <a:pPr/>
              <a:t>38</a:t>
            </a:fld>
            <a:endParaRPr lang="zh-CN" altLang="en-US"/>
          </a:p>
        </p:txBody>
      </p:sp>
      <p:sp>
        <p:nvSpPr>
          <p:cNvPr id="67589" name="矩形 4"/>
          <p:cNvSpPr>
            <a:spLocks noChangeArrowheads="1"/>
          </p:cNvSpPr>
          <p:nvPr/>
        </p:nvSpPr>
        <p:spPr bwMode="auto">
          <a:xfrm>
            <a:off x="468313" y="6021388"/>
            <a:ext cx="8496300" cy="460375"/>
          </a:xfrm>
          <a:prstGeom prst="rect">
            <a:avLst/>
          </a:prstGeom>
          <a:noFill/>
          <a:ln w="9525">
            <a:noFill/>
            <a:miter lim="800000"/>
            <a:headEnd/>
            <a:tailEnd/>
          </a:ln>
        </p:spPr>
        <p:txBody>
          <a:bodyPr>
            <a:spAutoFit/>
          </a:bodyPr>
          <a:lstStyle/>
          <a:p>
            <a:r>
              <a:rPr lang="en-US" altLang="zh-CN" sz="1200" dirty="0">
                <a:solidFill>
                  <a:srgbClr val="000000"/>
                </a:solidFill>
                <a:latin typeface="ArialMT"/>
                <a:ea typeface="微软雅黑" panose="020B0503020204020204" pitchFamily="34" charset="-122"/>
              </a:rPr>
              <a:t>*</a:t>
            </a:r>
            <a:r>
              <a:rPr lang="en-US" altLang="zh-CN" sz="1200" dirty="0" err="1">
                <a:solidFill>
                  <a:srgbClr val="000000"/>
                </a:solidFill>
                <a:latin typeface="ArialMT"/>
                <a:ea typeface="微软雅黑" panose="020B0503020204020204" pitchFamily="34" charset="-122"/>
              </a:rPr>
              <a:t>Chaitin</a:t>
            </a:r>
            <a:r>
              <a:rPr lang="en-US" altLang="zh-CN" sz="1200" dirty="0">
                <a:solidFill>
                  <a:srgbClr val="000000"/>
                </a:solidFill>
                <a:latin typeface="ArialMT"/>
                <a:ea typeface="微软雅黑" panose="020B0503020204020204" pitchFamily="34" charset="-122"/>
              </a:rPr>
              <a:t>, Gregory J., et al. "</a:t>
            </a:r>
            <a:r>
              <a:rPr lang="en-US" altLang="zh-CN" sz="1200" dirty="0">
                <a:solidFill>
                  <a:srgbClr val="0097A7"/>
                </a:solidFill>
                <a:latin typeface="ArialMT"/>
                <a:ea typeface="微软雅黑" panose="020B0503020204020204" pitchFamily="34" charset="-122"/>
              </a:rPr>
              <a:t>Register allocation via coloring</a:t>
            </a:r>
            <a:r>
              <a:rPr lang="en-US" altLang="zh-CN" sz="1200" dirty="0">
                <a:solidFill>
                  <a:srgbClr val="000000"/>
                </a:solidFill>
                <a:latin typeface="ArialMT"/>
                <a:ea typeface="微软雅黑" panose="020B0503020204020204" pitchFamily="34" charset="-122"/>
              </a:rPr>
              <a:t>." </a:t>
            </a:r>
            <a:r>
              <a:rPr lang="en-US" altLang="zh-CN" sz="1200" i="1" dirty="0">
                <a:solidFill>
                  <a:srgbClr val="000000"/>
                </a:solidFill>
                <a:latin typeface="Arial-ItalicMT"/>
                <a:ea typeface="微软雅黑" panose="020B0503020204020204" pitchFamily="34" charset="-122"/>
              </a:rPr>
              <a:t>Computer languages </a:t>
            </a:r>
            <a:r>
              <a:rPr lang="en-US" altLang="zh-CN" sz="1200" dirty="0">
                <a:solidFill>
                  <a:srgbClr val="000000"/>
                </a:solidFill>
                <a:latin typeface="ArialMT"/>
                <a:ea typeface="微软雅黑" panose="020B0503020204020204" pitchFamily="34" charset="-122"/>
              </a:rPr>
              <a:t>6.1 (1981), 47-57</a:t>
            </a:r>
            <a:r>
              <a:rPr lang="en-US" altLang="zh-CN" sz="1200" dirty="0">
                <a:ea typeface="微软雅黑" panose="020B0503020204020204" pitchFamily="34" charset="-122"/>
              </a:rPr>
              <a:t> </a:t>
            </a:r>
            <a:br>
              <a:rPr lang="en-US" altLang="zh-CN" sz="1200" dirty="0">
                <a:ea typeface="微软雅黑" panose="020B0503020204020204" pitchFamily="34" charset="-122"/>
              </a:rPr>
            </a:br>
            <a:endParaRPr lang="zh-CN" altLang="en-US" sz="1200" dirty="0">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p:cNvSpPr>
            <a:spLocks noGrp="1"/>
          </p:cNvSpPr>
          <p:nvPr>
            <p:ph type="title"/>
          </p:nvPr>
        </p:nvSpPr>
        <p:spPr/>
        <p:txBody>
          <a:bodyPr/>
          <a:lstStyle/>
          <a:p>
            <a:r>
              <a:rPr lang="en-US" altLang="zh-CN" dirty="0" smtClean="0"/>
              <a:t>CISC vs. RISC Today</a:t>
            </a:r>
            <a:endParaRPr lang="zh-CN" altLang="en-US" dirty="0" smtClean="0"/>
          </a:p>
        </p:txBody>
      </p:sp>
      <p:sp>
        <p:nvSpPr>
          <p:cNvPr id="68611" name="文本占位符 4"/>
          <p:cNvSpPr>
            <a:spLocks noGrp="1"/>
          </p:cNvSpPr>
          <p:nvPr>
            <p:ph type="body" idx="1"/>
          </p:nvPr>
        </p:nvSpPr>
        <p:spPr/>
        <p:txBody>
          <a:bodyPr/>
          <a:lstStyle/>
          <a:p>
            <a:r>
              <a:rPr lang="en-US" altLang="zh-CN" dirty="0" smtClean="0"/>
              <a:t>PC </a:t>
            </a:r>
            <a:r>
              <a:rPr lang="zh-CN" altLang="en-US" dirty="0" smtClean="0"/>
              <a:t>时代</a:t>
            </a:r>
          </a:p>
        </p:txBody>
      </p:sp>
      <p:sp>
        <p:nvSpPr>
          <p:cNvPr id="68612" name="内容占位符 5"/>
          <p:cNvSpPr>
            <a:spLocks noGrp="1"/>
          </p:cNvSpPr>
          <p:nvPr>
            <p:ph sz="half" idx="2"/>
          </p:nvPr>
        </p:nvSpPr>
        <p:spPr/>
        <p:txBody>
          <a:bodyPr>
            <a:normAutofit/>
          </a:bodyPr>
          <a:lstStyle/>
          <a:p>
            <a:r>
              <a:rPr lang="zh-CN" altLang="en-US" sz="2400" dirty="0" smtClean="0"/>
              <a:t>硬件将</a:t>
            </a:r>
            <a:r>
              <a:rPr lang="en-US" altLang="zh-CN" sz="2400" dirty="0" smtClean="0"/>
              <a:t>x86</a:t>
            </a:r>
            <a:r>
              <a:rPr lang="zh-CN" altLang="en-US" sz="2400" dirty="0" smtClean="0"/>
              <a:t>指令</a:t>
            </a:r>
            <a:r>
              <a:rPr lang="zh-CN" altLang="en-US" dirty="0" smtClean="0"/>
              <a:t>翻译为</a:t>
            </a:r>
            <a:r>
              <a:rPr lang="zh-CN" altLang="en-US" sz="2400" dirty="0" smtClean="0"/>
              <a:t>内部的</a:t>
            </a:r>
            <a:r>
              <a:rPr lang="en-US" altLang="zh-CN" sz="2400" dirty="0" smtClean="0"/>
              <a:t>RISC </a:t>
            </a:r>
            <a:r>
              <a:rPr lang="zh-CN" altLang="en-US" sz="2400" dirty="0" smtClean="0"/>
              <a:t>指令</a:t>
            </a:r>
            <a:endParaRPr lang="en-US" altLang="zh-CN" sz="2400" dirty="0" smtClean="0"/>
          </a:p>
          <a:p>
            <a:r>
              <a:rPr lang="zh-CN" altLang="en-US" sz="2400" dirty="0" smtClean="0"/>
              <a:t>在</a:t>
            </a:r>
            <a:r>
              <a:rPr lang="en-US" altLang="zh-CN" sz="2400" dirty="0" smtClean="0"/>
              <a:t>MPU</a:t>
            </a:r>
            <a:r>
              <a:rPr lang="zh-CN" altLang="en-US" sz="2400" dirty="0" smtClean="0"/>
              <a:t>内部使用</a:t>
            </a:r>
            <a:r>
              <a:rPr lang="en-US" altLang="zh-CN" sz="2400" dirty="0" smtClean="0"/>
              <a:t>RISC</a:t>
            </a:r>
            <a:r>
              <a:rPr lang="zh-CN" altLang="en-US" sz="2400" dirty="0" smtClean="0"/>
              <a:t>技术</a:t>
            </a:r>
            <a:endParaRPr lang="en-US" altLang="zh-CN" sz="2400" dirty="0" smtClean="0"/>
          </a:p>
          <a:p>
            <a:r>
              <a:rPr lang="en-US" altLang="zh-CN" sz="2400" dirty="0" smtClean="0">
                <a:solidFill>
                  <a:schemeClr val="tx2">
                    <a:lumMod val="60000"/>
                    <a:lumOff val="40000"/>
                  </a:schemeClr>
                </a:solidFill>
              </a:rPr>
              <a:t>x86 ISA</a:t>
            </a:r>
            <a:r>
              <a:rPr lang="zh-CN" altLang="en-US" sz="2400" dirty="0" smtClean="0">
                <a:solidFill>
                  <a:schemeClr val="tx2">
                    <a:lumMod val="60000"/>
                    <a:lumOff val="40000"/>
                  </a:schemeClr>
                </a:solidFill>
              </a:rPr>
              <a:t>在桌面和服务器市场占主导地位</a:t>
            </a:r>
            <a:endParaRPr lang="en-US" altLang="zh-CN" sz="2400" dirty="0" smtClean="0">
              <a:solidFill>
                <a:schemeClr val="tx2">
                  <a:lumMod val="60000"/>
                  <a:lumOff val="40000"/>
                </a:schemeClr>
              </a:solidFill>
            </a:endParaRPr>
          </a:p>
          <a:p>
            <a:r>
              <a:rPr lang="en-US" altLang="zh-CN" sz="2400" dirty="0" smtClean="0"/>
              <a:t>&gt;350M / year </a:t>
            </a:r>
          </a:p>
        </p:txBody>
      </p:sp>
      <p:sp>
        <p:nvSpPr>
          <p:cNvPr id="68613" name="文本占位符 6"/>
          <p:cNvSpPr>
            <a:spLocks noGrp="1"/>
          </p:cNvSpPr>
          <p:nvPr>
            <p:ph type="body" sz="quarter" idx="3"/>
          </p:nvPr>
        </p:nvSpPr>
        <p:spPr/>
        <p:txBody>
          <a:bodyPr>
            <a:normAutofit/>
          </a:bodyPr>
          <a:lstStyle/>
          <a:p>
            <a:r>
              <a:rPr lang="zh-CN" altLang="en-US" dirty="0" smtClean="0"/>
              <a:t>后</a:t>
            </a:r>
            <a:r>
              <a:rPr lang="en-US" altLang="zh-CN" dirty="0" smtClean="0"/>
              <a:t>PC</a:t>
            </a:r>
            <a:r>
              <a:rPr lang="zh-CN" altLang="en-US" dirty="0" smtClean="0"/>
              <a:t>时代</a:t>
            </a:r>
            <a:r>
              <a:rPr lang="en-US" altLang="zh-CN" dirty="0" smtClean="0"/>
              <a:t>: Client/Cloud</a:t>
            </a:r>
            <a:endParaRPr lang="en-US" dirty="0"/>
          </a:p>
        </p:txBody>
      </p:sp>
      <p:sp>
        <p:nvSpPr>
          <p:cNvPr id="68614" name="内容占位符 7"/>
          <p:cNvSpPr>
            <a:spLocks noGrp="1"/>
          </p:cNvSpPr>
          <p:nvPr>
            <p:ph sz="quarter" idx="4"/>
          </p:nvPr>
        </p:nvSpPr>
        <p:spPr/>
        <p:txBody>
          <a:bodyPr>
            <a:normAutofit fontScale="92500"/>
          </a:bodyPr>
          <a:lstStyle/>
          <a:p>
            <a:r>
              <a:rPr lang="en-US" altLang="zh-CN" sz="2400" dirty="0" err="1" smtClean="0"/>
              <a:t>SoC</a:t>
            </a:r>
            <a:r>
              <a:rPr lang="zh-CN" altLang="en-US" sz="2400" dirty="0" smtClean="0"/>
              <a:t>中的处理器核</a:t>
            </a:r>
            <a:r>
              <a:rPr lang="en-US" altLang="zh-CN" sz="2400" dirty="0" smtClean="0"/>
              <a:t> vs. MPU</a:t>
            </a:r>
          </a:p>
          <a:p>
            <a:r>
              <a:rPr lang="zh-CN" altLang="en-US" sz="2400" dirty="0" smtClean="0"/>
              <a:t>芯片面积、能耗和性能同样重要</a:t>
            </a:r>
            <a:endParaRPr lang="en-US" altLang="zh-CN" sz="2400" dirty="0" smtClean="0"/>
          </a:p>
          <a:p>
            <a:r>
              <a:rPr lang="en-US" altLang="zh-CN" sz="2400" dirty="0" smtClean="0">
                <a:solidFill>
                  <a:schemeClr val="tx2">
                    <a:lumMod val="60000"/>
                    <a:lumOff val="40000"/>
                  </a:schemeClr>
                </a:solidFill>
              </a:rPr>
              <a:t>99%</a:t>
            </a:r>
            <a:r>
              <a:rPr lang="zh-CN" altLang="en-US" sz="2400" dirty="0" smtClean="0">
                <a:solidFill>
                  <a:schemeClr val="tx2">
                    <a:lumMod val="60000"/>
                    <a:lumOff val="40000"/>
                  </a:schemeClr>
                </a:solidFill>
              </a:rPr>
              <a:t>的处理器是</a:t>
            </a:r>
            <a:r>
              <a:rPr lang="en-US" altLang="zh-CN" sz="2400" dirty="0" smtClean="0">
                <a:solidFill>
                  <a:schemeClr val="tx2">
                    <a:lumMod val="60000"/>
                    <a:lumOff val="40000"/>
                  </a:schemeClr>
                </a:solidFill>
              </a:rPr>
              <a:t>RISC</a:t>
            </a:r>
          </a:p>
          <a:p>
            <a:r>
              <a:rPr lang="en-US" altLang="zh-CN" sz="2400" dirty="0" smtClean="0"/>
              <a:t>&gt;20B total/year  in 2017</a:t>
            </a:r>
          </a:p>
          <a:p>
            <a:pPr lvl="1"/>
            <a:r>
              <a:rPr lang="en-US" altLang="zh-CN" sz="2000" dirty="0" smtClean="0"/>
              <a:t>x86</a:t>
            </a:r>
            <a:r>
              <a:rPr lang="zh-CN" altLang="en-US" sz="2000" dirty="0" smtClean="0"/>
              <a:t>在</a:t>
            </a:r>
            <a:r>
              <a:rPr lang="en-US" altLang="zh-CN" sz="2000" dirty="0" smtClean="0"/>
              <a:t>2011</a:t>
            </a:r>
            <a:r>
              <a:rPr lang="zh-CN" altLang="en-US" sz="2000" dirty="0" smtClean="0"/>
              <a:t>年达到顶峰，现在每年下降</a:t>
            </a:r>
            <a:r>
              <a:rPr lang="en-US" altLang="zh-CN" sz="2000" dirty="0" smtClean="0"/>
              <a:t>~8%</a:t>
            </a:r>
            <a:r>
              <a:rPr lang="zh-CN" altLang="en-US" sz="2000" dirty="0" smtClean="0"/>
              <a:t>，</a:t>
            </a:r>
            <a:endParaRPr lang="en-US" altLang="zh-CN" sz="2000" dirty="0" smtClean="0"/>
          </a:p>
          <a:p>
            <a:pPr lvl="1"/>
            <a:r>
              <a:rPr lang="en-US" altLang="zh-CN" sz="2000" dirty="0" smtClean="0"/>
              <a:t>x86</a:t>
            </a:r>
            <a:r>
              <a:rPr lang="zh-CN" altLang="en-US" sz="2000" dirty="0" smtClean="0"/>
              <a:t>服务器</a:t>
            </a:r>
            <a:r>
              <a:rPr lang="en-US" altLang="zh-CN" sz="2000" dirty="0" smtClean="0"/>
              <a:t>=&gt;Cloud ~10M servers</a:t>
            </a:r>
          </a:p>
          <a:p>
            <a:pPr lvl="1"/>
            <a:r>
              <a:rPr lang="en-US" altLang="zh-CN" sz="2000" dirty="0" smtClean="0"/>
              <a:t>Total (0.05% of 20B)</a:t>
            </a:r>
          </a:p>
          <a:p>
            <a:endParaRPr lang="en-US" altLang="zh-CN" sz="2400" dirty="0" smtClean="0"/>
          </a:p>
        </p:txBody>
      </p:sp>
      <p:sp>
        <p:nvSpPr>
          <p:cNvPr id="68615" name="日期占位符 3"/>
          <p:cNvSpPr>
            <a:spLocks noGrp="1"/>
          </p:cNvSpPr>
          <p:nvPr>
            <p:ph type="dt" sz="half" idx="10"/>
          </p:nvPr>
        </p:nvSpPr>
        <p:spPr/>
        <p:txBody>
          <a:bodyPr/>
          <a:lstStyle/>
          <a:p>
            <a:fld id="{52B20432-D49B-4FD0-B7CD-1E1A1A51F806}" type="datetime1">
              <a:rPr lang="en-US" altLang="zh-CN" smtClean="0"/>
              <a:pPr/>
              <a:t>2/25/2020</a:t>
            </a:fld>
            <a:endParaRPr lang="en-US" altLang="zh-CN" dirty="0" smtClean="0"/>
          </a:p>
        </p:txBody>
      </p:sp>
      <p:sp>
        <p:nvSpPr>
          <p:cNvPr id="14" name="灯片编号占位符 13"/>
          <p:cNvSpPr>
            <a:spLocks noGrp="1"/>
          </p:cNvSpPr>
          <p:nvPr>
            <p:ph type="sldNum" sz="quarter" idx="12"/>
          </p:nvPr>
        </p:nvSpPr>
        <p:spPr/>
        <p:txBody>
          <a:bodyPr/>
          <a:lstStyle/>
          <a:p>
            <a:fld id="{AED5D66C-A23C-468B-97F8-E3C1E9B7A9A0}" type="slidenum">
              <a:rPr lang="en-US" altLang="zh-CN" smtClean="0"/>
              <a:pPr/>
              <a:t>39</a:t>
            </a:fld>
            <a:endParaRPr lang="en-US" altLang="zh-CN"/>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title"/>
          </p:nvPr>
        </p:nvSpPr>
        <p:spPr/>
        <p:txBody>
          <a:bodyPr/>
          <a:lstStyle/>
          <a:p>
            <a:r>
              <a:rPr lang="zh-CN" altLang="en-US" smtClean="0"/>
              <a:t>教材与主要参考书</a:t>
            </a:r>
            <a:endParaRPr lang="zh-CN" altLang="en-US" dirty="0" smtClean="0"/>
          </a:p>
        </p:txBody>
      </p:sp>
      <p:sp>
        <p:nvSpPr>
          <p:cNvPr id="9218" name="日期占位符 1"/>
          <p:cNvSpPr>
            <a:spLocks noGrp="1" noChangeArrowheads="1"/>
          </p:cNvSpPr>
          <p:nvPr>
            <p:ph type="dt" sz="half" idx="10"/>
          </p:nvPr>
        </p:nvSpPr>
        <p:spPr/>
        <p:txBody>
          <a:bodyPr/>
          <a:lstStyle/>
          <a:p>
            <a:fld id="{4931C480-DD88-4AE9-BB2E-8B2FA6A380AA}" type="datetime1">
              <a:rPr lang="en-US" altLang="zh-CN" smtClean="0"/>
              <a:pPr/>
              <a:t>2/25/2020</a:t>
            </a:fld>
            <a:endParaRPr lang="en-US" altLang="zh-CN" dirty="0" smtClean="0"/>
          </a:p>
        </p:txBody>
      </p:sp>
      <p:sp>
        <p:nvSpPr>
          <p:cNvPr id="9221" name="灯片编号占位符 1"/>
          <p:cNvSpPr>
            <a:spLocks noGrp="1" noChangeArrowheads="1"/>
          </p:cNvSpPr>
          <p:nvPr>
            <p:ph type="sldNum" sz="quarter" idx="12"/>
          </p:nvPr>
        </p:nvSpPr>
        <p:spPr/>
        <p:txBody>
          <a:bodyPr/>
          <a:lstStyle/>
          <a:p>
            <a:fld id="{2503B375-B90D-4809-8CB7-E448C9D2EB57}" type="slidenum">
              <a:rPr lang="en-US" altLang="zh-CN" smtClean="0"/>
              <a:pPr/>
              <a:t>4</a:t>
            </a:fld>
            <a:endParaRPr lang="en-US" altLang="zh-CN"/>
          </a:p>
        </p:txBody>
      </p:sp>
      <p:pic>
        <p:nvPicPr>
          <p:cNvPr id="9222" name="图片 1"/>
          <p:cNvPicPr>
            <a:picLocks noChangeAspect="1"/>
          </p:cNvPicPr>
          <p:nvPr/>
        </p:nvPicPr>
        <p:blipFill>
          <a:blip r:embed="rId3"/>
          <a:srcRect/>
          <a:stretch>
            <a:fillRect/>
          </a:stretch>
        </p:blipFill>
        <p:spPr bwMode="auto">
          <a:xfrm>
            <a:off x="730155" y="2634705"/>
            <a:ext cx="2181367" cy="2684760"/>
          </a:xfrm>
          <a:prstGeom prst="rect">
            <a:avLst/>
          </a:prstGeom>
          <a:noFill/>
          <a:ln w="9525">
            <a:noFill/>
            <a:miter lim="800000"/>
            <a:headEnd/>
            <a:tailEnd/>
          </a:ln>
        </p:spPr>
      </p:pic>
      <p:pic>
        <p:nvPicPr>
          <p:cNvPr id="9223" name="图片 2"/>
          <p:cNvPicPr>
            <a:picLocks noChangeAspect="1"/>
          </p:cNvPicPr>
          <p:nvPr/>
        </p:nvPicPr>
        <p:blipFill>
          <a:blip r:embed="rId4"/>
          <a:srcRect/>
          <a:stretch>
            <a:fillRect/>
          </a:stretch>
        </p:blipFill>
        <p:spPr bwMode="auto">
          <a:xfrm>
            <a:off x="5914622" y="3004582"/>
            <a:ext cx="1886756" cy="2314883"/>
          </a:xfrm>
          <a:prstGeom prst="rect">
            <a:avLst/>
          </a:prstGeom>
          <a:noFill/>
          <a:ln w="9525">
            <a:noFill/>
            <a:miter lim="800000"/>
            <a:headEnd/>
            <a:tailEnd/>
          </a:ln>
        </p:spPr>
      </p:pic>
      <p:sp>
        <p:nvSpPr>
          <p:cNvPr id="9224" name="矩形 3"/>
          <p:cNvSpPr>
            <a:spLocks noChangeArrowheads="1"/>
          </p:cNvSpPr>
          <p:nvPr/>
        </p:nvSpPr>
        <p:spPr bwMode="auto">
          <a:xfrm>
            <a:off x="228600" y="5434012"/>
            <a:ext cx="4343400" cy="922338"/>
          </a:xfrm>
          <a:prstGeom prst="rect">
            <a:avLst/>
          </a:prstGeom>
          <a:noFill/>
          <a:ln w="9525">
            <a:noFill/>
            <a:miter lim="800000"/>
            <a:headEnd/>
            <a:tailEnd/>
          </a:ln>
        </p:spPr>
        <p:txBody>
          <a:bodyPr>
            <a:spAutoFit/>
          </a:bodyPr>
          <a:lstStyle/>
          <a:p>
            <a:r>
              <a:rPr lang="en-US" altLang="zh-CN" dirty="0">
                <a:ea typeface="微软雅黑" panose="020B0503020204020204" pitchFamily="34" charset="-122"/>
              </a:rPr>
              <a:t>John L. Hennessy, David A. </a:t>
            </a:r>
            <a:r>
              <a:rPr lang="en-US" altLang="zh-CN" dirty="0" err="1">
                <a:ea typeface="微软雅黑" panose="020B0503020204020204" pitchFamily="34" charset="-122"/>
              </a:rPr>
              <a:t>Patternson</a:t>
            </a:r>
            <a:r>
              <a:rPr lang="en-US" altLang="zh-CN" dirty="0">
                <a:ea typeface="微软雅黑" panose="020B0503020204020204" pitchFamily="34" charset="-122"/>
              </a:rPr>
              <a:t>; Computer Architecture: A Quantitative Approach; </a:t>
            </a:r>
            <a:r>
              <a:rPr lang="en-US" altLang="zh-CN" dirty="0">
                <a:solidFill>
                  <a:srgbClr val="0070C0"/>
                </a:solidFill>
                <a:ea typeface="微软雅黑" panose="020B0503020204020204" pitchFamily="34" charset="-122"/>
              </a:rPr>
              <a:t>sixth</a:t>
            </a:r>
            <a:r>
              <a:rPr lang="en-US" altLang="zh-CN" dirty="0">
                <a:ea typeface="微软雅黑" panose="020B0503020204020204" pitchFamily="34" charset="-122"/>
              </a:rPr>
              <a:t> Edition. </a:t>
            </a:r>
            <a:endParaRPr lang="zh-CN" altLang="en-US" dirty="0">
              <a:ea typeface="微软雅黑" panose="020B0503020204020204" pitchFamily="34" charset="-122"/>
            </a:endParaRPr>
          </a:p>
        </p:txBody>
      </p:sp>
      <p:sp>
        <p:nvSpPr>
          <p:cNvPr id="9225" name="矩形 4"/>
          <p:cNvSpPr>
            <a:spLocks noChangeArrowheads="1"/>
          </p:cNvSpPr>
          <p:nvPr/>
        </p:nvSpPr>
        <p:spPr bwMode="auto">
          <a:xfrm>
            <a:off x="4572000" y="5434012"/>
            <a:ext cx="4572000" cy="923330"/>
          </a:xfrm>
          <a:prstGeom prst="rect">
            <a:avLst/>
          </a:prstGeom>
          <a:noFill/>
          <a:ln w="9525">
            <a:noFill/>
            <a:miter lim="800000"/>
            <a:headEnd/>
            <a:tailEnd/>
          </a:ln>
        </p:spPr>
        <p:txBody>
          <a:bodyPr>
            <a:spAutoFit/>
          </a:bodyPr>
          <a:lstStyle/>
          <a:p>
            <a:r>
              <a:rPr lang="en-US" altLang="zh-CN" dirty="0" smtClean="0">
                <a:ea typeface="微软雅黑" panose="020B0503020204020204" pitchFamily="34" charset="-122"/>
              </a:rPr>
              <a:t>David </a:t>
            </a:r>
            <a:r>
              <a:rPr lang="en-US" altLang="zh-CN" dirty="0">
                <a:ea typeface="微软雅黑" panose="020B0503020204020204" pitchFamily="34" charset="-122"/>
              </a:rPr>
              <a:t>A. </a:t>
            </a:r>
            <a:r>
              <a:rPr lang="en-US" altLang="zh-CN" dirty="0" err="1" smtClean="0">
                <a:ea typeface="微软雅黑" panose="020B0503020204020204" pitchFamily="34" charset="-122"/>
              </a:rPr>
              <a:t>Patternson</a:t>
            </a:r>
            <a:r>
              <a:rPr lang="en-US" altLang="zh-CN" dirty="0" smtClean="0">
                <a:ea typeface="微软雅黑" panose="020B0503020204020204" pitchFamily="34" charset="-122"/>
              </a:rPr>
              <a:t>, John </a:t>
            </a:r>
            <a:r>
              <a:rPr lang="en-US" altLang="zh-CN" dirty="0">
                <a:ea typeface="微软雅黑" panose="020B0503020204020204" pitchFamily="34" charset="-122"/>
              </a:rPr>
              <a:t>L. </a:t>
            </a:r>
            <a:r>
              <a:rPr lang="en-US" altLang="zh-CN" dirty="0" smtClean="0">
                <a:ea typeface="微软雅黑" panose="020B0503020204020204" pitchFamily="34" charset="-122"/>
              </a:rPr>
              <a:t>Hennessy </a:t>
            </a:r>
            <a:r>
              <a:rPr lang="en-US" altLang="zh-CN" dirty="0">
                <a:ea typeface="微软雅黑" panose="020B0503020204020204" pitchFamily="34" charset="-122"/>
              </a:rPr>
              <a:t>;  Computer </a:t>
            </a:r>
            <a:r>
              <a:rPr lang="en-US" altLang="zh-CN" dirty="0" smtClean="0">
                <a:ea typeface="微软雅黑" panose="020B0503020204020204" pitchFamily="34" charset="-122"/>
              </a:rPr>
              <a:t>Organization and Design- The Hardware/Software Interface; </a:t>
            </a:r>
            <a:r>
              <a:rPr lang="en-US" altLang="zh-CN" dirty="0">
                <a:ea typeface="微软雅黑" panose="020B0503020204020204" pitchFamily="34" charset="-122"/>
              </a:rPr>
              <a:t>RISC-V Edition.</a:t>
            </a:r>
            <a:endParaRPr lang="zh-CN" altLang="en-US" dirty="0">
              <a:ea typeface="微软雅黑" panose="020B0503020204020204" pitchFamily="34" charset="-122"/>
            </a:endParaRPr>
          </a:p>
        </p:txBody>
      </p:sp>
      <p:pic>
        <p:nvPicPr>
          <p:cNvPr id="3" name="图片 2"/>
          <p:cNvPicPr>
            <a:picLocks noChangeAspect="1"/>
          </p:cNvPicPr>
          <p:nvPr/>
        </p:nvPicPr>
        <p:blipFill>
          <a:blip r:embed="rId5"/>
          <a:stretch>
            <a:fillRect/>
          </a:stretch>
        </p:blipFill>
        <p:spPr>
          <a:xfrm>
            <a:off x="146714" y="972540"/>
            <a:ext cx="6617265" cy="1142494"/>
          </a:xfrm>
          <a:prstGeom prst="rect">
            <a:avLst/>
          </a:prstGeom>
        </p:spPr>
      </p:pic>
      <p:pic>
        <p:nvPicPr>
          <p:cNvPr id="4" name="图片 3"/>
          <p:cNvPicPr>
            <a:picLocks noChangeAspect="1"/>
          </p:cNvPicPr>
          <p:nvPr/>
        </p:nvPicPr>
        <p:blipFill>
          <a:blip r:embed="rId6"/>
          <a:stretch>
            <a:fillRect/>
          </a:stretch>
        </p:blipFill>
        <p:spPr>
          <a:xfrm>
            <a:off x="110320" y="2121692"/>
            <a:ext cx="6950122" cy="843442"/>
          </a:xfrm>
          <a:prstGeom prst="rect">
            <a:avLst/>
          </a:prstGeom>
        </p:spPr>
      </p:pic>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7"/>
          <p:cNvSpPr>
            <a:spLocks noGrp="1"/>
          </p:cNvSpPr>
          <p:nvPr>
            <p:ph type="title"/>
          </p:nvPr>
        </p:nvSpPr>
        <p:spPr/>
        <p:txBody>
          <a:bodyPr/>
          <a:lstStyle/>
          <a:p>
            <a:r>
              <a:rPr lang="en-US" altLang="zh-CN" sz="2800" smtClean="0"/>
              <a:t>VLIW: Very Long Instruction Word</a:t>
            </a:r>
            <a:endParaRPr lang="zh-CN" altLang="en-US" sz="2800" smtClean="0"/>
          </a:p>
        </p:txBody>
      </p:sp>
      <p:sp>
        <p:nvSpPr>
          <p:cNvPr id="69636" name="日期占位符 6"/>
          <p:cNvSpPr>
            <a:spLocks noGrp="1"/>
          </p:cNvSpPr>
          <p:nvPr>
            <p:ph type="dt" sz="half" idx="10"/>
          </p:nvPr>
        </p:nvSpPr>
        <p:spPr>
          <a:noFill/>
          <a:ln>
            <a:headEnd/>
            <a:tailEnd/>
          </a:ln>
        </p:spPr>
        <p:txBody>
          <a:bodyPr>
            <a:prstTxWarp prst="textNoShape">
              <a:avLst/>
            </a:prstTxWarp>
          </a:bodyPr>
          <a:lstStyle/>
          <a:p>
            <a:fld id="{B6CF6BFC-C3C9-4D99-AC38-9A476C83662E}" type="datetime1">
              <a:rPr lang="en-US" altLang="zh-CN" smtClean="0"/>
              <a:pPr/>
              <a:t>2/25/2020</a:t>
            </a:fld>
            <a:endParaRPr lang="en-US" altLang="zh-CN" smtClean="0"/>
          </a:p>
        </p:txBody>
      </p:sp>
      <p:sp>
        <p:nvSpPr>
          <p:cNvPr id="6" name="灯片编号占位符 5"/>
          <p:cNvSpPr>
            <a:spLocks noGrp="1"/>
          </p:cNvSpPr>
          <p:nvPr>
            <p:ph type="sldNum" sz="quarter" idx="12"/>
          </p:nvPr>
        </p:nvSpPr>
        <p:spPr/>
        <p:txBody>
          <a:bodyPr/>
          <a:lstStyle/>
          <a:p>
            <a:fld id="{7953984E-0717-4331-B92C-05AA86C678F7}" type="slidenum">
              <a:rPr lang="zh-CN" altLang="en-US" smtClean="0"/>
              <a:pPr/>
              <a:t>40</a:t>
            </a:fld>
            <a:endParaRPr lang="zh-CN" altLang="en-US"/>
          </a:p>
        </p:txBody>
      </p:sp>
      <p:sp>
        <p:nvSpPr>
          <p:cNvPr id="69635" name="内容占位符 8"/>
          <p:cNvSpPr>
            <a:spLocks noGrp="1"/>
          </p:cNvSpPr>
          <p:nvPr>
            <p:ph idx="4294967295"/>
          </p:nvPr>
        </p:nvSpPr>
        <p:spPr>
          <a:xfrm>
            <a:off x="832022" y="3622063"/>
            <a:ext cx="7467600" cy="2416175"/>
          </a:xfrm>
        </p:spPr>
        <p:txBody>
          <a:bodyPr/>
          <a:lstStyle/>
          <a:p>
            <a:r>
              <a:rPr lang="zh-CN" altLang="en-US" sz="2000" dirty="0" smtClean="0"/>
              <a:t>一条指令中包含多个操作</a:t>
            </a:r>
            <a:endParaRPr lang="en-US" altLang="zh-CN" sz="2000" dirty="0" smtClean="0"/>
          </a:p>
          <a:p>
            <a:r>
              <a:rPr lang="zh-CN" altLang="en-US" sz="2000" dirty="0" smtClean="0"/>
              <a:t>每个指令槽表示固定的功能</a:t>
            </a:r>
            <a:endParaRPr lang="en-US" altLang="zh-CN" sz="2000" dirty="0" smtClean="0"/>
          </a:p>
          <a:p>
            <a:r>
              <a:rPr lang="zh-CN" altLang="en-US" sz="2000" dirty="0" smtClean="0"/>
              <a:t>指定了恒定的操作延时</a:t>
            </a:r>
            <a:endParaRPr lang="en-US" altLang="zh-CN" sz="2000" dirty="0" smtClean="0"/>
          </a:p>
          <a:p>
            <a:r>
              <a:rPr lang="zh-CN" altLang="en-US" sz="2000" dirty="0" smtClean="0"/>
              <a:t>体系结构必须保证</a:t>
            </a:r>
            <a:endParaRPr lang="en-US" altLang="zh-CN" sz="2000" dirty="0" smtClean="0"/>
          </a:p>
          <a:p>
            <a:pPr lvl="1"/>
            <a:r>
              <a:rPr lang="zh-CN" altLang="en-US" sz="1800" dirty="0" smtClean="0"/>
              <a:t>指令中的操作是并行的 </a:t>
            </a:r>
            <a:r>
              <a:rPr lang="en-US" altLang="zh-CN" sz="1800" dirty="0" smtClean="0"/>
              <a:t>=&gt; no cross-operation RAW check</a:t>
            </a:r>
          </a:p>
          <a:p>
            <a:pPr lvl="1"/>
            <a:r>
              <a:rPr lang="zh-CN" altLang="en-US" sz="1800" dirty="0" smtClean="0"/>
              <a:t>数据未准备好不使用数据 </a:t>
            </a:r>
            <a:r>
              <a:rPr lang="en-US" altLang="zh-CN" sz="1800" dirty="0" smtClean="0"/>
              <a:t>=&gt; no data interlocks</a:t>
            </a:r>
            <a:endParaRPr lang="zh-CN" altLang="en-US" sz="1800" dirty="0" smtClean="0"/>
          </a:p>
        </p:txBody>
      </p:sp>
      <p:pic>
        <p:nvPicPr>
          <p:cNvPr id="69637" name="图片 9"/>
          <p:cNvPicPr>
            <a:picLocks noChangeAspect="1"/>
          </p:cNvPicPr>
          <p:nvPr/>
        </p:nvPicPr>
        <p:blipFill>
          <a:blip r:embed="rId2"/>
          <a:srcRect/>
          <a:stretch>
            <a:fillRect/>
          </a:stretch>
        </p:blipFill>
        <p:spPr bwMode="auto">
          <a:xfrm>
            <a:off x="1112838" y="1085850"/>
            <a:ext cx="6610350" cy="23526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p:cNvSpPr>
          <p:nvPr>
            <p:ph type="title"/>
          </p:nvPr>
        </p:nvSpPr>
        <p:spPr/>
        <p:txBody>
          <a:bodyPr>
            <a:normAutofit/>
          </a:bodyPr>
          <a:lstStyle/>
          <a:p>
            <a:r>
              <a:rPr lang="en-US" altLang="zh-CN" sz="2800" dirty="0" smtClean="0"/>
              <a:t>From RISC to Intel/HP Itanium</a:t>
            </a:r>
            <a:r>
              <a:rPr lang="zh-CN" altLang="en-US" sz="2800" dirty="0" smtClean="0"/>
              <a:t>，</a:t>
            </a:r>
            <a:r>
              <a:rPr lang="en-US" altLang="zh-CN" sz="2800" dirty="0" smtClean="0"/>
              <a:t>EPIC</a:t>
            </a:r>
            <a:r>
              <a:rPr lang="zh-CN" altLang="en-US" sz="2800" dirty="0" smtClean="0"/>
              <a:t> </a:t>
            </a:r>
            <a:r>
              <a:rPr lang="en-US" altLang="zh-CN" sz="2800" dirty="0" smtClean="0"/>
              <a:t>IA-64</a:t>
            </a:r>
            <a:endParaRPr lang="zh-CN" altLang="en-US" sz="2800" dirty="0" smtClean="0"/>
          </a:p>
        </p:txBody>
      </p:sp>
      <p:sp>
        <p:nvSpPr>
          <p:cNvPr id="70659" name="内容占位符 2"/>
          <p:cNvSpPr>
            <a:spLocks noGrp="1"/>
          </p:cNvSpPr>
          <p:nvPr>
            <p:ph idx="1"/>
          </p:nvPr>
        </p:nvSpPr>
        <p:spPr/>
        <p:txBody>
          <a:bodyPr>
            <a:normAutofit fontScale="85000" lnSpcReduction="20000"/>
          </a:bodyPr>
          <a:lstStyle/>
          <a:p>
            <a:pPr>
              <a:lnSpc>
                <a:spcPct val="120000"/>
              </a:lnSpc>
            </a:pPr>
            <a:r>
              <a:rPr lang="en-US" altLang="zh-CN" dirty="0" smtClean="0"/>
              <a:t>EPIC </a:t>
            </a:r>
            <a:r>
              <a:rPr lang="zh-CN" altLang="en-US" dirty="0" smtClean="0"/>
              <a:t>是</a:t>
            </a:r>
            <a:r>
              <a:rPr lang="en-US" altLang="zh-CN" dirty="0" smtClean="0"/>
              <a:t>Intel</a:t>
            </a:r>
            <a:r>
              <a:rPr lang="zh-CN" altLang="en-US" dirty="0" smtClean="0"/>
              <a:t>为他们的</a:t>
            </a:r>
            <a:r>
              <a:rPr lang="en-US" altLang="zh-CN" dirty="0" smtClean="0"/>
              <a:t>VLIW</a:t>
            </a:r>
            <a:r>
              <a:rPr lang="zh-CN" altLang="en-US" dirty="0" smtClean="0"/>
              <a:t>结构的命名</a:t>
            </a:r>
            <a:endParaRPr lang="en-US" altLang="zh-CN" dirty="0" smtClean="0"/>
          </a:p>
          <a:p>
            <a:pPr lvl="1">
              <a:lnSpc>
                <a:spcPct val="120000"/>
              </a:lnSpc>
            </a:pPr>
            <a:r>
              <a:rPr lang="en-US" altLang="zh-CN" dirty="0" smtClean="0">
                <a:solidFill>
                  <a:schemeClr val="tx2">
                    <a:lumMod val="60000"/>
                    <a:lumOff val="40000"/>
                  </a:schemeClr>
                </a:solidFill>
              </a:rPr>
              <a:t>E</a:t>
            </a:r>
            <a:r>
              <a:rPr lang="en-US" altLang="zh-CN" dirty="0" smtClean="0"/>
              <a:t>xplicitly </a:t>
            </a:r>
            <a:r>
              <a:rPr lang="en-US" altLang="zh-CN" dirty="0" smtClean="0">
                <a:solidFill>
                  <a:schemeClr val="tx2">
                    <a:lumMod val="60000"/>
                    <a:lumOff val="40000"/>
                  </a:schemeClr>
                </a:solidFill>
              </a:rPr>
              <a:t>P</a:t>
            </a:r>
            <a:r>
              <a:rPr lang="en-US" altLang="zh-CN" dirty="0" smtClean="0"/>
              <a:t>arallel </a:t>
            </a:r>
            <a:r>
              <a:rPr lang="en-US" altLang="zh-CN" dirty="0" smtClean="0">
                <a:solidFill>
                  <a:schemeClr val="tx2">
                    <a:lumMod val="60000"/>
                    <a:lumOff val="40000"/>
                  </a:schemeClr>
                </a:solidFill>
              </a:rPr>
              <a:t>I</a:t>
            </a:r>
            <a:r>
              <a:rPr lang="en-US" altLang="zh-CN" dirty="0" smtClean="0"/>
              <a:t>nstruction </a:t>
            </a:r>
            <a:r>
              <a:rPr lang="en-US" altLang="zh-CN" dirty="0" smtClean="0">
                <a:solidFill>
                  <a:schemeClr val="tx2">
                    <a:lumMod val="60000"/>
                    <a:lumOff val="40000"/>
                  </a:schemeClr>
                </a:solidFill>
              </a:rPr>
              <a:t>C</a:t>
            </a:r>
            <a:r>
              <a:rPr lang="en-US" altLang="zh-CN" dirty="0" smtClean="0"/>
              <a:t>omputing</a:t>
            </a:r>
          </a:p>
          <a:p>
            <a:pPr lvl="1">
              <a:lnSpc>
                <a:spcPct val="120000"/>
              </a:lnSpc>
            </a:pPr>
            <a:r>
              <a:rPr lang="zh-CN" altLang="en-US" dirty="0" smtClean="0"/>
              <a:t>二进制 目标码兼容的 </a:t>
            </a:r>
            <a:r>
              <a:rPr lang="en-US" altLang="zh-CN" dirty="0" smtClean="0"/>
              <a:t>VLIW</a:t>
            </a:r>
          </a:p>
          <a:p>
            <a:pPr lvl="1">
              <a:lnSpc>
                <a:spcPct val="120000"/>
              </a:lnSpc>
            </a:pPr>
            <a:r>
              <a:rPr lang="zh-CN" altLang="en-US" dirty="0" smtClean="0"/>
              <a:t>从</a:t>
            </a:r>
            <a:r>
              <a:rPr lang="en-US" altLang="zh-CN" dirty="0" smtClean="0"/>
              <a:t>1994</a:t>
            </a:r>
            <a:r>
              <a:rPr lang="zh-CN" altLang="en-US" dirty="0" smtClean="0"/>
              <a:t>年与</a:t>
            </a:r>
            <a:r>
              <a:rPr lang="en-US" altLang="zh-CN" dirty="0" smtClean="0"/>
              <a:t>HP</a:t>
            </a:r>
            <a:r>
              <a:rPr lang="zh-CN" altLang="en-US" dirty="0" smtClean="0"/>
              <a:t>合作开发</a:t>
            </a:r>
            <a:endParaRPr lang="en-US" altLang="zh-CN" dirty="0" smtClean="0"/>
          </a:p>
          <a:p>
            <a:pPr>
              <a:lnSpc>
                <a:spcPct val="120000"/>
              </a:lnSpc>
            </a:pPr>
            <a:r>
              <a:rPr lang="en-US" altLang="zh-CN" dirty="0" smtClean="0"/>
              <a:t>EPIC IA-64 </a:t>
            </a:r>
            <a:r>
              <a:rPr lang="zh-CN" altLang="en-US" dirty="0" smtClean="0"/>
              <a:t>是 </a:t>
            </a:r>
            <a:r>
              <a:rPr lang="en-US" altLang="zh-CN" dirty="0" smtClean="0"/>
              <a:t>Intel 32</a:t>
            </a:r>
            <a:r>
              <a:rPr lang="zh-CN" altLang="en-US" dirty="0" smtClean="0"/>
              <a:t>位</a:t>
            </a:r>
            <a:r>
              <a:rPr lang="en-US" altLang="zh-CN" dirty="0" smtClean="0"/>
              <a:t>x86</a:t>
            </a:r>
            <a:r>
              <a:rPr lang="zh-CN" altLang="en-US" dirty="0" smtClean="0"/>
              <a:t>的后继（</a:t>
            </a:r>
            <a:r>
              <a:rPr lang="en-US" altLang="zh-CN" dirty="0" smtClean="0"/>
              <a:t>64</a:t>
            </a:r>
            <a:r>
              <a:rPr lang="zh-CN" altLang="en-US" dirty="0" smtClean="0"/>
              <a:t>位</a:t>
            </a:r>
            <a:r>
              <a:rPr lang="en-US" altLang="zh-CN" dirty="0" smtClean="0"/>
              <a:t>ISA</a:t>
            </a:r>
            <a:r>
              <a:rPr lang="zh-CN" altLang="en-US" dirty="0" smtClean="0"/>
              <a:t>）</a:t>
            </a:r>
            <a:endParaRPr lang="en-US" altLang="zh-CN" dirty="0" smtClean="0"/>
          </a:p>
          <a:p>
            <a:pPr lvl="1">
              <a:lnSpc>
                <a:spcPct val="120000"/>
              </a:lnSpc>
            </a:pPr>
            <a:r>
              <a:rPr lang="en-US" altLang="zh-CN" dirty="0" smtClean="0"/>
              <a:t>IA-64= Intel Architecture 64-bit</a:t>
            </a:r>
          </a:p>
          <a:p>
            <a:pPr lvl="1">
              <a:lnSpc>
                <a:spcPct val="120000"/>
              </a:lnSpc>
            </a:pPr>
            <a:r>
              <a:rPr lang="en-US" altLang="zh-CN" dirty="0" smtClean="0"/>
              <a:t>AMD </a:t>
            </a:r>
            <a:r>
              <a:rPr lang="zh-CN" altLang="en-US" dirty="0" smtClean="0"/>
              <a:t>有自己的</a:t>
            </a:r>
            <a:r>
              <a:rPr lang="en-US" altLang="zh-CN" dirty="0" smtClean="0"/>
              <a:t>AMD64 </a:t>
            </a:r>
            <a:r>
              <a:rPr lang="zh-CN" altLang="en-US" dirty="0" smtClean="0"/>
              <a:t>技术</a:t>
            </a:r>
            <a:r>
              <a:rPr lang="en-US" altLang="zh-CN" dirty="0" smtClean="0"/>
              <a:t>,2003</a:t>
            </a:r>
            <a:r>
              <a:rPr lang="zh-CN" altLang="en-US" dirty="0" smtClean="0"/>
              <a:t>年推出业界首款</a:t>
            </a:r>
            <a:r>
              <a:rPr lang="en-US" altLang="zh-CN" dirty="0" smtClean="0"/>
              <a:t>64</a:t>
            </a:r>
            <a:r>
              <a:rPr lang="zh-CN" altLang="en-US" dirty="0" smtClean="0"/>
              <a:t>位处理器</a:t>
            </a:r>
            <a:endParaRPr lang="en-US" altLang="zh-CN" dirty="0" smtClean="0"/>
          </a:p>
          <a:p>
            <a:pPr lvl="1">
              <a:lnSpc>
                <a:spcPct val="120000"/>
              </a:lnSpc>
            </a:pPr>
            <a:r>
              <a:rPr lang="zh-CN" altLang="en-US" dirty="0" smtClean="0"/>
              <a:t>第一款</a:t>
            </a:r>
            <a:r>
              <a:rPr lang="en-US" altLang="zh-CN" dirty="0" smtClean="0"/>
              <a:t>Itanium 2002</a:t>
            </a:r>
            <a:r>
              <a:rPr lang="zh-CN" altLang="en-US" dirty="0" smtClean="0"/>
              <a:t>年推出，不兼容</a:t>
            </a:r>
            <a:r>
              <a:rPr lang="en-US" altLang="zh-CN" dirty="0" smtClean="0"/>
              <a:t>IA-32</a:t>
            </a:r>
          </a:p>
          <a:p>
            <a:pPr lvl="1">
              <a:lnSpc>
                <a:spcPct val="120000"/>
              </a:lnSpc>
            </a:pPr>
            <a:r>
              <a:rPr lang="zh-CN" altLang="en-US" dirty="0" smtClean="0"/>
              <a:t>很多公司放弃</a:t>
            </a:r>
            <a:r>
              <a:rPr lang="en-US" altLang="zh-CN" dirty="0" smtClean="0"/>
              <a:t>RISC</a:t>
            </a:r>
            <a:r>
              <a:rPr lang="zh-CN" altLang="en-US" dirty="0" smtClean="0"/>
              <a:t>转而选择</a:t>
            </a:r>
            <a:r>
              <a:rPr lang="en-US" altLang="zh-CN" dirty="0" smtClean="0"/>
              <a:t>Itanium</a:t>
            </a:r>
            <a:r>
              <a:rPr lang="zh-CN" altLang="en-US" dirty="0" smtClean="0"/>
              <a:t>，因为他们普遍认为这是必然的（</a:t>
            </a:r>
            <a:r>
              <a:rPr lang="en-US" altLang="zh-CN" dirty="0" smtClean="0"/>
              <a:t>Microsoft, SGI, Hitachi,…</a:t>
            </a:r>
            <a:endParaRPr lang="zh-CN" altLang="en-US" dirty="0" smtClean="0"/>
          </a:p>
        </p:txBody>
      </p:sp>
      <p:sp>
        <p:nvSpPr>
          <p:cNvPr id="70660" name="日期占位符 3"/>
          <p:cNvSpPr>
            <a:spLocks noGrp="1"/>
          </p:cNvSpPr>
          <p:nvPr>
            <p:ph type="dt" sz="half" idx="10"/>
          </p:nvPr>
        </p:nvSpPr>
        <p:spPr/>
        <p:txBody>
          <a:bodyPr/>
          <a:lstStyle/>
          <a:p>
            <a:fld id="{63580BA3-6313-4CEC-A63C-01FD5EC11FBE}" type="datetime1">
              <a:rPr lang="en-US" altLang="zh-CN" smtClean="0"/>
              <a:pPr/>
              <a:t>2/25/2020</a:t>
            </a:fld>
            <a:endParaRPr lang="en-US" altLang="zh-CN" smtClean="0"/>
          </a:p>
        </p:txBody>
      </p:sp>
      <p:sp>
        <p:nvSpPr>
          <p:cNvPr id="5" name="灯片编号占位符 4"/>
          <p:cNvSpPr>
            <a:spLocks noGrp="1"/>
          </p:cNvSpPr>
          <p:nvPr>
            <p:ph type="sldNum" sz="quarter" idx="12"/>
          </p:nvPr>
        </p:nvSpPr>
        <p:spPr/>
        <p:txBody>
          <a:bodyPr/>
          <a:lstStyle/>
          <a:p>
            <a:fld id="{7953984E-0717-4331-B92C-05AA86C678F7}" type="slidenum">
              <a:rPr lang="zh-CN" altLang="en-US" smtClean="0"/>
              <a:pPr/>
              <a:t>41</a:t>
            </a:fld>
            <a:endParaRPr lang="zh-CN" altLang="en-US"/>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a:spLocks noGrp="1"/>
          </p:cNvSpPr>
          <p:nvPr>
            <p:ph type="title"/>
          </p:nvPr>
        </p:nvSpPr>
        <p:spPr/>
        <p:txBody>
          <a:bodyPr/>
          <a:lstStyle/>
          <a:p>
            <a:r>
              <a:rPr lang="en-US" altLang="zh-CN" smtClean="0"/>
              <a:t>VLIW</a:t>
            </a:r>
            <a:r>
              <a:rPr lang="zh-CN" altLang="en-US" smtClean="0"/>
              <a:t>的问题及</a:t>
            </a:r>
            <a:r>
              <a:rPr lang="en-US" altLang="zh-CN" smtClean="0"/>
              <a:t>EPIC</a:t>
            </a:r>
            <a:r>
              <a:rPr lang="zh-CN" altLang="en-US" smtClean="0"/>
              <a:t>的失败</a:t>
            </a:r>
          </a:p>
        </p:txBody>
      </p:sp>
      <p:sp>
        <p:nvSpPr>
          <p:cNvPr id="71683" name="内容占位符 2"/>
          <p:cNvSpPr>
            <a:spLocks noGrp="1"/>
          </p:cNvSpPr>
          <p:nvPr>
            <p:ph idx="1"/>
          </p:nvPr>
        </p:nvSpPr>
        <p:spPr/>
        <p:txBody>
          <a:bodyPr>
            <a:normAutofit fontScale="85000" lnSpcReduction="10000"/>
          </a:bodyPr>
          <a:lstStyle/>
          <a:p>
            <a:pPr>
              <a:lnSpc>
                <a:spcPct val="120000"/>
              </a:lnSpc>
            </a:pPr>
            <a:r>
              <a:rPr lang="zh-CN" altLang="en-US" b="0" dirty="0" smtClean="0"/>
              <a:t>编译器无法处理整型类代码</a:t>
            </a:r>
            <a:r>
              <a:rPr lang="en-US" altLang="zh-CN" b="0" dirty="0" smtClean="0"/>
              <a:t>(</a:t>
            </a:r>
            <a:r>
              <a:rPr lang="zh-CN" altLang="en-US" b="0" dirty="0" smtClean="0"/>
              <a:t>指针</a:t>
            </a:r>
            <a:r>
              <a:rPr lang="en-US" altLang="zh-CN" b="0" dirty="0" smtClean="0"/>
              <a:t>)</a:t>
            </a:r>
            <a:r>
              <a:rPr lang="zh-CN" altLang="en-US" b="0" dirty="0" smtClean="0"/>
              <a:t>中的复杂依赖项</a:t>
            </a:r>
            <a:endParaRPr lang="en-US" altLang="zh-CN" b="0" dirty="0" smtClean="0"/>
          </a:p>
          <a:p>
            <a:pPr>
              <a:lnSpc>
                <a:spcPct val="120000"/>
              </a:lnSpc>
            </a:pPr>
            <a:r>
              <a:rPr lang="zh-CN" altLang="en-US" b="0" dirty="0" smtClean="0"/>
              <a:t>代码量膨胀</a:t>
            </a:r>
            <a:endParaRPr lang="en-US" altLang="zh-CN" b="0" dirty="0" smtClean="0"/>
          </a:p>
          <a:p>
            <a:pPr>
              <a:lnSpc>
                <a:spcPct val="120000"/>
              </a:lnSpc>
            </a:pPr>
            <a:r>
              <a:rPr lang="zh-CN" altLang="en-US" dirty="0" smtClean="0"/>
              <a:t>不可预知的分支</a:t>
            </a:r>
            <a:endParaRPr lang="en-US" altLang="zh-CN" dirty="0" smtClean="0"/>
          </a:p>
          <a:p>
            <a:pPr>
              <a:lnSpc>
                <a:spcPct val="120000"/>
              </a:lnSpc>
            </a:pPr>
            <a:r>
              <a:rPr lang="zh-CN" altLang="en-US" dirty="0" smtClean="0"/>
              <a:t>可变的存储访问延迟（不可预知的</a:t>
            </a:r>
            <a:r>
              <a:rPr lang="en-US" altLang="zh-CN" dirty="0" smtClean="0"/>
              <a:t>cache</a:t>
            </a:r>
            <a:r>
              <a:rPr lang="zh-CN" altLang="en-US" dirty="0" smtClean="0"/>
              <a:t>失效）</a:t>
            </a:r>
            <a:endParaRPr lang="en-US" altLang="zh-CN" dirty="0" smtClean="0"/>
          </a:p>
          <a:p>
            <a:pPr lvl="1">
              <a:lnSpc>
                <a:spcPct val="120000"/>
              </a:lnSpc>
            </a:pPr>
            <a:r>
              <a:rPr lang="zh-CN" altLang="en-US" dirty="0" smtClean="0"/>
              <a:t>乱序执行技术可处理</a:t>
            </a:r>
            <a:r>
              <a:rPr lang="en-US" altLang="zh-CN" dirty="0" smtClean="0"/>
              <a:t>Cache</a:t>
            </a:r>
            <a:r>
              <a:rPr lang="zh-CN" altLang="en-US" dirty="0" smtClean="0"/>
              <a:t>延迟</a:t>
            </a:r>
            <a:endParaRPr lang="en-US" altLang="zh-CN" dirty="0" smtClean="0"/>
          </a:p>
          <a:p>
            <a:pPr>
              <a:lnSpc>
                <a:spcPct val="120000"/>
              </a:lnSpc>
            </a:pPr>
            <a:r>
              <a:rPr lang="zh-CN" altLang="en-US" dirty="0" smtClean="0"/>
              <a:t>乱序执行覆盖了</a:t>
            </a:r>
            <a:r>
              <a:rPr lang="en-US" altLang="zh-CN" dirty="0" smtClean="0"/>
              <a:t>VLIW</a:t>
            </a:r>
            <a:r>
              <a:rPr lang="zh-CN" altLang="en-US" dirty="0" smtClean="0"/>
              <a:t>的优势</a:t>
            </a:r>
            <a:endParaRPr lang="en-US" altLang="zh-CN" dirty="0" smtClean="0"/>
          </a:p>
          <a:p>
            <a:pPr>
              <a:lnSpc>
                <a:spcPct val="120000"/>
              </a:lnSpc>
            </a:pPr>
            <a:r>
              <a:rPr lang="en-US" altLang="zh-CN" sz="2000" b="0" i="1" dirty="0" smtClean="0"/>
              <a:t>The Itanium approach...was supposed to be so terrific</a:t>
            </a:r>
            <a:br>
              <a:rPr lang="en-US" altLang="zh-CN" sz="2000" b="0" i="1" dirty="0" smtClean="0"/>
            </a:br>
            <a:r>
              <a:rPr lang="en-US" altLang="zh-CN" sz="2000" b="0" i="1" dirty="0" smtClean="0"/>
              <a:t>–until it turned out that the wished-for compilers were</a:t>
            </a:r>
            <a:br>
              <a:rPr lang="en-US" altLang="zh-CN" sz="2000" b="0" i="1" dirty="0" smtClean="0"/>
            </a:br>
            <a:r>
              <a:rPr lang="en-US" altLang="zh-CN" sz="2000" b="0" i="1" dirty="0" smtClean="0"/>
              <a:t>basically impossible to write</a:t>
            </a:r>
            <a:r>
              <a:rPr lang="en-US" altLang="zh-CN" sz="2000" b="0" dirty="0" smtClean="0"/>
              <a:t>.”</a:t>
            </a:r>
            <a:br>
              <a:rPr lang="en-US" altLang="zh-CN" sz="2000" b="0" dirty="0" smtClean="0"/>
            </a:br>
            <a:r>
              <a:rPr lang="en-US" altLang="zh-CN" sz="2000" b="0" dirty="0" smtClean="0"/>
              <a:t>- Donald Knuth, Stanford</a:t>
            </a:r>
            <a:r>
              <a:rPr lang="en-US" altLang="zh-CN" sz="2000" dirty="0" smtClean="0"/>
              <a:t> </a:t>
            </a:r>
            <a:r>
              <a:rPr lang="en-US" altLang="zh-CN" dirty="0" smtClean="0"/>
              <a:t/>
            </a:r>
            <a:br>
              <a:rPr lang="en-US" altLang="zh-CN" dirty="0" smtClean="0"/>
            </a:br>
            <a:endParaRPr lang="zh-CN" altLang="en-US" dirty="0" smtClean="0"/>
          </a:p>
        </p:txBody>
      </p:sp>
      <p:sp>
        <p:nvSpPr>
          <p:cNvPr id="71684" name="日期占位符 3"/>
          <p:cNvSpPr>
            <a:spLocks noGrp="1"/>
          </p:cNvSpPr>
          <p:nvPr>
            <p:ph type="dt" sz="half" idx="10"/>
          </p:nvPr>
        </p:nvSpPr>
        <p:spPr>
          <a:noFill/>
          <a:ln>
            <a:headEnd/>
            <a:tailEnd/>
          </a:ln>
        </p:spPr>
        <p:txBody>
          <a:bodyPr>
            <a:prstTxWarp prst="textNoShape">
              <a:avLst/>
            </a:prstTxWarp>
          </a:bodyPr>
          <a:lstStyle/>
          <a:p>
            <a:fld id="{D4611E9F-827D-448C-8217-452AF8006399}" type="datetime1">
              <a:rPr lang="en-US" altLang="zh-CN" smtClean="0"/>
              <a:pPr/>
              <a:t>2/25/2020</a:t>
            </a:fld>
            <a:endParaRPr lang="en-US" altLang="zh-CN" smtClean="0"/>
          </a:p>
        </p:txBody>
      </p:sp>
      <p:sp>
        <p:nvSpPr>
          <p:cNvPr id="5" name="灯片编号占位符 4"/>
          <p:cNvSpPr>
            <a:spLocks noGrp="1"/>
          </p:cNvSpPr>
          <p:nvPr>
            <p:ph type="sldNum" sz="quarter" idx="12"/>
          </p:nvPr>
        </p:nvSpPr>
        <p:spPr/>
        <p:txBody>
          <a:bodyPr/>
          <a:lstStyle/>
          <a:p>
            <a:fld id="{7953984E-0717-4331-B92C-05AA86C678F7}" type="slidenum">
              <a:rPr lang="zh-CN" altLang="en-US" smtClean="0"/>
              <a:pPr/>
              <a:t>42</a:t>
            </a:fld>
            <a:endParaRPr lang="zh-CN" altLang="en-US"/>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p:txBody>
          <a:bodyPr/>
          <a:lstStyle/>
          <a:p>
            <a:r>
              <a:rPr lang="zh-CN" altLang="en-US" smtClean="0"/>
              <a:t>小结：体系结构发展历史</a:t>
            </a:r>
          </a:p>
        </p:txBody>
      </p:sp>
      <p:sp>
        <p:nvSpPr>
          <p:cNvPr id="72707" name="内容占位符 2"/>
          <p:cNvSpPr>
            <a:spLocks noGrp="1"/>
          </p:cNvSpPr>
          <p:nvPr>
            <p:ph idx="1"/>
          </p:nvPr>
        </p:nvSpPr>
        <p:spPr/>
        <p:txBody>
          <a:bodyPr>
            <a:normAutofit fontScale="92500" lnSpcReduction="10000"/>
          </a:bodyPr>
          <a:lstStyle/>
          <a:p>
            <a:r>
              <a:rPr lang="zh-CN" altLang="en-US" dirty="0" smtClean="0"/>
              <a:t>重要事件</a:t>
            </a:r>
            <a:endParaRPr lang="en-US" altLang="zh-CN" dirty="0" smtClean="0"/>
          </a:p>
          <a:p>
            <a:pPr lvl="1"/>
            <a:r>
              <a:rPr lang="en-US" altLang="zh-CN" dirty="0" smtClean="0"/>
              <a:t>IBM </a:t>
            </a:r>
            <a:r>
              <a:rPr lang="zh-CN" altLang="en-US" dirty="0" smtClean="0"/>
              <a:t>系列机、微程序设计、</a:t>
            </a:r>
            <a:r>
              <a:rPr lang="en-US" altLang="zh-CN" dirty="0" smtClean="0"/>
              <a:t>RISC</a:t>
            </a:r>
            <a:r>
              <a:rPr lang="zh-CN" altLang="en-US" dirty="0" smtClean="0"/>
              <a:t>、</a:t>
            </a:r>
            <a:r>
              <a:rPr lang="en-US" altLang="zh-CN" dirty="0" smtClean="0"/>
              <a:t>VLIW</a:t>
            </a:r>
            <a:r>
              <a:rPr lang="zh-CN" altLang="en-US" dirty="0" smtClean="0"/>
              <a:t>、</a:t>
            </a:r>
            <a:r>
              <a:rPr lang="en-US" altLang="zh-CN" dirty="0" smtClean="0"/>
              <a:t>EPIC</a:t>
            </a:r>
          </a:p>
          <a:p>
            <a:r>
              <a:rPr lang="en-US" altLang="zh-CN" dirty="0" smtClean="0"/>
              <a:t>30</a:t>
            </a:r>
            <a:r>
              <a:rPr lang="zh-CN" altLang="en-US" dirty="0" smtClean="0"/>
              <a:t>年来没有出现新的通用</a:t>
            </a:r>
            <a:r>
              <a:rPr lang="en-US" altLang="zh-CN" dirty="0" smtClean="0"/>
              <a:t>CISC ISA</a:t>
            </a:r>
          </a:p>
          <a:p>
            <a:r>
              <a:rPr lang="en-US" altLang="zh-CN" dirty="0" smtClean="0"/>
              <a:t>15</a:t>
            </a:r>
            <a:r>
              <a:rPr lang="zh-CN" altLang="en-US" dirty="0" smtClean="0"/>
              <a:t>年来没有出现新的通用</a:t>
            </a:r>
            <a:r>
              <a:rPr lang="en-US" altLang="zh-CN" dirty="0" smtClean="0"/>
              <a:t>VLIW</a:t>
            </a:r>
          </a:p>
          <a:p>
            <a:pPr lvl="1"/>
            <a:r>
              <a:rPr lang="zh-CN" altLang="en-US" dirty="0" smtClean="0"/>
              <a:t>在通用计算领域</a:t>
            </a:r>
            <a:r>
              <a:rPr lang="en-US" altLang="zh-CN" dirty="0" smtClean="0"/>
              <a:t>VLIW</a:t>
            </a:r>
            <a:r>
              <a:rPr lang="zh-CN" altLang="en-US" dirty="0" smtClean="0"/>
              <a:t>是失败的</a:t>
            </a:r>
            <a:endParaRPr lang="en-US" altLang="zh-CN" dirty="0" smtClean="0"/>
          </a:p>
          <a:p>
            <a:pPr lvl="1"/>
            <a:r>
              <a:rPr lang="zh-CN" altLang="en-US" dirty="0" smtClean="0"/>
              <a:t>复杂的</a:t>
            </a:r>
            <a:r>
              <a:rPr lang="en-US" altLang="zh-CN" dirty="0" smtClean="0"/>
              <a:t>VLIW</a:t>
            </a:r>
            <a:r>
              <a:rPr lang="zh-CN" altLang="en-US" dirty="0" smtClean="0"/>
              <a:t>结构接近顺序超标量结构，但在大型复杂应用中不存在优势</a:t>
            </a:r>
            <a:endParaRPr lang="en-US" altLang="zh-CN" dirty="0" smtClean="0"/>
          </a:p>
          <a:p>
            <a:pPr lvl="1"/>
            <a:r>
              <a:rPr lang="en-US" altLang="zh-CN" dirty="0" smtClean="0"/>
              <a:t>VLIW</a:t>
            </a:r>
            <a:r>
              <a:rPr lang="zh-CN" altLang="en-US" dirty="0" smtClean="0"/>
              <a:t>在嵌入式</a:t>
            </a:r>
            <a:r>
              <a:rPr lang="en-US" altLang="zh-CN" dirty="0" smtClean="0"/>
              <a:t>DSP</a:t>
            </a:r>
            <a:r>
              <a:rPr lang="zh-CN" altLang="en-US" dirty="0" smtClean="0"/>
              <a:t>市场比较成功</a:t>
            </a:r>
            <a:endParaRPr lang="en-US" altLang="zh-CN" dirty="0" smtClean="0"/>
          </a:p>
          <a:p>
            <a:pPr lvl="2"/>
            <a:r>
              <a:rPr lang="zh-CN" altLang="en-US" dirty="0" smtClean="0"/>
              <a:t>简单</a:t>
            </a:r>
            <a:r>
              <a:rPr lang="en-US" altLang="zh-CN" dirty="0" smtClean="0"/>
              <a:t>VLIW</a:t>
            </a:r>
            <a:r>
              <a:rPr lang="zh-CN" altLang="en-US" dirty="0" smtClean="0"/>
              <a:t>，分支简单、没有</a:t>
            </a:r>
            <a:r>
              <a:rPr lang="en-US" altLang="zh-CN" dirty="0" smtClean="0"/>
              <a:t>Cache</a:t>
            </a:r>
            <a:r>
              <a:rPr lang="zh-CN" altLang="en-US" dirty="0" smtClean="0"/>
              <a:t>，小程序</a:t>
            </a:r>
            <a:endParaRPr lang="en-US" altLang="zh-CN" dirty="0" smtClean="0"/>
          </a:p>
          <a:p>
            <a:r>
              <a:rPr lang="en-US" altLang="zh-CN" dirty="0" smtClean="0"/>
              <a:t>RISC</a:t>
            </a:r>
            <a:r>
              <a:rPr lang="zh-CN" altLang="en-US" dirty="0" smtClean="0"/>
              <a:t>！普遍认为</a:t>
            </a:r>
            <a:r>
              <a:rPr lang="en-US" altLang="zh-CN" dirty="0" smtClean="0"/>
              <a:t>RISC</a:t>
            </a:r>
            <a:r>
              <a:rPr lang="zh-CN" altLang="en-US" dirty="0" smtClean="0"/>
              <a:t>原则是通用</a:t>
            </a:r>
            <a:r>
              <a:rPr lang="en-US" altLang="zh-CN" dirty="0" smtClean="0"/>
              <a:t>ISA</a:t>
            </a:r>
            <a:r>
              <a:rPr lang="zh-CN" altLang="en-US" dirty="0" smtClean="0"/>
              <a:t>的最好原则</a:t>
            </a:r>
            <a:endParaRPr lang="en-US" altLang="zh-CN" dirty="0" smtClean="0"/>
          </a:p>
          <a:p>
            <a:pPr lvl="2"/>
            <a:endParaRPr lang="zh-CN" altLang="en-US" dirty="0" smtClean="0"/>
          </a:p>
        </p:txBody>
      </p:sp>
      <p:sp>
        <p:nvSpPr>
          <p:cNvPr id="72708" name="日期占位符 3"/>
          <p:cNvSpPr>
            <a:spLocks noGrp="1"/>
          </p:cNvSpPr>
          <p:nvPr>
            <p:ph type="dt" sz="half" idx="10"/>
          </p:nvPr>
        </p:nvSpPr>
        <p:spPr/>
        <p:txBody>
          <a:bodyPr/>
          <a:lstStyle/>
          <a:p>
            <a:fld id="{E77482BF-20A1-4E7B-A61B-946DA7125F4A}" type="datetime1">
              <a:rPr lang="en-US" altLang="zh-CN" smtClean="0"/>
              <a:pPr/>
              <a:t>2/25/2020</a:t>
            </a:fld>
            <a:endParaRPr lang="en-US" altLang="zh-CN" smtClean="0"/>
          </a:p>
        </p:txBody>
      </p:sp>
      <p:sp>
        <p:nvSpPr>
          <p:cNvPr id="5" name="灯片编号占位符 4"/>
          <p:cNvSpPr>
            <a:spLocks noGrp="1"/>
          </p:cNvSpPr>
          <p:nvPr>
            <p:ph type="sldNum" sz="quarter" idx="12"/>
          </p:nvPr>
        </p:nvSpPr>
        <p:spPr/>
        <p:txBody>
          <a:bodyPr/>
          <a:lstStyle/>
          <a:p>
            <a:fld id="{7953984E-0717-4331-B92C-05AA86C678F7}" type="slidenum">
              <a:rPr lang="zh-CN" altLang="en-US" smtClean="0"/>
              <a:pPr/>
              <a:t>43</a:t>
            </a:fld>
            <a:endParaRPr lang="zh-CN" altLang="en-US"/>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p:txBody>
          <a:bodyPr/>
          <a:lstStyle/>
          <a:p>
            <a:r>
              <a:rPr lang="zh-CN" altLang="en-US" dirty="0" smtClean="0"/>
              <a:t>小结：体系结构发展历史</a:t>
            </a:r>
          </a:p>
        </p:txBody>
      </p:sp>
      <p:sp>
        <p:nvSpPr>
          <p:cNvPr id="72707" name="内容占位符 2"/>
          <p:cNvSpPr>
            <a:spLocks noGrp="1"/>
          </p:cNvSpPr>
          <p:nvPr>
            <p:ph idx="1"/>
          </p:nvPr>
        </p:nvSpPr>
        <p:spPr/>
        <p:txBody>
          <a:bodyPr>
            <a:normAutofit fontScale="92500" lnSpcReduction="10000"/>
          </a:bodyPr>
          <a:lstStyle/>
          <a:p>
            <a:r>
              <a:rPr lang="zh-CN" altLang="en-US" dirty="0" smtClean="0"/>
              <a:t>重要事件</a:t>
            </a:r>
            <a:endParaRPr lang="en-US" altLang="zh-CN" dirty="0" smtClean="0"/>
          </a:p>
          <a:p>
            <a:pPr lvl="1"/>
            <a:r>
              <a:rPr lang="en-US" altLang="zh-CN" dirty="0" smtClean="0"/>
              <a:t>IBM </a:t>
            </a:r>
            <a:r>
              <a:rPr lang="zh-CN" altLang="en-US" dirty="0" smtClean="0"/>
              <a:t>系列机、微程序设计、</a:t>
            </a:r>
            <a:r>
              <a:rPr lang="en-US" altLang="zh-CN" dirty="0" smtClean="0"/>
              <a:t>RISC</a:t>
            </a:r>
            <a:r>
              <a:rPr lang="zh-CN" altLang="en-US" dirty="0" smtClean="0"/>
              <a:t>、</a:t>
            </a:r>
            <a:r>
              <a:rPr lang="en-US" altLang="zh-CN" dirty="0" smtClean="0"/>
              <a:t>VLIW</a:t>
            </a:r>
            <a:r>
              <a:rPr lang="zh-CN" altLang="en-US" dirty="0" smtClean="0"/>
              <a:t>、</a:t>
            </a:r>
            <a:r>
              <a:rPr lang="en-US" altLang="zh-CN" dirty="0" smtClean="0"/>
              <a:t>EPIC</a:t>
            </a:r>
          </a:p>
          <a:p>
            <a:r>
              <a:rPr lang="en-US" altLang="zh-CN" dirty="0" smtClean="0"/>
              <a:t>30</a:t>
            </a:r>
            <a:r>
              <a:rPr lang="zh-CN" altLang="en-US" dirty="0" smtClean="0"/>
              <a:t>年来没有出现新的通用</a:t>
            </a:r>
            <a:r>
              <a:rPr lang="en-US" altLang="zh-CN" dirty="0" smtClean="0"/>
              <a:t>CISC ISA</a:t>
            </a:r>
          </a:p>
          <a:p>
            <a:r>
              <a:rPr lang="en-US" altLang="zh-CN" dirty="0" smtClean="0"/>
              <a:t>15</a:t>
            </a:r>
            <a:r>
              <a:rPr lang="zh-CN" altLang="en-US" dirty="0" smtClean="0"/>
              <a:t>年来没有出现新的通用</a:t>
            </a:r>
            <a:r>
              <a:rPr lang="en-US" altLang="zh-CN" dirty="0" smtClean="0"/>
              <a:t>VLIW</a:t>
            </a:r>
          </a:p>
          <a:p>
            <a:pPr lvl="1"/>
            <a:r>
              <a:rPr lang="zh-CN" altLang="en-US" dirty="0" smtClean="0"/>
              <a:t>在通用计算领域</a:t>
            </a:r>
            <a:r>
              <a:rPr lang="en-US" altLang="zh-CN" dirty="0" smtClean="0"/>
              <a:t>VLIW</a:t>
            </a:r>
            <a:r>
              <a:rPr lang="zh-CN" altLang="en-US" dirty="0" smtClean="0"/>
              <a:t>是失败的</a:t>
            </a:r>
            <a:endParaRPr lang="en-US" altLang="zh-CN" dirty="0" smtClean="0"/>
          </a:p>
          <a:p>
            <a:pPr lvl="1"/>
            <a:r>
              <a:rPr lang="zh-CN" altLang="en-US" dirty="0" smtClean="0"/>
              <a:t>复杂的</a:t>
            </a:r>
            <a:r>
              <a:rPr lang="en-US" altLang="zh-CN" dirty="0" smtClean="0"/>
              <a:t>VLIW</a:t>
            </a:r>
            <a:r>
              <a:rPr lang="zh-CN" altLang="en-US" dirty="0" smtClean="0"/>
              <a:t>结构接近顺序超标量结构，但在大型复杂应用中不存在优势</a:t>
            </a:r>
            <a:endParaRPr lang="en-US" altLang="zh-CN" dirty="0" smtClean="0"/>
          </a:p>
          <a:p>
            <a:pPr lvl="1"/>
            <a:r>
              <a:rPr lang="en-US" altLang="zh-CN" dirty="0" smtClean="0"/>
              <a:t>VLIW</a:t>
            </a:r>
            <a:r>
              <a:rPr lang="zh-CN" altLang="en-US" dirty="0" smtClean="0"/>
              <a:t>在嵌入式</a:t>
            </a:r>
            <a:r>
              <a:rPr lang="en-US" altLang="zh-CN" dirty="0" smtClean="0"/>
              <a:t>DSP</a:t>
            </a:r>
            <a:r>
              <a:rPr lang="zh-CN" altLang="en-US" dirty="0" smtClean="0"/>
              <a:t>市场比较成功</a:t>
            </a:r>
            <a:endParaRPr lang="en-US" altLang="zh-CN" dirty="0" smtClean="0"/>
          </a:p>
          <a:p>
            <a:pPr lvl="2"/>
            <a:r>
              <a:rPr lang="zh-CN" altLang="en-US" dirty="0" smtClean="0"/>
              <a:t>简单</a:t>
            </a:r>
            <a:r>
              <a:rPr lang="en-US" altLang="zh-CN" dirty="0" smtClean="0"/>
              <a:t>VLIW</a:t>
            </a:r>
            <a:r>
              <a:rPr lang="zh-CN" altLang="en-US" dirty="0" smtClean="0"/>
              <a:t>，分支简单、没有</a:t>
            </a:r>
            <a:r>
              <a:rPr lang="en-US" altLang="zh-CN" dirty="0" smtClean="0"/>
              <a:t>Cache</a:t>
            </a:r>
            <a:r>
              <a:rPr lang="zh-CN" altLang="en-US" dirty="0" smtClean="0"/>
              <a:t>，小程序</a:t>
            </a:r>
            <a:endParaRPr lang="en-US" altLang="zh-CN" dirty="0" smtClean="0"/>
          </a:p>
          <a:p>
            <a:r>
              <a:rPr lang="en-US" altLang="zh-CN" dirty="0" smtClean="0"/>
              <a:t>RISC</a:t>
            </a:r>
            <a:r>
              <a:rPr lang="zh-CN" altLang="en-US" dirty="0" smtClean="0"/>
              <a:t>！普遍认为</a:t>
            </a:r>
            <a:r>
              <a:rPr lang="en-US" altLang="zh-CN" dirty="0" smtClean="0"/>
              <a:t>RISC</a:t>
            </a:r>
            <a:r>
              <a:rPr lang="zh-CN" altLang="en-US" dirty="0" smtClean="0"/>
              <a:t>原则是通用</a:t>
            </a:r>
            <a:r>
              <a:rPr lang="en-US" altLang="zh-CN" dirty="0" smtClean="0"/>
              <a:t>ISA</a:t>
            </a:r>
            <a:r>
              <a:rPr lang="zh-CN" altLang="en-US" dirty="0" smtClean="0"/>
              <a:t>的最好原则</a:t>
            </a:r>
            <a:endParaRPr lang="en-US" altLang="zh-CN" dirty="0" smtClean="0"/>
          </a:p>
          <a:p>
            <a:pPr lvl="2"/>
            <a:endParaRPr lang="zh-CN" altLang="en-US" dirty="0" smtClean="0"/>
          </a:p>
        </p:txBody>
      </p:sp>
      <p:sp>
        <p:nvSpPr>
          <p:cNvPr id="72708" name="日期占位符 3"/>
          <p:cNvSpPr>
            <a:spLocks noGrp="1"/>
          </p:cNvSpPr>
          <p:nvPr>
            <p:ph type="dt" sz="half" idx="10"/>
          </p:nvPr>
        </p:nvSpPr>
        <p:spPr/>
        <p:txBody>
          <a:bodyPr/>
          <a:lstStyle/>
          <a:p>
            <a:fld id="{E77482BF-20A1-4E7B-A61B-946DA7125F4A}" type="datetime1">
              <a:rPr lang="en-US" altLang="zh-CN" smtClean="0"/>
              <a:pPr/>
              <a:t>2/25/2020</a:t>
            </a:fld>
            <a:endParaRPr lang="en-US" altLang="zh-CN" smtClean="0"/>
          </a:p>
        </p:txBody>
      </p:sp>
      <p:sp>
        <p:nvSpPr>
          <p:cNvPr id="5" name="灯片编号占位符 4"/>
          <p:cNvSpPr>
            <a:spLocks noGrp="1"/>
          </p:cNvSpPr>
          <p:nvPr>
            <p:ph type="sldNum" sz="quarter" idx="12"/>
          </p:nvPr>
        </p:nvSpPr>
        <p:spPr/>
        <p:txBody>
          <a:bodyPr/>
          <a:lstStyle/>
          <a:p>
            <a:fld id="{7953984E-0717-4331-B92C-05AA86C678F7}" type="slidenum">
              <a:rPr lang="zh-CN" altLang="en-US" smtClean="0"/>
              <a:pPr/>
              <a:t>44</a:t>
            </a:fld>
            <a:endParaRPr lang="zh-CN" altLang="en-US"/>
          </a:p>
        </p:txBody>
      </p:sp>
    </p:spTree>
    <p:extLst>
      <p:ext uri="{BB962C8B-B14F-4D97-AF65-F5344CB8AC3E}">
        <p14:creationId xmlns:p14="http://schemas.microsoft.com/office/powerpoint/2010/main" val="2773808366"/>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3124560" y="2983658"/>
            <a:ext cx="8229600" cy="5051833"/>
          </a:xfrm>
        </p:spPr>
        <p:txBody>
          <a:bodyPr/>
          <a:lstStyle/>
          <a:p>
            <a:pPr marL="0" indent="0">
              <a:buNone/>
            </a:pPr>
            <a:r>
              <a:rPr lang="en-US" altLang="zh-CN" dirty="0" smtClean="0"/>
              <a:t>REVIEW</a:t>
            </a:r>
            <a:endParaRPr lang="zh-CN" altLang="en-US" dirty="0"/>
          </a:p>
        </p:txBody>
      </p:sp>
      <p:sp>
        <p:nvSpPr>
          <p:cNvPr id="4" name="日期占位符 3"/>
          <p:cNvSpPr>
            <a:spLocks noGrp="1"/>
          </p:cNvSpPr>
          <p:nvPr>
            <p:ph type="dt" sz="half" idx="10"/>
          </p:nvPr>
        </p:nvSpPr>
        <p:spPr/>
        <p:txBody>
          <a:bodyPr/>
          <a:lstStyle/>
          <a:p>
            <a:fld id="{5A47E342-566D-4D2E-B025-45161A5A88C7}" type="datetime1">
              <a:rPr lang="en-US" altLang="zh-CN" smtClean="0"/>
              <a:pPr/>
              <a:t>2/25/2020</a:t>
            </a:fld>
            <a:endParaRPr lang="zh-CN" altLang="en-US"/>
          </a:p>
        </p:txBody>
      </p:sp>
      <p:sp>
        <p:nvSpPr>
          <p:cNvPr id="5" name="灯片编号占位符 4"/>
          <p:cNvSpPr>
            <a:spLocks noGrp="1"/>
          </p:cNvSpPr>
          <p:nvPr>
            <p:ph type="sldNum" sz="quarter" idx="12"/>
          </p:nvPr>
        </p:nvSpPr>
        <p:spPr/>
        <p:txBody>
          <a:bodyPr/>
          <a:lstStyle/>
          <a:p>
            <a:fld id="{8BD4F407-B401-4F27-B84C-F4D1FCFDF361}" type="slidenum">
              <a:rPr lang="zh-CN" altLang="en-US" smtClean="0"/>
              <a:pPr/>
              <a:t>45</a:t>
            </a:fld>
            <a:endParaRPr lang="zh-CN" altLang="en-US" dirty="0"/>
          </a:p>
        </p:txBody>
      </p:sp>
    </p:spTree>
    <p:extLst>
      <p:ext uri="{BB962C8B-B14F-4D97-AF65-F5344CB8AC3E}">
        <p14:creationId xmlns:p14="http://schemas.microsoft.com/office/powerpoint/2010/main" val="25144586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p:nvPr>
        </p:nvSpPr>
        <p:spPr/>
        <p:txBody>
          <a:bodyPr>
            <a:normAutofit/>
          </a:bodyPr>
          <a:lstStyle/>
          <a:p>
            <a:r>
              <a:rPr lang="en-US" altLang="zh-CN" dirty="0" smtClean="0"/>
              <a:t>From CISC to RISC</a:t>
            </a:r>
            <a:endParaRPr lang="zh-CN" altLang="en-US" dirty="0" smtClean="0"/>
          </a:p>
        </p:txBody>
      </p:sp>
      <p:sp>
        <p:nvSpPr>
          <p:cNvPr id="67587" name="内容占位符 2"/>
          <p:cNvSpPr>
            <a:spLocks noGrp="1"/>
          </p:cNvSpPr>
          <p:nvPr>
            <p:ph idx="1"/>
          </p:nvPr>
        </p:nvSpPr>
        <p:spPr/>
        <p:txBody>
          <a:bodyPr/>
          <a:lstStyle/>
          <a:p>
            <a:r>
              <a:rPr lang="en-US" altLang="zh-CN" sz="2000" dirty="0" smtClean="0"/>
              <a:t>CISC</a:t>
            </a:r>
            <a:r>
              <a:rPr lang="zh-CN" altLang="en-US" sz="2000" dirty="0" smtClean="0"/>
              <a:t>指令系统主要存在以下几方面的问题：</a:t>
            </a:r>
          </a:p>
          <a:p>
            <a:pPr lvl="1"/>
            <a:r>
              <a:rPr lang="zh-CN" altLang="en-US" sz="1800" dirty="0" smtClean="0"/>
              <a:t>指令使用频度；</a:t>
            </a:r>
            <a:r>
              <a:rPr lang="en-US" altLang="zh-CN" sz="1800" dirty="0" smtClean="0"/>
              <a:t>CISC</a:t>
            </a:r>
            <a:r>
              <a:rPr lang="zh-CN" altLang="en-US" sz="1800" dirty="0" smtClean="0"/>
              <a:t>指令系统复杂</a:t>
            </a:r>
            <a:r>
              <a:rPr lang="en-US" altLang="zh-CN" sz="1800" dirty="0" smtClean="0"/>
              <a:t>-〉</a:t>
            </a:r>
            <a:r>
              <a:rPr lang="zh-CN" altLang="en-US" sz="1800" dirty="0" smtClean="0"/>
              <a:t>增加研制时间和成本，容易出错；</a:t>
            </a:r>
          </a:p>
          <a:p>
            <a:pPr lvl="1"/>
            <a:r>
              <a:rPr lang="en-US" altLang="zh-CN" sz="1800" dirty="0" smtClean="0"/>
              <a:t>VLSI</a:t>
            </a:r>
            <a:r>
              <a:rPr lang="zh-CN" altLang="en-US" sz="1800" dirty="0" smtClean="0"/>
              <a:t>设计困难，不利于单片集成；</a:t>
            </a:r>
          </a:p>
          <a:p>
            <a:pPr lvl="1"/>
            <a:r>
              <a:rPr lang="zh-CN" altLang="en-US" sz="1800" dirty="0" smtClean="0"/>
              <a:t>许多复杂指令操作复杂，运行速度慢；</a:t>
            </a:r>
          </a:p>
          <a:p>
            <a:pPr lvl="1"/>
            <a:r>
              <a:rPr lang="zh-CN" altLang="en-US" sz="1800" dirty="0" smtClean="0"/>
              <a:t>各条指令不规整，不利于先进计算机体系结构技术来提高系统的性能。</a:t>
            </a:r>
            <a:endParaRPr lang="en-US" altLang="zh-CN" sz="1800" dirty="0" smtClean="0"/>
          </a:p>
          <a:p>
            <a:r>
              <a:rPr lang="zh-CN" altLang="en-US" sz="2000" dirty="0" smtClean="0"/>
              <a:t>使用简单</a:t>
            </a:r>
            <a:r>
              <a:rPr lang="en-US" altLang="zh-CN" sz="2000" dirty="0" smtClean="0"/>
              <a:t>ISA</a:t>
            </a:r>
          </a:p>
          <a:p>
            <a:pPr lvl="1"/>
            <a:r>
              <a:rPr lang="zh-CN" altLang="en-US" sz="1800" dirty="0" smtClean="0"/>
              <a:t>指令像微指令那样简单</a:t>
            </a:r>
            <a:endParaRPr lang="en-US" altLang="zh-CN" sz="1800" dirty="0" smtClean="0"/>
          </a:p>
          <a:p>
            <a:pPr lvl="1"/>
            <a:r>
              <a:rPr lang="zh-CN" altLang="en-US" sz="1800" dirty="0" smtClean="0"/>
              <a:t>编译生成的指令仅是部分</a:t>
            </a:r>
            <a:r>
              <a:rPr lang="en-US" altLang="zh-CN" sz="1800" dirty="0" smtClean="0"/>
              <a:t>CISC</a:t>
            </a:r>
            <a:r>
              <a:rPr lang="zh-CN" altLang="en-US" sz="1800" dirty="0" smtClean="0"/>
              <a:t>指令</a:t>
            </a:r>
            <a:endParaRPr lang="en-US" altLang="zh-CN" sz="1800" dirty="0" smtClean="0"/>
          </a:p>
          <a:p>
            <a:pPr lvl="1"/>
            <a:r>
              <a:rPr lang="zh-CN" altLang="en-US" sz="1800" dirty="0" smtClean="0"/>
              <a:t>能够采用流水线方式实现</a:t>
            </a:r>
            <a:endParaRPr lang="en-US" altLang="zh-CN" sz="1800" dirty="0" smtClean="0"/>
          </a:p>
          <a:p>
            <a:r>
              <a:rPr lang="zh-CN" altLang="en-US" sz="2000" dirty="0" smtClean="0"/>
              <a:t>技术基础</a:t>
            </a:r>
            <a:endParaRPr lang="en-US" altLang="zh-CN" sz="2000" dirty="0" smtClean="0"/>
          </a:p>
          <a:p>
            <a:pPr lvl="1"/>
            <a:r>
              <a:rPr lang="zh-CN" altLang="en-US" sz="1800" dirty="0" smtClean="0"/>
              <a:t>使用指令</a:t>
            </a:r>
            <a:r>
              <a:rPr lang="en-US" altLang="zh-CN" sz="1800" dirty="0" smtClean="0"/>
              <a:t>Cache</a:t>
            </a:r>
          </a:p>
          <a:p>
            <a:pPr lvl="1"/>
            <a:r>
              <a:rPr lang="zh-CN" altLang="en-US" sz="1800" dirty="0" smtClean="0"/>
              <a:t>芯片集成度有很大提高：</a:t>
            </a:r>
            <a:r>
              <a:rPr lang="en-US" altLang="zh-CN" sz="1800" dirty="0" smtClean="0"/>
              <a:t>80</a:t>
            </a:r>
            <a:r>
              <a:rPr lang="zh-CN" altLang="en-US" sz="1800" dirty="0" smtClean="0"/>
              <a:t>年代初，单芯片已经可以集成</a:t>
            </a:r>
            <a:r>
              <a:rPr lang="en-US" altLang="zh-CN" sz="1800" dirty="0" smtClean="0"/>
              <a:t>32</a:t>
            </a:r>
            <a:r>
              <a:rPr lang="zh-CN" altLang="en-US" sz="1800" dirty="0" smtClean="0"/>
              <a:t>位数据通路</a:t>
            </a:r>
            <a:r>
              <a:rPr lang="en-US" altLang="zh-CN" sz="1800" dirty="0" smtClean="0"/>
              <a:t>+</a:t>
            </a:r>
            <a:r>
              <a:rPr lang="zh-CN" altLang="en-US" sz="1800" dirty="0" smtClean="0"/>
              <a:t>小规模</a:t>
            </a:r>
            <a:r>
              <a:rPr lang="en-US" altLang="zh-CN" sz="1800" dirty="0" smtClean="0"/>
              <a:t>cache</a:t>
            </a:r>
          </a:p>
          <a:p>
            <a:pPr lvl="1"/>
            <a:r>
              <a:rPr lang="en-US" altLang="zh-CN" sz="1800" dirty="0" err="1" smtClean="0"/>
              <a:t>Chaitin</a:t>
            </a:r>
            <a:r>
              <a:rPr lang="zh-CN" altLang="en-US" sz="1800" dirty="0" smtClean="0"/>
              <a:t>的寄存器分配方法有利于</a:t>
            </a:r>
            <a:r>
              <a:rPr lang="en-US" altLang="zh-CN" sz="1800" dirty="0" smtClean="0"/>
              <a:t>Load-store</a:t>
            </a:r>
            <a:r>
              <a:rPr lang="zh-CN" altLang="en-US" sz="1800" dirty="0" smtClean="0"/>
              <a:t>型</a:t>
            </a:r>
            <a:r>
              <a:rPr lang="en-US" altLang="zh-CN" sz="1800" dirty="0" smtClean="0"/>
              <a:t>ISA</a:t>
            </a:r>
          </a:p>
          <a:p>
            <a:pPr lvl="1"/>
            <a:endParaRPr lang="zh-CN" altLang="en-US" sz="1800" dirty="0" smtClean="0"/>
          </a:p>
        </p:txBody>
      </p:sp>
      <p:sp>
        <p:nvSpPr>
          <p:cNvPr id="67588" name="日期占位符 3"/>
          <p:cNvSpPr>
            <a:spLocks noGrp="1"/>
          </p:cNvSpPr>
          <p:nvPr>
            <p:ph type="dt" sz="half" idx="10"/>
          </p:nvPr>
        </p:nvSpPr>
        <p:spPr/>
        <p:txBody>
          <a:bodyPr/>
          <a:lstStyle/>
          <a:p>
            <a:fld id="{697FDCC5-1C38-4B75-B5D1-030E6B983721}" type="datetime1">
              <a:rPr lang="en-US" altLang="zh-CN" smtClean="0"/>
              <a:pPr/>
              <a:t>2/25/2020</a:t>
            </a:fld>
            <a:endParaRPr lang="en-US" altLang="zh-CN" smtClean="0"/>
          </a:p>
        </p:txBody>
      </p:sp>
      <p:sp>
        <p:nvSpPr>
          <p:cNvPr id="6" name="灯片编号占位符 5"/>
          <p:cNvSpPr>
            <a:spLocks noGrp="1"/>
          </p:cNvSpPr>
          <p:nvPr>
            <p:ph type="sldNum" sz="quarter" idx="12"/>
          </p:nvPr>
        </p:nvSpPr>
        <p:spPr/>
        <p:txBody>
          <a:bodyPr/>
          <a:lstStyle/>
          <a:p>
            <a:fld id="{7953984E-0717-4331-B92C-05AA86C678F7}" type="slidenum">
              <a:rPr lang="zh-CN" altLang="en-US" smtClean="0"/>
              <a:pPr/>
              <a:t>46</a:t>
            </a:fld>
            <a:endParaRPr lang="zh-CN" altLang="en-US"/>
          </a:p>
        </p:txBody>
      </p:sp>
      <p:sp>
        <p:nvSpPr>
          <p:cNvPr id="67589" name="矩形 4"/>
          <p:cNvSpPr>
            <a:spLocks noChangeArrowheads="1"/>
          </p:cNvSpPr>
          <p:nvPr/>
        </p:nvSpPr>
        <p:spPr bwMode="auto">
          <a:xfrm>
            <a:off x="468313" y="6021388"/>
            <a:ext cx="8496300" cy="460375"/>
          </a:xfrm>
          <a:prstGeom prst="rect">
            <a:avLst/>
          </a:prstGeom>
          <a:noFill/>
          <a:ln w="9525">
            <a:noFill/>
            <a:miter lim="800000"/>
            <a:headEnd/>
            <a:tailEnd/>
          </a:ln>
        </p:spPr>
        <p:txBody>
          <a:bodyPr>
            <a:spAutoFit/>
          </a:bodyPr>
          <a:lstStyle/>
          <a:p>
            <a:r>
              <a:rPr lang="en-US" altLang="zh-CN" sz="1200" dirty="0">
                <a:solidFill>
                  <a:srgbClr val="000000"/>
                </a:solidFill>
                <a:latin typeface="ArialMT"/>
                <a:ea typeface="微软雅黑" panose="020B0503020204020204" pitchFamily="34" charset="-122"/>
              </a:rPr>
              <a:t>*</a:t>
            </a:r>
            <a:r>
              <a:rPr lang="en-US" altLang="zh-CN" sz="1200" dirty="0" err="1">
                <a:solidFill>
                  <a:srgbClr val="000000"/>
                </a:solidFill>
                <a:latin typeface="ArialMT"/>
                <a:ea typeface="微软雅黑" panose="020B0503020204020204" pitchFamily="34" charset="-122"/>
              </a:rPr>
              <a:t>Chaitin</a:t>
            </a:r>
            <a:r>
              <a:rPr lang="en-US" altLang="zh-CN" sz="1200" dirty="0">
                <a:solidFill>
                  <a:srgbClr val="000000"/>
                </a:solidFill>
                <a:latin typeface="ArialMT"/>
                <a:ea typeface="微软雅黑" panose="020B0503020204020204" pitchFamily="34" charset="-122"/>
              </a:rPr>
              <a:t>, Gregory J., et al. "</a:t>
            </a:r>
            <a:r>
              <a:rPr lang="en-US" altLang="zh-CN" sz="1200" dirty="0">
                <a:solidFill>
                  <a:srgbClr val="0097A7"/>
                </a:solidFill>
                <a:latin typeface="ArialMT"/>
                <a:ea typeface="微软雅黑" panose="020B0503020204020204" pitchFamily="34" charset="-122"/>
              </a:rPr>
              <a:t>Register allocation via coloring</a:t>
            </a:r>
            <a:r>
              <a:rPr lang="en-US" altLang="zh-CN" sz="1200" dirty="0">
                <a:solidFill>
                  <a:srgbClr val="000000"/>
                </a:solidFill>
                <a:latin typeface="ArialMT"/>
                <a:ea typeface="微软雅黑" panose="020B0503020204020204" pitchFamily="34" charset="-122"/>
              </a:rPr>
              <a:t>." </a:t>
            </a:r>
            <a:r>
              <a:rPr lang="en-US" altLang="zh-CN" sz="1200" i="1" dirty="0">
                <a:solidFill>
                  <a:srgbClr val="000000"/>
                </a:solidFill>
                <a:latin typeface="Arial-ItalicMT"/>
                <a:ea typeface="微软雅黑" panose="020B0503020204020204" pitchFamily="34" charset="-122"/>
              </a:rPr>
              <a:t>Computer languages </a:t>
            </a:r>
            <a:r>
              <a:rPr lang="en-US" altLang="zh-CN" sz="1200" dirty="0">
                <a:solidFill>
                  <a:srgbClr val="000000"/>
                </a:solidFill>
                <a:latin typeface="ArialMT"/>
                <a:ea typeface="微软雅黑" panose="020B0503020204020204" pitchFamily="34" charset="-122"/>
              </a:rPr>
              <a:t>6.1 (1981), 47-57</a:t>
            </a:r>
            <a:r>
              <a:rPr lang="en-US" altLang="zh-CN" sz="1200" dirty="0">
                <a:ea typeface="微软雅黑" panose="020B0503020204020204" pitchFamily="34" charset="-122"/>
              </a:rPr>
              <a:t> </a:t>
            </a:r>
            <a:br>
              <a:rPr lang="en-US" altLang="zh-CN" sz="1200" dirty="0">
                <a:ea typeface="微软雅黑" panose="020B0503020204020204" pitchFamily="34" charset="-122"/>
              </a:rPr>
            </a:br>
            <a:endParaRPr lang="zh-CN" altLang="en-US" sz="1200" dirty="0">
              <a:ea typeface="微软雅黑" panose="020B0503020204020204" pitchFamily="34" charset="-122"/>
            </a:endParaRPr>
          </a:p>
        </p:txBody>
      </p:sp>
    </p:spTree>
    <p:extLst>
      <p:ext uri="{BB962C8B-B14F-4D97-AF65-F5344CB8AC3E}">
        <p14:creationId xmlns:p14="http://schemas.microsoft.com/office/powerpoint/2010/main" val="212851915"/>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88" name="Rectangle 38"/>
          <p:cNvSpPr>
            <a:spLocks noGrp="1" noChangeArrowheads="1"/>
          </p:cNvSpPr>
          <p:nvPr>
            <p:ph type="title"/>
          </p:nvPr>
        </p:nvSpPr>
        <p:spPr/>
        <p:txBody>
          <a:bodyPr>
            <a:noAutofit/>
          </a:bodyPr>
          <a:lstStyle/>
          <a:p>
            <a:r>
              <a:rPr lang="en-US" altLang="zh-CN" sz="2400" dirty="0" smtClean="0"/>
              <a:t>MIPS R3000 Instruction Set Architecture (Summary)</a:t>
            </a:r>
          </a:p>
        </p:txBody>
      </p:sp>
      <p:sp>
        <p:nvSpPr>
          <p:cNvPr id="27653" name="Rectangle 3"/>
          <p:cNvSpPr>
            <a:spLocks noGrp="1" noChangeArrowheads="1"/>
          </p:cNvSpPr>
          <p:nvPr>
            <p:ph idx="1"/>
          </p:nvPr>
        </p:nvSpPr>
        <p:spPr>
          <a:xfrm>
            <a:off x="397379" y="1044788"/>
            <a:ext cx="8229600" cy="3569941"/>
          </a:xfrm>
        </p:spPr>
        <p:txBody>
          <a:bodyPr>
            <a:normAutofit fontScale="92500" lnSpcReduction="10000"/>
          </a:bodyPr>
          <a:lstStyle/>
          <a:p>
            <a:r>
              <a:rPr lang="zh-CN" altLang="en-US" dirty="0" smtClean="0"/>
              <a:t>指令类型</a:t>
            </a:r>
          </a:p>
          <a:p>
            <a:pPr lvl="1"/>
            <a:r>
              <a:rPr lang="en-US" altLang="zh-CN" dirty="0" smtClean="0"/>
              <a:t>Load/Store</a:t>
            </a:r>
          </a:p>
          <a:p>
            <a:pPr lvl="1"/>
            <a:r>
              <a:rPr lang="en-US" altLang="zh-CN" dirty="0" smtClean="0"/>
              <a:t>Computational</a:t>
            </a:r>
          </a:p>
          <a:p>
            <a:pPr lvl="1"/>
            <a:r>
              <a:rPr lang="en-US" altLang="zh-CN" dirty="0" smtClean="0"/>
              <a:t>Jump and Branch</a:t>
            </a:r>
          </a:p>
          <a:p>
            <a:pPr lvl="1"/>
            <a:r>
              <a:rPr lang="en-US" altLang="zh-CN" dirty="0" smtClean="0"/>
              <a:t>Floating Point</a:t>
            </a:r>
          </a:p>
          <a:p>
            <a:pPr lvl="2"/>
            <a:r>
              <a:rPr lang="en-US" altLang="zh-CN" dirty="0" smtClean="0"/>
              <a:t>coprocessor</a:t>
            </a:r>
          </a:p>
          <a:p>
            <a:pPr lvl="1"/>
            <a:r>
              <a:rPr lang="en-US" altLang="zh-CN" dirty="0" smtClean="0"/>
              <a:t>Memory Management</a:t>
            </a:r>
          </a:p>
          <a:p>
            <a:pPr lvl="1"/>
            <a:r>
              <a:rPr lang="en-US" altLang="zh-CN" dirty="0" smtClean="0"/>
              <a:t>Special</a:t>
            </a:r>
          </a:p>
        </p:txBody>
      </p:sp>
      <p:sp>
        <p:nvSpPr>
          <p:cNvPr id="27650" name="日期占位符 3"/>
          <p:cNvSpPr>
            <a:spLocks noGrp="1" noChangeArrowheads="1"/>
          </p:cNvSpPr>
          <p:nvPr>
            <p:ph type="dt" sz="half" idx="10"/>
          </p:nvPr>
        </p:nvSpPr>
        <p:spPr/>
        <p:txBody>
          <a:bodyPr/>
          <a:lstStyle/>
          <a:p>
            <a:fld id="{BCD69F04-5B0D-4222-B20F-BA74DF9E1653}" type="datetime1">
              <a:rPr lang="en-US" altLang="zh-CN" smtClean="0"/>
              <a:pPr/>
              <a:t>2/25/2020</a:t>
            </a:fld>
            <a:endParaRPr lang="en-US" altLang="zh-CN" smtClean="0"/>
          </a:p>
        </p:txBody>
      </p:sp>
      <p:sp>
        <p:nvSpPr>
          <p:cNvPr id="27692" name="灯片编号占位符 1"/>
          <p:cNvSpPr>
            <a:spLocks noGrp="1" noChangeArrowheads="1"/>
          </p:cNvSpPr>
          <p:nvPr>
            <p:ph type="sldNum" sz="quarter" idx="12"/>
          </p:nvPr>
        </p:nvSpPr>
        <p:spPr/>
        <p:txBody>
          <a:bodyPr/>
          <a:lstStyle/>
          <a:p>
            <a:fld id="{254E7784-CB9E-4316-98AB-BA377CA655B9}" type="slidenum">
              <a:rPr lang="en-US" altLang="zh-CN" smtClean="0"/>
              <a:pPr/>
              <a:t>47</a:t>
            </a:fld>
            <a:endParaRPr lang="en-US" altLang="zh-CN"/>
          </a:p>
        </p:txBody>
      </p:sp>
      <p:sp>
        <p:nvSpPr>
          <p:cNvPr id="27652" name="Rectangle 2"/>
          <p:cNvSpPr>
            <a:spLocks noChangeArrowheads="1"/>
          </p:cNvSpPr>
          <p:nvPr/>
        </p:nvSpPr>
        <p:spPr bwMode="auto">
          <a:xfrm>
            <a:off x="3429000" y="6248400"/>
            <a:ext cx="2351088" cy="500063"/>
          </a:xfrm>
          <a:prstGeom prst="rect">
            <a:avLst/>
          </a:prstGeom>
          <a:solidFill>
            <a:schemeClr val="bg1"/>
          </a:solidFill>
          <a:ln w="12700">
            <a:noFill/>
            <a:miter lim="800000"/>
            <a:headEnd/>
            <a:tailEnd/>
          </a:ln>
        </p:spPr>
        <p:txBody>
          <a:bodyPr wrap="none" anchor="ctr"/>
          <a:lstStyle/>
          <a:p>
            <a:endParaRPr lang="zh-CN" altLang="en-US" dirty="0">
              <a:ea typeface="微软雅黑" panose="020B0503020204020204" pitchFamily="34" charset="-122"/>
            </a:endParaRPr>
          </a:p>
        </p:txBody>
      </p:sp>
      <p:sp>
        <p:nvSpPr>
          <p:cNvPr id="27654" name="Rectangle 4"/>
          <p:cNvSpPr>
            <a:spLocks noChangeArrowheads="1"/>
          </p:cNvSpPr>
          <p:nvPr/>
        </p:nvSpPr>
        <p:spPr bwMode="auto">
          <a:xfrm>
            <a:off x="6394450" y="2053798"/>
            <a:ext cx="1993900" cy="16383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55" name="Rectangle 5"/>
          <p:cNvSpPr>
            <a:spLocks noChangeArrowheads="1"/>
          </p:cNvSpPr>
          <p:nvPr/>
        </p:nvSpPr>
        <p:spPr bwMode="auto">
          <a:xfrm>
            <a:off x="6629400" y="2428448"/>
            <a:ext cx="981231"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a:ea typeface="微软雅黑" panose="020B0503020204020204" pitchFamily="34" charset="-122"/>
              </a:rPr>
              <a:t>R0 - R31</a:t>
            </a:r>
          </a:p>
        </p:txBody>
      </p:sp>
      <p:sp>
        <p:nvSpPr>
          <p:cNvPr id="27656" name="Rectangle 6"/>
          <p:cNvSpPr>
            <a:spLocks noChangeArrowheads="1"/>
          </p:cNvSpPr>
          <p:nvPr/>
        </p:nvSpPr>
        <p:spPr bwMode="auto">
          <a:xfrm>
            <a:off x="6394450" y="3780998"/>
            <a:ext cx="1993900" cy="2413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57" name="Rectangle 7"/>
          <p:cNvSpPr>
            <a:spLocks noChangeArrowheads="1"/>
          </p:cNvSpPr>
          <p:nvPr/>
        </p:nvSpPr>
        <p:spPr bwMode="auto">
          <a:xfrm>
            <a:off x="6394450" y="4085798"/>
            <a:ext cx="1993900" cy="2413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58" name="Rectangle 8"/>
          <p:cNvSpPr>
            <a:spLocks noChangeArrowheads="1"/>
          </p:cNvSpPr>
          <p:nvPr/>
        </p:nvSpPr>
        <p:spPr bwMode="auto">
          <a:xfrm>
            <a:off x="6394450" y="4415998"/>
            <a:ext cx="1993900" cy="2413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59" name="Rectangle 9"/>
          <p:cNvSpPr>
            <a:spLocks noChangeArrowheads="1"/>
          </p:cNvSpPr>
          <p:nvPr/>
        </p:nvSpPr>
        <p:spPr bwMode="auto">
          <a:xfrm>
            <a:off x="7112000" y="3774648"/>
            <a:ext cx="391133"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a:ea typeface="微软雅黑" panose="020B0503020204020204" pitchFamily="34" charset="-122"/>
              </a:rPr>
              <a:t>PC</a:t>
            </a:r>
          </a:p>
        </p:txBody>
      </p:sp>
      <p:sp>
        <p:nvSpPr>
          <p:cNvPr id="27660" name="Rectangle 10"/>
          <p:cNvSpPr>
            <a:spLocks noChangeArrowheads="1"/>
          </p:cNvSpPr>
          <p:nvPr/>
        </p:nvSpPr>
        <p:spPr bwMode="auto">
          <a:xfrm>
            <a:off x="7112000" y="4079448"/>
            <a:ext cx="335028"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a:ea typeface="微软雅黑" panose="020B0503020204020204" pitchFamily="34" charset="-122"/>
              </a:rPr>
              <a:t>HI</a:t>
            </a:r>
          </a:p>
        </p:txBody>
      </p:sp>
      <p:sp>
        <p:nvSpPr>
          <p:cNvPr id="27661" name="Rectangle 11"/>
          <p:cNvSpPr>
            <a:spLocks noChangeArrowheads="1"/>
          </p:cNvSpPr>
          <p:nvPr/>
        </p:nvSpPr>
        <p:spPr bwMode="auto">
          <a:xfrm>
            <a:off x="7112000" y="4435048"/>
            <a:ext cx="382605"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a:ea typeface="微软雅黑" panose="020B0503020204020204" pitchFamily="34" charset="-122"/>
              </a:rPr>
              <a:t>LO</a:t>
            </a:r>
          </a:p>
        </p:txBody>
      </p:sp>
      <p:sp>
        <p:nvSpPr>
          <p:cNvPr id="27662" name="Rectangle 12"/>
          <p:cNvSpPr>
            <a:spLocks noChangeArrowheads="1"/>
          </p:cNvSpPr>
          <p:nvPr/>
        </p:nvSpPr>
        <p:spPr bwMode="auto">
          <a:xfrm>
            <a:off x="1830650" y="5021314"/>
            <a:ext cx="1257300" cy="3429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63" name="Rectangle 13"/>
          <p:cNvSpPr>
            <a:spLocks noChangeArrowheads="1"/>
          </p:cNvSpPr>
          <p:nvPr/>
        </p:nvSpPr>
        <p:spPr bwMode="auto">
          <a:xfrm>
            <a:off x="2141800" y="5065764"/>
            <a:ext cx="403957"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a:ea typeface="微软雅黑" panose="020B0503020204020204" pitchFamily="34" charset="-122"/>
              </a:rPr>
              <a:t>OP</a:t>
            </a:r>
          </a:p>
        </p:txBody>
      </p:sp>
      <p:sp>
        <p:nvSpPr>
          <p:cNvPr id="27664" name="Rectangle 14"/>
          <p:cNvSpPr>
            <a:spLocks noChangeArrowheads="1"/>
          </p:cNvSpPr>
          <p:nvPr/>
        </p:nvSpPr>
        <p:spPr bwMode="auto">
          <a:xfrm>
            <a:off x="3100650" y="5021314"/>
            <a:ext cx="952500" cy="3429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65" name="Rectangle 15"/>
          <p:cNvSpPr>
            <a:spLocks noChangeArrowheads="1"/>
          </p:cNvSpPr>
          <p:nvPr/>
        </p:nvSpPr>
        <p:spPr bwMode="auto">
          <a:xfrm>
            <a:off x="4065850" y="5021314"/>
            <a:ext cx="952500" cy="3429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66" name="Rectangle 16"/>
          <p:cNvSpPr>
            <a:spLocks noChangeArrowheads="1"/>
          </p:cNvSpPr>
          <p:nvPr/>
        </p:nvSpPr>
        <p:spPr bwMode="auto">
          <a:xfrm>
            <a:off x="1830650" y="5503914"/>
            <a:ext cx="1257300" cy="3429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67" name="Rectangle 17"/>
          <p:cNvSpPr>
            <a:spLocks noChangeArrowheads="1"/>
          </p:cNvSpPr>
          <p:nvPr/>
        </p:nvSpPr>
        <p:spPr bwMode="auto">
          <a:xfrm>
            <a:off x="2141800" y="5548364"/>
            <a:ext cx="403957"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a:ea typeface="微软雅黑" panose="020B0503020204020204" pitchFamily="34" charset="-122"/>
              </a:rPr>
              <a:t>OP</a:t>
            </a:r>
          </a:p>
        </p:txBody>
      </p:sp>
      <p:sp>
        <p:nvSpPr>
          <p:cNvPr id="27668" name="Rectangle 18"/>
          <p:cNvSpPr>
            <a:spLocks noChangeArrowheads="1"/>
          </p:cNvSpPr>
          <p:nvPr/>
        </p:nvSpPr>
        <p:spPr bwMode="auto">
          <a:xfrm>
            <a:off x="3100650" y="5503914"/>
            <a:ext cx="952500" cy="3429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69" name="Rectangle 19"/>
          <p:cNvSpPr>
            <a:spLocks noChangeArrowheads="1"/>
          </p:cNvSpPr>
          <p:nvPr/>
        </p:nvSpPr>
        <p:spPr bwMode="auto">
          <a:xfrm>
            <a:off x="4065850" y="5503914"/>
            <a:ext cx="952500" cy="3429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70" name="Rectangle 20"/>
          <p:cNvSpPr>
            <a:spLocks noChangeArrowheads="1"/>
          </p:cNvSpPr>
          <p:nvPr/>
        </p:nvSpPr>
        <p:spPr bwMode="auto">
          <a:xfrm>
            <a:off x="5031050" y="5503914"/>
            <a:ext cx="2984500" cy="3429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71" name="Rectangle 21"/>
          <p:cNvSpPr>
            <a:spLocks noChangeArrowheads="1"/>
          </p:cNvSpPr>
          <p:nvPr/>
        </p:nvSpPr>
        <p:spPr bwMode="auto">
          <a:xfrm>
            <a:off x="1830650" y="6011914"/>
            <a:ext cx="1257300" cy="3429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72" name="Rectangle 22"/>
          <p:cNvSpPr>
            <a:spLocks noChangeArrowheads="1"/>
          </p:cNvSpPr>
          <p:nvPr/>
        </p:nvSpPr>
        <p:spPr bwMode="auto">
          <a:xfrm>
            <a:off x="2141800" y="6056364"/>
            <a:ext cx="403957"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a:ea typeface="微软雅黑" panose="020B0503020204020204" pitchFamily="34" charset="-122"/>
              </a:rPr>
              <a:t>OP</a:t>
            </a:r>
          </a:p>
        </p:txBody>
      </p:sp>
      <p:sp>
        <p:nvSpPr>
          <p:cNvPr id="27673" name="Rectangle 23"/>
          <p:cNvSpPr>
            <a:spLocks noChangeArrowheads="1"/>
          </p:cNvSpPr>
          <p:nvPr/>
        </p:nvSpPr>
        <p:spPr bwMode="auto">
          <a:xfrm>
            <a:off x="3100650" y="6011914"/>
            <a:ext cx="4914900" cy="3429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74" name="Rectangle 24"/>
          <p:cNvSpPr>
            <a:spLocks noChangeArrowheads="1"/>
          </p:cNvSpPr>
          <p:nvPr/>
        </p:nvSpPr>
        <p:spPr bwMode="auto">
          <a:xfrm>
            <a:off x="5031050" y="5021314"/>
            <a:ext cx="952500" cy="3429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75" name="Rectangle 25"/>
          <p:cNvSpPr>
            <a:spLocks noChangeArrowheads="1"/>
          </p:cNvSpPr>
          <p:nvPr/>
        </p:nvSpPr>
        <p:spPr bwMode="auto">
          <a:xfrm>
            <a:off x="5996250" y="5021314"/>
            <a:ext cx="952500" cy="3429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76" name="Rectangle 26"/>
          <p:cNvSpPr>
            <a:spLocks noChangeArrowheads="1"/>
          </p:cNvSpPr>
          <p:nvPr/>
        </p:nvSpPr>
        <p:spPr bwMode="auto">
          <a:xfrm>
            <a:off x="6961450" y="5021314"/>
            <a:ext cx="1054100" cy="342900"/>
          </a:xfrm>
          <a:prstGeom prst="rect">
            <a:avLst/>
          </a:prstGeom>
          <a:noFill/>
          <a:ln w="12700">
            <a:solidFill>
              <a:schemeClr val="tx1"/>
            </a:solidFill>
            <a:miter lim="800000"/>
            <a:headEnd/>
            <a:tailEnd/>
          </a:ln>
        </p:spPr>
        <p:txBody>
          <a:bodyPr wrap="none" anchor="ctr"/>
          <a:lstStyle/>
          <a:p>
            <a:endParaRPr lang="zh-CN" altLang="en-US" dirty="0">
              <a:ea typeface="微软雅黑" panose="020B0503020204020204" pitchFamily="34" charset="-122"/>
            </a:endParaRPr>
          </a:p>
        </p:txBody>
      </p:sp>
      <p:sp>
        <p:nvSpPr>
          <p:cNvPr id="27677" name="Rectangle 27"/>
          <p:cNvSpPr>
            <a:spLocks noChangeArrowheads="1"/>
          </p:cNvSpPr>
          <p:nvPr/>
        </p:nvSpPr>
        <p:spPr bwMode="auto">
          <a:xfrm>
            <a:off x="3234000" y="5065764"/>
            <a:ext cx="313932"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err="1">
                <a:ea typeface="微软雅黑" panose="020B0503020204020204" pitchFamily="34" charset="-122"/>
              </a:rPr>
              <a:t>rs</a:t>
            </a:r>
            <a:endParaRPr lang="en-US" altLang="zh-CN" b="1" dirty="0">
              <a:ea typeface="微软雅黑" panose="020B0503020204020204" pitchFamily="34" charset="-122"/>
            </a:endParaRPr>
          </a:p>
        </p:txBody>
      </p:sp>
      <p:sp>
        <p:nvSpPr>
          <p:cNvPr id="27678" name="Rectangle 28"/>
          <p:cNvSpPr>
            <a:spLocks noChangeArrowheads="1"/>
          </p:cNvSpPr>
          <p:nvPr/>
        </p:nvSpPr>
        <p:spPr bwMode="auto">
          <a:xfrm>
            <a:off x="4275400" y="5091164"/>
            <a:ext cx="292100" cy="284163"/>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err="1">
                <a:ea typeface="微软雅黑" panose="020B0503020204020204" pitchFamily="34" charset="-122"/>
              </a:rPr>
              <a:t>rt</a:t>
            </a:r>
            <a:endParaRPr lang="en-US" altLang="zh-CN" b="1" dirty="0">
              <a:ea typeface="微软雅黑" panose="020B0503020204020204" pitchFamily="34" charset="-122"/>
            </a:endParaRPr>
          </a:p>
        </p:txBody>
      </p:sp>
      <p:sp>
        <p:nvSpPr>
          <p:cNvPr id="27679" name="Rectangle 29"/>
          <p:cNvSpPr>
            <a:spLocks noChangeArrowheads="1"/>
          </p:cNvSpPr>
          <p:nvPr/>
        </p:nvSpPr>
        <p:spPr bwMode="auto">
          <a:xfrm>
            <a:off x="5266000" y="5065764"/>
            <a:ext cx="326500"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err="1">
                <a:ea typeface="微软雅黑" panose="020B0503020204020204" pitchFamily="34" charset="-122"/>
              </a:rPr>
              <a:t>rd</a:t>
            </a:r>
            <a:endParaRPr lang="en-US" altLang="zh-CN" b="1" dirty="0">
              <a:ea typeface="微软雅黑" panose="020B0503020204020204" pitchFamily="34" charset="-122"/>
            </a:endParaRPr>
          </a:p>
        </p:txBody>
      </p:sp>
      <p:sp>
        <p:nvSpPr>
          <p:cNvPr id="27680" name="Rectangle 30"/>
          <p:cNvSpPr>
            <a:spLocks noChangeArrowheads="1"/>
          </p:cNvSpPr>
          <p:nvPr/>
        </p:nvSpPr>
        <p:spPr bwMode="auto">
          <a:xfrm>
            <a:off x="6180400" y="5065764"/>
            <a:ext cx="357470"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err="1">
                <a:ea typeface="微软雅黑" panose="020B0503020204020204" pitchFamily="34" charset="-122"/>
              </a:rPr>
              <a:t>sa</a:t>
            </a:r>
            <a:endParaRPr lang="en-US" altLang="zh-CN" b="1" dirty="0">
              <a:ea typeface="微软雅黑" panose="020B0503020204020204" pitchFamily="34" charset="-122"/>
            </a:endParaRPr>
          </a:p>
        </p:txBody>
      </p:sp>
      <p:sp>
        <p:nvSpPr>
          <p:cNvPr id="27681" name="Rectangle 31"/>
          <p:cNvSpPr>
            <a:spLocks noChangeArrowheads="1"/>
          </p:cNvSpPr>
          <p:nvPr/>
        </p:nvSpPr>
        <p:spPr bwMode="auto">
          <a:xfrm>
            <a:off x="7094800" y="5065764"/>
            <a:ext cx="625171"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err="1">
                <a:ea typeface="微软雅黑" panose="020B0503020204020204" pitchFamily="34" charset="-122"/>
              </a:rPr>
              <a:t>funct</a:t>
            </a:r>
            <a:endParaRPr lang="en-US" altLang="zh-CN" b="1" dirty="0">
              <a:ea typeface="微软雅黑" panose="020B0503020204020204" pitchFamily="34" charset="-122"/>
            </a:endParaRPr>
          </a:p>
        </p:txBody>
      </p:sp>
      <p:sp>
        <p:nvSpPr>
          <p:cNvPr id="27682" name="Rectangle 32"/>
          <p:cNvSpPr>
            <a:spLocks noChangeArrowheads="1"/>
          </p:cNvSpPr>
          <p:nvPr/>
        </p:nvSpPr>
        <p:spPr bwMode="auto">
          <a:xfrm>
            <a:off x="3259400" y="5548364"/>
            <a:ext cx="313932"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err="1">
                <a:ea typeface="微软雅黑" panose="020B0503020204020204" pitchFamily="34" charset="-122"/>
              </a:rPr>
              <a:t>rs</a:t>
            </a:r>
            <a:endParaRPr lang="en-US" altLang="zh-CN" b="1" dirty="0">
              <a:ea typeface="微软雅黑" panose="020B0503020204020204" pitchFamily="34" charset="-122"/>
            </a:endParaRPr>
          </a:p>
        </p:txBody>
      </p:sp>
      <p:sp>
        <p:nvSpPr>
          <p:cNvPr id="27683" name="Rectangle 33"/>
          <p:cNvSpPr>
            <a:spLocks noChangeArrowheads="1"/>
          </p:cNvSpPr>
          <p:nvPr/>
        </p:nvSpPr>
        <p:spPr bwMode="auto">
          <a:xfrm>
            <a:off x="4300800" y="5573764"/>
            <a:ext cx="292100" cy="284163"/>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err="1">
                <a:ea typeface="微软雅黑" panose="020B0503020204020204" pitchFamily="34" charset="-122"/>
              </a:rPr>
              <a:t>rt</a:t>
            </a:r>
            <a:endParaRPr lang="en-US" altLang="zh-CN" b="1" dirty="0">
              <a:ea typeface="微软雅黑" panose="020B0503020204020204" pitchFamily="34" charset="-122"/>
            </a:endParaRPr>
          </a:p>
        </p:txBody>
      </p:sp>
      <p:sp>
        <p:nvSpPr>
          <p:cNvPr id="27684" name="Rectangle 34"/>
          <p:cNvSpPr>
            <a:spLocks noChangeArrowheads="1"/>
          </p:cNvSpPr>
          <p:nvPr/>
        </p:nvSpPr>
        <p:spPr bwMode="auto">
          <a:xfrm>
            <a:off x="5418400" y="5599164"/>
            <a:ext cx="1163011"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a:ea typeface="微软雅黑" panose="020B0503020204020204" pitchFamily="34" charset="-122"/>
              </a:rPr>
              <a:t>immediate</a:t>
            </a:r>
          </a:p>
        </p:txBody>
      </p:sp>
      <p:sp>
        <p:nvSpPr>
          <p:cNvPr id="27685" name="Rectangle 35"/>
          <p:cNvSpPr>
            <a:spLocks noChangeArrowheads="1"/>
          </p:cNvSpPr>
          <p:nvPr/>
        </p:nvSpPr>
        <p:spPr bwMode="auto">
          <a:xfrm>
            <a:off x="4500825" y="6034139"/>
            <a:ext cx="1245534" cy="286745"/>
          </a:xfrm>
          <a:prstGeom prst="rect">
            <a:avLst/>
          </a:prstGeom>
          <a:noFill/>
          <a:ln w="12700">
            <a:noFill/>
            <a:miter lim="800000"/>
            <a:headEnd/>
            <a:tailEnd/>
          </a:ln>
        </p:spPr>
        <p:txBody>
          <a:bodyPr wrap="none" lIns="63500" tIns="25400" rIns="63500" bIns="25400">
            <a:spAutoFit/>
          </a:bodyPr>
          <a:lstStyle/>
          <a:p>
            <a:pPr>
              <a:lnSpc>
                <a:spcPct val="85000"/>
              </a:lnSpc>
            </a:pPr>
            <a:r>
              <a:rPr lang="en-US" altLang="zh-CN" b="1" dirty="0">
                <a:ea typeface="微软雅黑" panose="020B0503020204020204" pitchFamily="34" charset="-122"/>
              </a:rPr>
              <a:t>jump target</a:t>
            </a:r>
          </a:p>
        </p:txBody>
      </p:sp>
      <p:sp>
        <p:nvSpPr>
          <p:cNvPr id="27686" name="Rectangle 36"/>
          <p:cNvSpPr>
            <a:spLocks noChangeArrowheads="1"/>
          </p:cNvSpPr>
          <p:nvPr/>
        </p:nvSpPr>
        <p:spPr bwMode="auto">
          <a:xfrm>
            <a:off x="1252800" y="4659364"/>
            <a:ext cx="3071354" cy="286745"/>
          </a:xfrm>
          <a:prstGeom prst="rect">
            <a:avLst/>
          </a:prstGeom>
          <a:noFill/>
          <a:ln w="12700">
            <a:noFill/>
            <a:miter lim="800000"/>
            <a:headEnd/>
            <a:tailEnd/>
          </a:ln>
        </p:spPr>
        <p:txBody>
          <a:bodyPr wrap="none" lIns="63500" tIns="25400" rIns="63500" bIns="25400">
            <a:spAutoFit/>
          </a:bodyPr>
          <a:lstStyle/>
          <a:p>
            <a:pPr>
              <a:lnSpc>
                <a:spcPct val="85000"/>
              </a:lnSpc>
            </a:pPr>
            <a:r>
              <a:rPr lang="zh-CN" altLang="en-US" b="1" dirty="0">
                <a:ea typeface="微软雅黑" panose="020B0503020204020204" pitchFamily="34" charset="-122"/>
              </a:rPr>
              <a:t>3 种指令格式: </a:t>
            </a:r>
            <a:r>
              <a:rPr lang="en-US" altLang="zh-CN" b="1" dirty="0">
                <a:ea typeface="微软雅黑" panose="020B0503020204020204" pitchFamily="34" charset="-122"/>
              </a:rPr>
              <a:t>all 32 bits wide</a:t>
            </a:r>
          </a:p>
        </p:txBody>
      </p:sp>
      <p:sp>
        <p:nvSpPr>
          <p:cNvPr id="27687" name="Rectangle 37"/>
          <p:cNvSpPr>
            <a:spLocks noChangeArrowheads="1"/>
          </p:cNvSpPr>
          <p:nvPr/>
        </p:nvSpPr>
        <p:spPr bwMode="auto">
          <a:xfrm>
            <a:off x="6394450" y="1420678"/>
            <a:ext cx="1085042" cy="366767"/>
          </a:xfrm>
          <a:prstGeom prst="rect">
            <a:avLst/>
          </a:prstGeom>
          <a:noFill/>
          <a:ln w="12700">
            <a:noFill/>
            <a:miter lim="800000"/>
            <a:headEnd/>
            <a:tailEnd/>
          </a:ln>
        </p:spPr>
        <p:txBody>
          <a:bodyPr wrap="none" lIns="90488" tIns="44450" rIns="90488" bIns="44450">
            <a:spAutoFit/>
          </a:bodyPr>
          <a:lstStyle/>
          <a:p>
            <a:r>
              <a:rPr lang="en-US" altLang="zh-CN" dirty="0">
                <a:solidFill>
                  <a:schemeClr val="accent1"/>
                </a:solidFill>
                <a:ea typeface="微软雅黑" panose="020B0503020204020204" pitchFamily="34" charset="-122"/>
              </a:rPr>
              <a:t>Registers</a:t>
            </a:r>
          </a:p>
        </p:txBody>
      </p:sp>
      <p:sp>
        <p:nvSpPr>
          <p:cNvPr id="27689" name="Text Box 39"/>
          <p:cNvSpPr txBox="1">
            <a:spLocks noChangeArrowheads="1"/>
          </p:cNvSpPr>
          <p:nvPr/>
        </p:nvSpPr>
        <p:spPr bwMode="auto">
          <a:xfrm>
            <a:off x="895613" y="6024614"/>
            <a:ext cx="719137" cy="366713"/>
          </a:xfrm>
          <a:prstGeom prst="rect">
            <a:avLst/>
          </a:prstGeom>
          <a:noFill/>
          <a:ln w="12700">
            <a:noFill/>
            <a:miter lim="800000"/>
            <a:headEnd/>
            <a:tailEnd/>
          </a:ln>
        </p:spPr>
        <p:txBody>
          <a:bodyPr>
            <a:spAutoFit/>
          </a:bodyPr>
          <a:lstStyle/>
          <a:p>
            <a:pPr>
              <a:spcBef>
                <a:spcPct val="50000"/>
              </a:spcBef>
            </a:pPr>
            <a:r>
              <a:rPr lang="en-US" altLang="zh-CN" b="1" dirty="0">
                <a:ea typeface="微软雅黑" panose="020B0503020204020204" pitchFamily="34" charset="-122"/>
              </a:rPr>
              <a:t>J </a:t>
            </a:r>
            <a:r>
              <a:rPr lang="zh-CN" altLang="en-US" b="1" dirty="0">
                <a:ea typeface="微软雅黑" panose="020B0503020204020204" pitchFamily="34" charset="-122"/>
              </a:rPr>
              <a:t>型</a:t>
            </a:r>
            <a:endParaRPr lang="en-US" altLang="zh-CN" b="1" dirty="0">
              <a:ea typeface="微软雅黑" panose="020B0503020204020204" pitchFamily="34" charset="-122"/>
            </a:endParaRPr>
          </a:p>
        </p:txBody>
      </p:sp>
      <p:sp>
        <p:nvSpPr>
          <p:cNvPr id="27690" name="Text Box 40"/>
          <p:cNvSpPr txBox="1">
            <a:spLocks noChangeArrowheads="1"/>
          </p:cNvSpPr>
          <p:nvPr/>
        </p:nvSpPr>
        <p:spPr bwMode="auto">
          <a:xfrm>
            <a:off x="895613" y="5519789"/>
            <a:ext cx="719137" cy="366713"/>
          </a:xfrm>
          <a:prstGeom prst="rect">
            <a:avLst/>
          </a:prstGeom>
          <a:noFill/>
          <a:ln w="12700">
            <a:noFill/>
            <a:miter lim="800000"/>
            <a:headEnd/>
            <a:tailEnd/>
          </a:ln>
        </p:spPr>
        <p:txBody>
          <a:bodyPr>
            <a:spAutoFit/>
          </a:bodyPr>
          <a:lstStyle/>
          <a:p>
            <a:pPr>
              <a:spcBef>
                <a:spcPct val="50000"/>
              </a:spcBef>
            </a:pPr>
            <a:r>
              <a:rPr lang="en-US" altLang="zh-CN" b="1" dirty="0">
                <a:ea typeface="微软雅黑" panose="020B0503020204020204" pitchFamily="34" charset="-122"/>
              </a:rPr>
              <a:t>I </a:t>
            </a:r>
            <a:r>
              <a:rPr lang="zh-CN" altLang="en-US" b="1" dirty="0">
                <a:ea typeface="微软雅黑" panose="020B0503020204020204" pitchFamily="34" charset="-122"/>
              </a:rPr>
              <a:t>型</a:t>
            </a:r>
            <a:endParaRPr lang="en-US" altLang="zh-CN" b="1" dirty="0">
              <a:ea typeface="微软雅黑" panose="020B0503020204020204" pitchFamily="34" charset="-122"/>
            </a:endParaRPr>
          </a:p>
        </p:txBody>
      </p:sp>
      <p:sp>
        <p:nvSpPr>
          <p:cNvPr id="27691" name="Text Box 41"/>
          <p:cNvSpPr txBox="1">
            <a:spLocks noChangeArrowheads="1"/>
          </p:cNvSpPr>
          <p:nvPr/>
        </p:nvSpPr>
        <p:spPr bwMode="auto">
          <a:xfrm>
            <a:off x="895613" y="5014964"/>
            <a:ext cx="719137" cy="366713"/>
          </a:xfrm>
          <a:prstGeom prst="rect">
            <a:avLst/>
          </a:prstGeom>
          <a:noFill/>
          <a:ln w="12700">
            <a:noFill/>
            <a:miter lim="800000"/>
            <a:headEnd/>
            <a:tailEnd/>
          </a:ln>
        </p:spPr>
        <p:txBody>
          <a:bodyPr>
            <a:spAutoFit/>
          </a:bodyPr>
          <a:lstStyle/>
          <a:p>
            <a:pPr>
              <a:spcBef>
                <a:spcPct val="50000"/>
              </a:spcBef>
            </a:pPr>
            <a:r>
              <a:rPr lang="en-US" altLang="zh-CN" b="1" dirty="0">
                <a:ea typeface="微软雅黑" panose="020B0503020204020204" pitchFamily="34" charset="-122"/>
              </a:rPr>
              <a:t>R</a:t>
            </a:r>
            <a:r>
              <a:rPr lang="zh-CN" altLang="en-US" b="1" dirty="0">
                <a:ea typeface="微软雅黑" panose="020B0503020204020204" pitchFamily="34" charset="-122"/>
              </a:rPr>
              <a:t>型</a:t>
            </a:r>
            <a:endParaRPr lang="en-US" altLang="zh-CN" b="1" dirty="0">
              <a:ea typeface="微软雅黑" panose="020B0503020204020204" pitchFamily="34" charset="-122"/>
            </a:endParaRPr>
          </a:p>
        </p:txBody>
      </p:sp>
    </p:spTree>
    <p:extLst>
      <p:ext uri="{BB962C8B-B14F-4D97-AF65-F5344CB8AC3E}">
        <p14:creationId xmlns:p14="http://schemas.microsoft.com/office/powerpoint/2010/main" val="2563465394"/>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251613" y="1940382"/>
            <a:ext cx="8064125" cy="5051833"/>
          </a:xfrm>
        </p:spPr>
        <p:txBody>
          <a:bodyPr>
            <a:normAutofit/>
          </a:bodyPr>
          <a:lstStyle/>
          <a:p>
            <a:pPr marL="0" indent="0">
              <a:buNone/>
            </a:pPr>
            <a:r>
              <a:rPr lang="en-US" altLang="zh-CN" dirty="0" smtClean="0"/>
              <a:t>Eight Great Ideas in Computer Architecture</a:t>
            </a:r>
          </a:p>
          <a:p>
            <a:pPr marL="0" indent="0">
              <a:buNone/>
            </a:pPr>
            <a:endParaRPr lang="en-US" altLang="zh-CN" dirty="0"/>
          </a:p>
          <a:p>
            <a:pPr marL="0" indent="0" algn="just">
              <a:buNone/>
            </a:pPr>
            <a:r>
              <a:rPr lang="en-US" altLang="zh-CN" sz="2000" b="0" dirty="0"/>
              <a:t>These are eight great ideas that computer architects have invented in the last 60 years of computer design. They are so powerful they have lasted long after the first computer that used them, with newer architects demonstrating their admiration by imitating their </a:t>
            </a:r>
            <a:r>
              <a:rPr lang="en-US" altLang="zh-CN" sz="2000" b="0" dirty="0" smtClean="0"/>
              <a:t>predecessors -- Patterson</a:t>
            </a:r>
          </a:p>
          <a:p>
            <a:pPr marL="0" indent="0" algn="just">
              <a:buNone/>
            </a:pPr>
            <a:endParaRPr lang="en-US" altLang="zh-CN" sz="2000" b="0" dirty="0"/>
          </a:p>
          <a:p>
            <a:pPr marL="0" indent="0" algn="just">
              <a:buNone/>
            </a:pPr>
            <a:r>
              <a:rPr lang="en-US" altLang="zh-CN" sz="2000" dirty="0">
                <a:hlinkClick r:id="rId3"/>
              </a:rPr>
              <a:t>https://www.elsevier.com/connect/8-great-ideas-in-computer-architecture</a:t>
            </a:r>
            <a:r>
              <a:rPr lang="en-US" altLang="zh-CN" sz="2000" b="0" dirty="0" smtClean="0"/>
              <a:t> </a:t>
            </a:r>
            <a:endParaRPr lang="zh-CN" altLang="en-US" sz="2000" b="0" dirty="0"/>
          </a:p>
        </p:txBody>
      </p:sp>
      <p:sp>
        <p:nvSpPr>
          <p:cNvPr id="4" name="日期占位符 3"/>
          <p:cNvSpPr>
            <a:spLocks noGrp="1"/>
          </p:cNvSpPr>
          <p:nvPr>
            <p:ph type="dt" sz="half" idx="10"/>
          </p:nvPr>
        </p:nvSpPr>
        <p:spPr/>
        <p:txBody>
          <a:bodyPr/>
          <a:lstStyle/>
          <a:p>
            <a:fld id="{5A47E342-566D-4D2E-B025-45161A5A88C7}" type="datetime1">
              <a:rPr lang="en-US" altLang="zh-CN" smtClean="0"/>
              <a:pPr/>
              <a:t>2/25/2020</a:t>
            </a:fld>
            <a:endParaRPr lang="zh-CN" altLang="en-US"/>
          </a:p>
        </p:txBody>
      </p:sp>
      <p:sp>
        <p:nvSpPr>
          <p:cNvPr id="5" name="灯片编号占位符 4"/>
          <p:cNvSpPr>
            <a:spLocks noGrp="1"/>
          </p:cNvSpPr>
          <p:nvPr>
            <p:ph type="sldNum" sz="quarter" idx="12"/>
          </p:nvPr>
        </p:nvSpPr>
        <p:spPr>
          <a:xfrm>
            <a:off x="6554222" y="6356350"/>
            <a:ext cx="2132577" cy="431076"/>
          </a:xfrm>
        </p:spPr>
        <p:txBody>
          <a:bodyPr/>
          <a:lstStyle/>
          <a:p>
            <a:fld id="{8BD4F407-B401-4F27-B84C-F4D1FCFDF361}" type="slidenum">
              <a:rPr lang="zh-CN" altLang="en-US" smtClean="0"/>
              <a:pPr/>
              <a:t>48</a:t>
            </a:fld>
            <a:endParaRPr lang="zh-CN" altLang="en-US" dirty="0"/>
          </a:p>
        </p:txBody>
      </p:sp>
    </p:spTree>
    <p:extLst>
      <p:ext uri="{BB962C8B-B14F-4D97-AF65-F5344CB8AC3E}">
        <p14:creationId xmlns:p14="http://schemas.microsoft.com/office/powerpoint/2010/main" val="365655970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noChangeArrowheads="1"/>
          </p:cNvSpPr>
          <p:nvPr>
            <p:ph type="title"/>
          </p:nvPr>
        </p:nvSpPr>
        <p:spPr/>
        <p:txBody>
          <a:bodyPr>
            <a:normAutofit fontScale="90000"/>
          </a:bodyPr>
          <a:lstStyle/>
          <a:p>
            <a:r>
              <a:rPr lang="en-US" altLang="zh-CN" sz="3200" dirty="0" smtClean="0">
                <a:solidFill>
                  <a:srgbClr val="FFC000"/>
                </a:solidFill>
              </a:rPr>
              <a:t>Eight Great ideas</a:t>
            </a:r>
            <a:r>
              <a:rPr lang="en-US" altLang="zh-CN" sz="3200" dirty="0" smtClean="0"/>
              <a:t> in Computer Architecture</a:t>
            </a:r>
          </a:p>
        </p:txBody>
      </p:sp>
      <p:sp>
        <p:nvSpPr>
          <p:cNvPr id="73731" name="Content Placeholder 5"/>
          <p:cNvSpPr>
            <a:spLocks noGrp="1" noChangeArrowheads="1"/>
          </p:cNvSpPr>
          <p:nvPr>
            <p:ph idx="1"/>
          </p:nvPr>
        </p:nvSpPr>
        <p:spPr/>
        <p:txBody>
          <a:bodyPr>
            <a:normAutofit/>
          </a:bodyPr>
          <a:lstStyle/>
          <a:p>
            <a:pPr marL="514350" indent="-514350">
              <a:buFont typeface="隶书" pitchFamily="49" charset="-122"/>
              <a:buAutoNum type="arabicPeriod"/>
            </a:pPr>
            <a:r>
              <a:rPr lang="en-US" altLang="zh-CN" sz="3200" dirty="0" smtClean="0"/>
              <a:t>Design for Moore’s Law</a:t>
            </a:r>
          </a:p>
          <a:p>
            <a:pPr marL="514350" indent="-514350">
              <a:buFont typeface="隶书" pitchFamily="49" charset="-122"/>
              <a:buAutoNum type="arabicPeriod"/>
            </a:pPr>
            <a:r>
              <a:rPr lang="en-US" altLang="zh-CN" sz="3200" dirty="0" smtClean="0"/>
              <a:t>Abstraction to Simplify Design</a:t>
            </a:r>
          </a:p>
          <a:p>
            <a:pPr marL="514350" indent="-514350">
              <a:buFont typeface="隶书" pitchFamily="49" charset="-122"/>
              <a:buAutoNum type="arabicPeriod"/>
            </a:pPr>
            <a:r>
              <a:rPr lang="en-US" altLang="zh-CN" sz="3200" dirty="0" smtClean="0"/>
              <a:t>Make the Common Case Fast</a:t>
            </a:r>
          </a:p>
          <a:p>
            <a:pPr marL="514350" indent="-514350">
              <a:buFont typeface="隶书" pitchFamily="49" charset="-122"/>
              <a:buAutoNum type="arabicPeriod"/>
            </a:pPr>
            <a:r>
              <a:rPr lang="en-US" altLang="zh-CN" sz="3200" dirty="0" smtClean="0"/>
              <a:t>Dependability via Redundancy</a:t>
            </a:r>
          </a:p>
          <a:p>
            <a:pPr marL="514350" indent="-514350">
              <a:buFont typeface="隶书" pitchFamily="49" charset="-122"/>
              <a:buAutoNum type="arabicPeriod"/>
            </a:pPr>
            <a:r>
              <a:rPr lang="en-US" altLang="zh-CN" sz="3200" dirty="0" smtClean="0"/>
              <a:t>Memory Hierarchy</a:t>
            </a:r>
          </a:p>
          <a:p>
            <a:pPr marL="514350" indent="-514350">
              <a:buFont typeface="隶书" pitchFamily="49" charset="-122"/>
              <a:buAutoNum type="arabicPeriod"/>
            </a:pPr>
            <a:r>
              <a:rPr lang="en-US" altLang="zh-CN" sz="3200" dirty="0" smtClean="0"/>
              <a:t>Performance via Parallelism</a:t>
            </a:r>
          </a:p>
          <a:p>
            <a:pPr marL="514350" indent="-514350">
              <a:buFont typeface="隶书" pitchFamily="49" charset="-122"/>
              <a:buAutoNum type="arabicPeriod"/>
            </a:pPr>
            <a:r>
              <a:rPr lang="en-US" altLang="zh-CN" dirty="0"/>
              <a:t>Performance via </a:t>
            </a:r>
            <a:r>
              <a:rPr lang="en-US" altLang="zh-CN" dirty="0" smtClean="0"/>
              <a:t>Pipelining</a:t>
            </a:r>
            <a:endParaRPr lang="en-US" altLang="zh-CN" dirty="0"/>
          </a:p>
          <a:p>
            <a:pPr marL="514350" indent="-514350">
              <a:buFont typeface="隶书" pitchFamily="49" charset="-122"/>
              <a:buAutoNum type="arabicPeriod"/>
            </a:pPr>
            <a:r>
              <a:rPr lang="en-US" altLang="zh-CN" dirty="0"/>
              <a:t>Performance via </a:t>
            </a:r>
            <a:r>
              <a:rPr lang="en-US" altLang="zh-CN" dirty="0" smtClean="0"/>
              <a:t>Prediction</a:t>
            </a:r>
            <a:endParaRPr lang="en-US" altLang="zh-CN" dirty="0"/>
          </a:p>
          <a:p>
            <a:pPr marL="514350" indent="-514350">
              <a:buFont typeface="隶书" pitchFamily="49" charset="-122"/>
              <a:buAutoNum type="arabicPeriod"/>
            </a:pPr>
            <a:endParaRPr lang="en-US" altLang="zh-CN" sz="3200" dirty="0" smtClean="0"/>
          </a:p>
        </p:txBody>
      </p:sp>
      <p:sp>
        <p:nvSpPr>
          <p:cNvPr id="73732" name="Date Placeholder 2"/>
          <p:cNvSpPr>
            <a:spLocks noGrp="1" noChangeArrowheads="1"/>
          </p:cNvSpPr>
          <p:nvPr>
            <p:ph type="dt" sz="half" idx="10"/>
          </p:nvPr>
        </p:nvSpPr>
        <p:spPr>
          <a:noFill/>
          <a:ln>
            <a:headEnd/>
            <a:tailEnd/>
          </a:ln>
        </p:spPr>
        <p:txBody>
          <a:bodyPr>
            <a:prstTxWarp prst="textNoShape">
              <a:avLst/>
            </a:prstTxWarp>
          </a:bodyPr>
          <a:lstStyle/>
          <a:p>
            <a:fld id="{25CCD468-648A-4A35-A933-0D6621AE4BA7}" type="datetime1">
              <a:rPr lang="en-US" altLang="zh-CN" smtClean="0"/>
              <a:pPr/>
              <a:t>2/25/2020</a:t>
            </a:fld>
            <a:endParaRPr lang="en-US" altLang="zh-CN" smtClean="0"/>
          </a:p>
        </p:txBody>
      </p:sp>
      <p:sp>
        <p:nvSpPr>
          <p:cNvPr id="73734" name="灯片编号占位符 1"/>
          <p:cNvSpPr>
            <a:spLocks noGrp="1" noChangeArrowheads="1"/>
          </p:cNvSpPr>
          <p:nvPr>
            <p:ph type="sldNum" sz="quarter" idx="12"/>
          </p:nvPr>
        </p:nvSpPr>
        <p:spPr>
          <a:noFill/>
          <a:ln>
            <a:headEnd/>
            <a:tailEnd/>
          </a:ln>
        </p:spPr>
        <p:txBody>
          <a:bodyPr/>
          <a:lstStyle/>
          <a:p>
            <a:fld id="{7E7ACE65-DB7F-4423-8C7A-73C40DCEF410}" type="slidenum">
              <a:rPr lang="en-US" altLang="zh-CN"/>
              <a:pPr/>
              <a:t>49</a:t>
            </a:fld>
            <a:endParaRPr lang="en-US" altLang="zh-CN"/>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2"/>
          <p:cNvSpPr>
            <a:spLocks noGrp="1"/>
          </p:cNvSpPr>
          <p:nvPr>
            <p:ph type="title"/>
          </p:nvPr>
        </p:nvSpPr>
        <p:spPr>
          <a:xfrm>
            <a:off x="663685" y="302173"/>
            <a:ext cx="7654705" cy="784617"/>
          </a:xfrm>
        </p:spPr>
        <p:txBody>
          <a:bodyPr/>
          <a:lstStyle/>
          <a:p>
            <a:r>
              <a:rPr lang="zh-CN" altLang="en-US" dirty="0" smtClean="0"/>
              <a:t>教材与主要参考书</a:t>
            </a:r>
          </a:p>
        </p:txBody>
      </p:sp>
      <p:sp>
        <p:nvSpPr>
          <p:cNvPr id="11268" name="Rectangle 3"/>
          <p:cNvSpPr>
            <a:spLocks noGrp="1" noChangeArrowheads="1"/>
          </p:cNvSpPr>
          <p:nvPr>
            <p:ph idx="1"/>
          </p:nvPr>
        </p:nvSpPr>
        <p:spPr>
          <a:xfrm>
            <a:off x="457200" y="5418033"/>
            <a:ext cx="4003705" cy="892231"/>
          </a:xfrm>
        </p:spPr>
        <p:txBody>
          <a:bodyPr/>
          <a:lstStyle/>
          <a:p>
            <a:pPr marL="0" indent="0" eaLnBrk="1" hangingPunct="1">
              <a:lnSpc>
                <a:spcPct val="80000"/>
              </a:lnSpc>
              <a:buFontTx/>
              <a:buNone/>
            </a:pPr>
            <a:r>
              <a:rPr lang="en-US" altLang="zh-CN" sz="1600" dirty="0" smtClean="0"/>
              <a:t>John L. Hennessy, David A. </a:t>
            </a:r>
            <a:r>
              <a:rPr lang="en-US" altLang="zh-CN" sz="1600" dirty="0" err="1" smtClean="0"/>
              <a:t>Patternson</a:t>
            </a:r>
            <a:r>
              <a:rPr lang="zh-CN" altLang="en-US" sz="1600" dirty="0" smtClean="0"/>
              <a:t>；</a:t>
            </a:r>
            <a:r>
              <a:rPr lang="en-US" altLang="zh-CN" sz="1600" dirty="0" smtClean="0"/>
              <a:t>Computer Architecture: A Quantitative Approach.  </a:t>
            </a:r>
            <a:r>
              <a:rPr lang="en-US" altLang="zh-CN" sz="1600" dirty="0" smtClean="0">
                <a:solidFill>
                  <a:srgbClr val="FF0000"/>
                </a:solidFill>
              </a:rPr>
              <a:t>Fifth </a:t>
            </a:r>
            <a:r>
              <a:rPr lang="en-US" altLang="zh-CN" sz="1600" dirty="0" smtClean="0"/>
              <a:t>Edition. </a:t>
            </a:r>
            <a:r>
              <a:rPr lang="zh-CN" altLang="en-US" sz="1600" dirty="0" smtClean="0"/>
              <a:t>机械工业出版社，</a:t>
            </a:r>
            <a:r>
              <a:rPr lang="en-US" altLang="zh-CN" sz="1600" dirty="0" smtClean="0"/>
              <a:t>2012</a:t>
            </a:r>
          </a:p>
        </p:txBody>
      </p:sp>
      <p:sp>
        <p:nvSpPr>
          <p:cNvPr id="11267" name="日期占位符 1"/>
          <p:cNvSpPr>
            <a:spLocks noGrp="1"/>
          </p:cNvSpPr>
          <p:nvPr>
            <p:ph type="dt" sz="half" idx="10"/>
          </p:nvPr>
        </p:nvSpPr>
        <p:spPr>
          <a:noFill/>
          <a:ln>
            <a:headEnd/>
            <a:tailEnd/>
          </a:ln>
        </p:spPr>
        <p:txBody>
          <a:bodyPr>
            <a:prstTxWarp prst="textNoShape">
              <a:avLst/>
            </a:prstTxWarp>
          </a:bodyPr>
          <a:lstStyle/>
          <a:p>
            <a:fld id="{5B077FD3-74C6-4E03-9309-0E7ADC931617}" type="datetime1">
              <a:rPr lang="en-US" altLang="zh-CN" smtClean="0"/>
              <a:pPr/>
              <a:t>2/25/2020</a:t>
            </a:fld>
            <a:endParaRPr lang="en-US" altLang="zh-CN" smtClean="0"/>
          </a:p>
        </p:txBody>
      </p:sp>
      <p:sp>
        <p:nvSpPr>
          <p:cNvPr id="11273" name="灯片编号占位符 2"/>
          <p:cNvSpPr>
            <a:spLocks noGrp="1"/>
          </p:cNvSpPr>
          <p:nvPr>
            <p:ph type="sldNum" sz="quarter" idx="12"/>
          </p:nvPr>
        </p:nvSpPr>
        <p:spPr>
          <a:noFill/>
          <a:ln>
            <a:headEnd/>
            <a:tailEnd/>
          </a:ln>
        </p:spPr>
        <p:txBody>
          <a:bodyPr/>
          <a:lstStyle/>
          <a:p>
            <a:fld id="{3655171D-35E5-4CA9-88E6-48741D6C3BFA}" type="slidenum">
              <a:rPr lang="en-US" altLang="zh-CN"/>
              <a:pPr/>
              <a:t>5</a:t>
            </a:fld>
            <a:endParaRPr lang="en-US" altLang="zh-CN"/>
          </a:p>
        </p:txBody>
      </p:sp>
      <p:pic>
        <p:nvPicPr>
          <p:cNvPr id="11269" name="图片 5"/>
          <p:cNvPicPr>
            <a:picLocks noChangeAspect="1"/>
          </p:cNvPicPr>
          <p:nvPr/>
        </p:nvPicPr>
        <p:blipFill>
          <a:blip r:embed="rId2"/>
          <a:srcRect/>
          <a:stretch>
            <a:fillRect/>
          </a:stretch>
        </p:blipFill>
        <p:spPr bwMode="auto">
          <a:xfrm>
            <a:off x="798513" y="1173163"/>
            <a:ext cx="3052762" cy="4022725"/>
          </a:xfrm>
          <a:prstGeom prst="rect">
            <a:avLst/>
          </a:prstGeom>
          <a:noFill/>
          <a:ln w="9525">
            <a:noFill/>
            <a:miter lim="800000"/>
            <a:headEnd/>
            <a:tailEnd/>
          </a:ln>
        </p:spPr>
      </p:pic>
      <p:pic>
        <p:nvPicPr>
          <p:cNvPr id="11270" name="图片 6"/>
          <p:cNvPicPr>
            <a:picLocks noChangeAspect="1"/>
          </p:cNvPicPr>
          <p:nvPr/>
        </p:nvPicPr>
        <p:blipFill>
          <a:blip r:embed="rId3"/>
          <a:srcRect/>
          <a:stretch>
            <a:fillRect/>
          </a:stretch>
        </p:blipFill>
        <p:spPr bwMode="auto">
          <a:xfrm>
            <a:off x="4491038" y="1173163"/>
            <a:ext cx="3060700" cy="4022725"/>
          </a:xfrm>
          <a:prstGeom prst="rect">
            <a:avLst/>
          </a:prstGeom>
          <a:noFill/>
          <a:ln w="9525">
            <a:noFill/>
            <a:miter lim="800000"/>
            <a:headEnd/>
            <a:tailEnd/>
          </a:ln>
        </p:spPr>
      </p:pic>
      <p:sp>
        <p:nvSpPr>
          <p:cNvPr id="10247" name="矩形 7"/>
          <p:cNvSpPr>
            <a:spLocks noChangeArrowheads="1"/>
          </p:cNvSpPr>
          <p:nvPr/>
        </p:nvSpPr>
        <p:spPr bwMode="auto">
          <a:xfrm>
            <a:off x="4392613" y="5283200"/>
            <a:ext cx="4424362"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lnSpc>
                <a:spcPct val="80000"/>
              </a:lnSpc>
              <a:spcBef>
                <a:spcPct val="30000"/>
              </a:spcBef>
              <a:buSzPct val="100000"/>
              <a:defRPr/>
            </a:pPr>
            <a:r>
              <a:rPr lang="en-US" altLang="zh-CN" sz="1600" b="1" dirty="0">
                <a:latin typeface="+mn-lt"/>
                <a:ea typeface="微软雅黑" panose="020B0503020204020204" pitchFamily="34" charset="-122"/>
              </a:rPr>
              <a:t> David A. </a:t>
            </a:r>
            <a:r>
              <a:rPr lang="en-US" altLang="zh-CN" sz="1600" b="1" dirty="0" err="1">
                <a:latin typeface="+mn-lt"/>
                <a:ea typeface="微软雅黑" panose="020B0503020204020204" pitchFamily="34" charset="-122"/>
              </a:rPr>
              <a:t>Patternson</a:t>
            </a:r>
            <a:r>
              <a:rPr lang="en-US" altLang="zh-CN" sz="1600" b="1" dirty="0">
                <a:latin typeface="+mn-lt"/>
                <a:ea typeface="微软雅黑" panose="020B0503020204020204" pitchFamily="34" charset="-122"/>
              </a:rPr>
              <a:t>, John L. Hennessy, Computer Organization &amp; Design : The Hardware/Software Interface, Third Edition. San Francisco: Morgan Kaufmann Publishers, Inc. 2005</a:t>
            </a:r>
          </a:p>
        </p:txBody>
      </p:sp>
      <p:sp>
        <p:nvSpPr>
          <p:cNvPr id="2" name="矩形 1"/>
          <p:cNvSpPr/>
          <p:nvPr/>
        </p:nvSpPr>
        <p:spPr>
          <a:xfrm>
            <a:off x="431145" y="1115581"/>
            <a:ext cx="3890484" cy="52407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9" name="Picture 5" descr="moore"/>
          <p:cNvPicPr>
            <a:picLocks noChangeAspect="1" noChangeArrowheads="1"/>
          </p:cNvPicPr>
          <p:nvPr/>
        </p:nvPicPr>
        <p:blipFill>
          <a:blip r:embed="rId4"/>
          <a:srcRect/>
          <a:stretch>
            <a:fillRect/>
          </a:stretch>
        </p:blipFill>
        <p:spPr bwMode="auto">
          <a:xfrm>
            <a:off x="2128708" y="2051387"/>
            <a:ext cx="2740025" cy="2719387"/>
          </a:xfrm>
          <a:prstGeom prst="rect">
            <a:avLst/>
          </a:prstGeom>
          <a:noFill/>
          <a:ln w="9525">
            <a:noFill/>
            <a:miter lim="800000"/>
            <a:headEnd/>
            <a:tailEnd/>
          </a:ln>
        </p:spPr>
      </p:pic>
      <p:sp>
        <p:nvSpPr>
          <p:cNvPr id="74757" name="Rectangle 3"/>
          <p:cNvSpPr>
            <a:spLocks noGrp="1" noChangeArrowheads="1"/>
          </p:cNvSpPr>
          <p:nvPr>
            <p:ph type="title"/>
          </p:nvPr>
        </p:nvSpPr>
        <p:spPr/>
        <p:txBody>
          <a:bodyPr/>
          <a:lstStyle/>
          <a:p>
            <a:r>
              <a:rPr lang="en-US" altLang="zh-CN" dirty="0" smtClean="0"/>
              <a:t>1. Moore</a:t>
            </a:r>
            <a:r>
              <a:rPr lang="en-US" altLang="zh-CN" dirty="0" smtClean="0">
                <a:latin typeface="Times New Roman" pitchFamily="18" charset="0"/>
              </a:rPr>
              <a:t>’</a:t>
            </a:r>
            <a:r>
              <a:rPr lang="en-US" altLang="zh-CN" dirty="0" smtClean="0"/>
              <a:t>s Law</a:t>
            </a:r>
            <a:r>
              <a:rPr lang="zh-CN" altLang="en-US" dirty="0" smtClean="0"/>
              <a:t>（摩尔定律）</a:t>
            </a:r>
            <a:endParaRPr lang="en-US" altLang="zh-CN" dirty="0" smtClean="0"/>
          </a:p>
        </p:txBody>
      </p:sp>
      <p:sp>
        <p:nvSpPr>
          <p:cNvPr id="74754" name="日期占位符 1"/>
          <p:cNvSpPr>
            <a:spLocks noGrp="1" noChangeArrowheads="1"/>
          </p:cNvSpPr>
          <p:nvPr>
            <p:ph type="dt" sz="half" idx="10"/>
          </p:nvPr>
        </p:nvSpPr>
        <p:spPr>
          <a:noFill/>
          <a:ln>
            <a:headEnd/>
            <a:tailEnd/>
          </a:ln>
        </p:spPr>
        <p:txBody>
          <a:bodyPr>
            <a:prstTxWarp prst="textNoShape">
              <a:avLst/>
            </a:prstTxWarp>
          </a:bodyPr>
          <a:lstStyle/>
          <a:p>
            <a:fld id="{881F8C36-178F-46A2-8221-2672CEDFD7F3}" type="datetime1">
              <a:rPr lang="en-US" altLang="zh-CN" smtClean="0"/>
              <a:pPr/>
              <a:t>2/25/2020</a:t>
            </a:fld>
            <a:endParaRPr lang="en-US" altLang="zh-CN" smtClean="0"/>
          </a:p>
        </p:txBody>
      </p:sp>
      <p:sp>
        <p:nvSpPr>
          <p:cNvPr id="74763" name="灯片编号占位符 1"/>
          <p:cNvSpPr>
            <a:spLocks noGrp="1" noChangeArrowheads="1"/>
          </p:cNvSpPr>
          <p:nvPr>
            <p:ph type="sldNum" sz="quarter" idx="12"/>
          </p:nvPr>
        </p:nvSpPr>
        <p:spPr>
          <a:noFill/>
          <a:ln>
            <a:headEnd/>
            <a:tailEnd/>
          </a:ln>
        </p:spPr>
        <p:txBody>
          <a:bodyPr/>
          <a:lstStyle/>
          <a:p>
            <a:fld id="{FCA557D5-7250-4338-91A0-F1735CE63DD2}" type="slidenum">
              <a:rPr lang="en-US" altLang="zh-CN"/>
              <a:pPr/>
              <a:t>50</a:t>
            </a:fld>
            <a:endParaRPr lang="en-US" altLang="zh-CN"/>
          </a:p>
        </p:txBody>
      </p:sp>
      <p:sp>
        <p:nvSpPr>
          <p:cNvPr id="74758" name="Rectangle 4"/>
          <p:cNvSpPr>
            <a:spLocks noGrp="1" noChangeArrowheads="1"/>
          </p:cNvSpPr>
          <p:nvPr>
            <p:ph type="body" sz="half" idx="4294967295"/>
          </p:nvPr>
        </p:nvSpPr>
        <p:spPr>
          <a:xfrm>
            <a:off x="117639" y="5599906"/>
            <a:ext cx="7969250" cy="768350"/>
          </a:xfrm>
        </p:spPr>
        <p:txBody>
          <a:bodyPr/>
          <a:lstStyle/>
          <a:p>
            <a:pPr>
              <a:lnSpc>
                <a:spcPct val="80000"/>
              </a:lnSpc>
            </a:pPr>
            <a:r>
              <a:rPr lang="zh-CN" altLang="en-US" sz="1600" dirty="0" smtClean="0"/>
              <a:t>“</a:t>
            </a:r>
            <a:r>
              <a:rPr lang="en-US" altLang="zh-CN" sz="1600" dirty="0" smtClean="0"/>
              <a:t>Cramming More Components onto Integrated Circuits”</a:t>
            </a:r>
          </a:p>
          <a:p>
            <a:pPr lvl="1">
              <a:lnSpc>
                <a:spcPct val="80000"/>
              </a:lnSpc>
            </a:pPr>
            <a:r>
              <a:rPr lang="en-US" altLang="zh-CN" sz="1200" dirty="0" smtClean="0"/>
              <a:t>Gordon Moore, Electronics, 1965</a:t>
            </a:r>
          </a:p>
          <a:p>
            <a:pPr>
              <a:lnSpc>
                <a:spcPct val="80000"/>
              </a:lnSpc>
            </a:pPr>
            <a:r>
              <a:rPr lang="en-US" altLang="zh-CN" sz="1600" dirty="0" smtClean="0">
                <a:solidFill>
                  <a:srgbClr val="0070C0"/>
                </a:solidFill>
              </a:rPr>
              <a:t># on transistors </a:t>
            </a:r>
            <a:r>
              <a:rPr lang="en-US" altLang="zh-CN" sz="1600" dirty="0" smtClean="0"/>
              <a:t>on cost-effective integrated circuit double every </a:t>
            </a:r>
            <a:r>
              <a:rPr lang="en-US" altLang="zh-CN" sz="1600" dirty="0" smtClean="0">
                <a:solidFill>
                  <a:srgbClr val="0070C0"/>
                </a:solidFill>
              </a:rPr>
              <a:t>18</a:t>
            </a:r>
            <a:r>
              <a:rPr lang="en-US" altLang="zh-CN" sz="1600" dirty="0" smtClean="0"/>
              <a:t> months</a:t>
            </a:r>
          </a:p>
        </p:txBody>
      </p:sp>
      <p:graphicFrame>
        <p:nvGraphicFramePr>
          <p:cNvPr id="74761" name="Object 7"/>
          <p:cNvGraphicFramePr>
            <a:graphicFrameLocks noGrp="1" noChangeAspect="1"/>
          </p:cNvGraphicFramePr>
          <p:nvPr>
            <p:ph sz="half" idx="4294967295"/>
            <p:extLst>
              <p:ext uri="{D42A27DB-BD31-4B8C-83A1-F6EECF244321}">
                <p14:modId xmlns:p14="http://schemas.microsoft.com/office/powerpoint/2010/main" val="3318899012"/>
              </p:ext>
            </p:extLst>
          </p:nvPr>
        </p:nvGraphicFramePr>
        <p:xfrm>
          <a:off x="4679950" y="974615"/>
          <a:ext cx="4289425" cy="2924175"/>
        </p:xfrm>
        <a:graphic>
          <a:graphicData uri="http://schemas.openxmlformats.org/presentationml/2006/ole">
            <mc:AlternateContent xmlns:mc="http://schemas.openxmlformats.org/markup-compatibility/2006">
              <mc:Choice xmlns:v="urn:schemas-microsoft-com:vml" Requires="v">
                <p:oleObj spid="_x0000_s2149" r:id="rId5" imgW="5733333" imgH="3457143" progId="PBrush">
                  <p:embed/>
                </p:oleObj>
              </mc:Choice>
              <mc:Fallback>
                <p:oleObj r:id="rId5" imgW="5733333" imgH="3457143" progId="PBrush">
                  <p:embed/>
                  <p:pic>
                    <p:nvPicPr>
                      <p:cNvPr id="0" name="Picture 22"/>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9950" y="974615"/>
                        <a:ext cx="4289425"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74756" name="Picture 2" descr="cost"/>
          <p:cNvPicPr>
            <a:picLocks noChangeAspect="1" noChangeArrowheads="1"/>
          </p:cNvPicPr>
          <p:nvPr/>
        </p:nvPicPr>
        <p:blipFill>
          <a:blip r:embed="rId7"/>
          <a:srcRect/>
          <a:stretch>
            <a:fillRect/>
          </a:stretch>
        </p:blipFill>
        <p:spPr bwMode="auto">
          <a:xfrm>
            <a:off x="117639" y="1026137"/>
            <a:ext cx="2266950" cy="2101850"/>
          </a:xfrm>
          <a:prstGeom prst="rect">
            <a:avLst/>
          </a:prstGeom>
          <a:noFill/>
          <a:ln w="9525">
            <a:noFill/>
            <a:miter lim="800000"/>
            <a:headEnd/>
            <a:tailEnd/>
          </a:ln>
        </p:spPr>
      </p:pic>
      <p:pic>
        <p:nvPicPr>
          <p:cNvPr id="74760" name="Picture 6" descr="moore"/>
          <p:cNvPicPr>
            <a:picLocks noChangeAspect="1" noChangeArrowheads="1"/>
          </p:cNvPicPr>
          <p:nvPr/>
        </p:nvPicPr>
        <p:blipFill>
          <a:blip r:embed="rId8"/>
          <a:srcRect/>
          <a:stretch>
            <a:fillRect/>
          </a:stretch>
        </p:blipFill>
        <p:spPr bwMode="auto">
          <a:xfrm>
            <a:off x="105651" y="3411080"/>
            <a:ext cx="2193925" cy="1752600"/>
          </a:xfrm>
          <a:prstGeom prst="rect">
            <a:avLst/>
          </a:prstGeom>
          <a:noFill/>
          <a:ln w="9525">
            <a:noFill/>
            <a:miter lim="800000"/>
            <a:headEnd/>
            <a:tailEnd/>
          </a:ln>
        </p:spPr>
      </p:pic>
      <p:sp>
        <p:nvSpPr>
          <p:cNvPr id="74762" name="Slide Number Placeholder 6"/>
          <p:cNvSpPr txBox="1">
            <a:spLocks noGrp="1" noChangeArrowheads="1"/>
          </p:cNvSpPr>
          <p:nvPr/>
        </p:nvSpPr>
        <p:spPr bwMode="auto">
          <a:xfrm>
            <a:off x="7064375" y="6527800"/>
            <a:ext cx="1905000" cy="292100"/>
          </a:xfrm>
          <a:prstGeom prst="rect">
            <a:avLst/>
          </a:prstGeom>
          <a:noFill/>
          <a:ln w="9525">
            <a:noFill/>
            <a:miter lim="800000"/>
            <a:headEnd/>
            <a:tailEnd/>
          </a:ln>
        </p:spPr>
        <p:txBody>
          <a:bodyPr wrap="none" lIns="92075" tIns="46038" rIns="92075" bIns="46038" anchor="ctr"/>
          <a:lstStyle/>
          <a:p>
            <a:pPr algn="r"/>
            <a:fld id="{B929A011-2EB7-4FDF-911E-3E90CC677E25}" type="slidenum">
              <a:rPr lang="zh-CN" altLang="en-US" sz="1400" b="1">
                <a:solidFill>
                  <a:srgbClr val="0332B7"/>
                </a:solidFill>
                <a:latin typeface="Times New Roman" pitchFamily="18" charset="0"/>
                <a:ea typeface="微软雅黑" panose="020B0503020204020204" pitchFamily="34" charset="-122"/>
              </a:rPr>
              <a:pPr algn="r"/>
              <a:t>50</a:t>
            </a:fld>
            <a:endParaRPr lang="zh-CN" altLang="en-US" sz="1400" b="1" dirty="0">
              <a:solidFill>
                <a:srgbClr val="0332B7"/>
              </a:solidFill>
              <a:latin typeface="Times New Roman" pitchFamily="18" charset="0"/>
              <a:ea typeface="微软雅黑" panose="020B0503020204020204" pitchFamily="34" charset="-122"/>
            </a:endParaRPr>
          </a:p>
        </p:txBody>
      </p:sp>
      <p:sp>
        <p:nvSpPr>
          <p:cNvPr id="2" name="矩形 1"/>
          <p:cNvSpPr/>
          <p:nvPr/>
        </p:nvSpPr>
        <p:spPr>
          <a:xfrm>
            <a:off x="5535950" y="4169833"/>
            <a:ext cx="3433425" cy="1815882"/>
          </a:xfrm>
          <a:prstGeom prst="rect">
            <a:avLst/>
          </a:prstGeom>
          <a:solidFill>
            <a:srgbClr val="FFC000"/>
          </a:solidFill>
        </p:spPr>
        <p:txBody>
          <a:bodyPr wrap="square">
            <a:spAutoFit/>
          </a:bodyPr>
          <a:lstStyle/>
          <a:p>
            <a:r>
              <a:rPr lang="en-US" altLang="zh-CN" sz="1600" dirty="0"/>
              <a:t>1</a:t>
            </a:r>
            <a:r>
              <a:rPr lang="zh-CN" altLang="en-US" sz="1600" dirty="0"/>
              <a:t>．集成电路芯片上所集成的电路的数目，每隔</a:t>
            </a:r>
            <a:r>
              <a:rPr lang="en-US" altLang="zh-CN" sz="1600" dirty="0"/>
              <a:t>18</a:t>
            </a:r>
            <a:r>
              <a:rPr lang="zh-CN" altLang="en-US" sz="1600" dirty="0"/>
              <a:t>个月就翻一番。</a:t>
            </a:r>
          </a:p>
          <a:p>
            <a:r>
              <a:rPr lang="en-US" altLang="zh-CN" sz="1600" dirty="0"/>
              <a:t>2</a:t>
            </a:r>
            <a:r>
              <a:rPr lang="zh-CN" altLang="en-US" sz="1600" dirty="0"/>
              <a:t>．微处理器的性能每隔</a:t>
            </a:r>
            <a:r>
              <a:rPr lang="en-US" altLang="zh-CN" sz="1600" dirty="0"/>
              <a:t>18</a:t>
            </a:r>
            <a:r>
              <a:rPr lang="zh-CN" altLang="en-US" sz="1600" dirty="0"/>
              <a:t>个月提高一倍，或价格下降一半。</a:t>
            </a:r>
          </a:p>
          <a:p>
            <a:r>
              <a:rPr lang="en-US" altLang="zh-CN" sz="1600" dirty="0"/>
              <a:t>3</a:t>
            </a:r>
            <a:r>
              <a:rPr lang="zh-CN" altLang="en-US" sz="1600" dirty="0"/>
              <a:t>．用一个美元所能买到的电脑性能，每隔</a:t>
            </a:r>
            <a:r>
              <a:rPr lang="en-US" altLang="zh-CN" sz="1600" dirty="0"/>
              <a:t>18</a:t>
            </a:r>
            <a:r>
              <a:rPr lang="zh-CN" altLang="en-US" sz="1600" dirty="0"/>
              <a:t>个月翻两番。</a:t>
            </a:r>
          </a:p>
          <a:p>
            <a:endParaRPr lang="zh-CN" altLang="en-US" sz="1600" dirty="0"/>
          </a:p>
        </p:txBody>
      </p:sp>
      <p:sp>
        <p:nvSpPr>
          <p:cNvPr id="3" name="文本框 2"/>
          <p:cNvSpPr txBox="1"/>
          <p:nvPr/>
        </p:nvSpPr>
        <p:spPr>
          <a:xfrm>
            <a:off x="2681028" y="1311893"/>
            <a:ext cx="1635384" cy="369332"/>
          </a:xfrm>
          <a:prstGeom prst="rect">
            <a:avLst/>
          </a:prstGeom>
          <a:solidFill>
            <a:srgbClr val="C00000"/>
          </a:solidFill>
        </p:spPr>
        <p:txBody>
          <a:bodyPr wrap="none" rtlCol="0">
            <a:spAutoFit/>
          </a:bodyPr>
          <a:lstStyle/>
          <a:p>
            <a:r>
              <a:rPr lang="en-US" altLang="zh-CN" dirty="0" smtClean="0">
                <a:solidFill>
                  <a:schemeClr val="bg1"/>
                </a:solidFill>
              </a:rPr>
              <a:t>Who is Moore?</a:t>
            </a:r>
            <a:endParaRPr lang="zh-CN" altLang="en-US" dirty="0">
              <a:solidFill>
                <a:schemeClr val="bg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noChangeArrowheads="1"/>
          </p:cNvSpPr>
          <p:nvPr>
            <p:ph type="title"/>
          </p:nvPr>
        </p:nvSpPr>
        <p:spPr/>
        <p:txBody>
          <a:bodyPr>
            <a:normAutofit/>
          </a:bodyPr>
          <a:lstStyle/>
          <a:p>
            <a:r>
              <a:rPr lang="en-US" altLang="zh-CN" dirty="0"/>
              <a:t>1</a:t>
            </a:r>
            <a:r>
              <a:rPr lang="en-US" altLang="zh-CN" dirty="0" smtClean="0"/>
              <a:t>. Design for Moore’s Law</a:t>
            </a:r>
          </a:p>
        </p:txBody>
      </p:sp>
      <p:sp>
        <p:nvSpPr>
          <p:cNvPr id="83973" name="Date Placeholder 3"/>
          <p:cNvSpPr>
            <a:spLocks noGrp="1" noChangeArrowheads="1"/>
          </p:cNvSpPr>
          <p:nvPr>
            <p:ph type="dt" sz="half" idx="10"/>
          </p:nvPr>
        </p:nvSpPr>
        <p:spPr>
          <a:noFill/>
          <a:ln>
            <a:headEnd/>
            <a:tailEnd/>
          </a:ln>
        </p:spPr>
        <p:txBody>
          <a:bodyPr>
            <a:prstTxWarp prst="textNoShape">
              <a:avLst/>
            </a:prstTxWarp>
          </a:bodyPr>
          <a:lstStyle/>
          <a:p>
            <a:fld id="{4535AE1D-AC74-4928-A070-150F143E6CD4}" type="datetime1">
              <a:rPr lang="en-US" altLang="zh-CN" smtClean="0"/>
              <a:pPr/>
              <a:t>2/25/2020</a:t>
            </a:fld>
            <a:endParaRPr lang="en-US" altLang="zh-CN" smtClean="0"/>
          </a:p>
        </p:txBody>
      </p:sp>
      <p:sp>
        <p:nvSpPr>
          <p:cNvPr id="83977" name="灯片编号占位符 1"/>
          <p:cNvSpPr>
            <a:spLocks noGrp="1" noChangeArrowheads="1"/>
          </p:cNvSpPr>
          <p:nvPr>
            <p:ph type="sldNum" sz="quarter" idx="12"/>
          </p:nvPr>
        </p:nvSpPr>
        <p:spPr>
          <a:noFill/>
          <a:ln>
            <a:headEnd/>
            <a:tailEnd/>
          </a:ln>
        </p:spPr>
        <p:txBody>
          <a:bodyPr/>
          <a:lstStyle/>
          <a:p>
            <a:fld id="{9005C33C-64EB-4233-8C01-24E64E96DFC8}" type="slidenum">
              <a:rPr lang="en-US" altLang="zh-CN"/>
              <a:pPr/>
              <a:t>51</a:t>
            </a:fld>
            <a:endParaRPr lang="en-US" altLang="zh-CN"/>
          </a:p>
        </p:txBody>
      </p:sp>
      <p:sp>
        <p:nvSpPr>
          <p:cNvPr id="2" name="矩形 1"/>
          <p:cNvSpPr/>
          <p:nvPr/>
        </p:nvSpPr>
        <p:spPr>
          <a:xfrm>
            <a:off x="219259" y="1094697"/>
            <a:ext cx="8492122" cy="4154984"/>
          </a:xfrm>
          <a:prstGeom prst="rect">
            <a:avLst/>
          </a:prstGeom>
        </p:spPr>
        <p:txBody>
          <a:bodyPr wrap="square">
            <a:spAutoFit/>
          </a:bodyPr>
          <a:lstStyle/>
          <a:p>
            <a:r>
              <a:rPr lang="en-US" altLang="zh-CN" sz="2400" b="1" dirty="0">
                <a:latin typeface="Arial" panose="020B0604020202020204" pitchFamily="34" charset="0"/>
                <a:cs typeface="Arial" panose="020B0604020202020204" pitchFamily="34" charset="0"/>
              </a:rPr>
              <a:t>The one constant for computer designers is </a:t>
            </a:r>
            <a:r>
              <a:rPr lang="en-US" altLang="zh-CN" sz="2400" b="1" dirty="0">
                <a:solidFill>
                  <a:srgbClr val="0070C0"/>
                </a:solidFill>
                <a:latin typeface="Arial" panose="020B0604020202020204" pitchFamily="34" charset="0"/>
                <a:cs typeface="Arial" panose="020B0604020202020204" pitchFamily="34" charset="0"/>
              </a:rPr>
              <a:t>rapid change,</a:t>
            </a:r>
            <a:r>
              <a:rPr lang="en-US" altLang="zh-CN" sz="2400" b="1" dirty="0">
                <a:latin typeface="Arial" panose="020B0604020202020204" pitchFamily="34" charset="0"/>
                <a:cs typeface="Arial" panose="020B0604020202020204" pitchFamily="34" charset="0"/>
              </a:rPr>
              <a:t> which is driven largely by Moore's Law. It states that integrated circuit resources double every 18–24 months. Moore's Law resulted from a 1965 prediction of such growth in IC capacity made by Gordon Moore, one of the founders of Intel</a:t>
            </a:r>
            <a:r>
              <a:rPr lang="en-US" altLang="zh-CN" sz="2400" b="1" dirty="0">
                <a:solidFill>
                  <a:srgbClr val="0070C0"/>
                </a:solidFill>
                <a:latin typeface="Arial" panose="020B0604020202020204" pitchFamily="34" charset="0"/>
                <a:cs typeface="Arial" panose="020B0604020202020204" pitchFamily="34" charset="0"/>
              </a:rPr>
              <a:t>. As computer designs can take years, the resources available per chip can easily double or quadruple between the start and finish of the project</a:t>
            </a:r>
            <a:r>
              <a:rPr lang="en-US" altLang="zh-CN" sz="2400" b="1" dirty="0">
                <a:latin typeface="Arial" panose="020B0604020202020204" pitchFamily="34" charset="0"/>
                <a:cs typeface="Arial" panose="020B0604020202020204" pitchFamily="34" charset="0"/>
              </a:rPr>
              <a:t>. Like a skeet shooter, computer architects must </a:t>
            </a:r>
            <a:r>
              <a:rPr lang="en-US" altLang="zh-CN" sz="2400" b="1" dirty="0">
                <a:solidFill>
                  <a:srgbClr val="0070C0"/>
                </a:solidFill>
                <a:latin typeface="Arial" panose="020B0604020202020204" pitchFamily="34" charset="0"/>
                <a:cs typeface="Arial" panose="020B0604020202020204" pitchFamily="34" charset="0"/>
              </a:rPr>
              <a:t>anticipate where the technology will be when the design finishes rather</a:t>
            </a:r>
            <a:r>
              <a:rPr lang="en-US" altLang="zh-CN" sz="2400" b="1" dirty="0">
                <a:latin typeface="Arial" panose="020B0604020202020204" pitchFamily="34" charset="0"/>
                <a:cs typeface="Arial" panose="020B0604020202020204" pitchFamily="34" charset="0"/>
              </a:rPr>
              <a:t> than design for where it starts. </a:t>
            </a:r>
            <a:endParaRPr lang="zh-CN" altLang="en-US"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12188802"/>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5"/>
          <p:cNvSpPr>
            <a:spLocks noGrp="1" noChangeArrowheads="1"/>
          </p:cNvSpPr>
          <p:nvPr>
            <p:ph type="title"/>
          </p:nvPr>
        </p:nvSpPr>
        <p:spPr/>
        <p:txBody>
          <a:bodyPr>
            <a:normAutofit fontScale="90000"/>
          </a:bodyPr>
          <a:lstStyle/>
          <a:p>
            <a:pPr>
              <a:lnSpc>
                <a:spcPct val="80000"/>
              </a:lnSpc>
            </a:pPr>
            <a:r>
              <a:rPr lang="en-US" altLang="zh-CN" dirty="0" smtClean="0"/>
              <a:t>2. Abstraction via Layers of Representation</a:t>
            </a:r>
          </a:p>
        </p:txBody>
      </p:sp>
      <p:sp>
        <p:nvSpPr>
          <p:cNvPr id="76803" name="Date Placeholder 25"/>
          <p:cNvSpPr>
            <a:spLocks noGrp="1" noChangeArrowheads="1"/>
          </p:cNvSpPr>
          <p:nvPr>
            <p:ph type="dt" sz="half" idx="10"/>
          </p:nvPr>
        </p:nvSpPr>
        <p:spPr>
          <a:noFill/>
          <a:ln>
            <a:headEnd/>
            <a:tailEnd/>
          </a:ln>
        </p:spPr>
        <p:txBody>
          <a:bodyPr>
            <a:prstTxWarp prst="textNoShape">
              <a:avLst/>
            </a:prstTxWarp>
          </a:bodyPr>
          <a:lstStyle/>
          <a:p>
            <a:fld id="{7426990E-AE0E-46D1-A752-16CFBF935962}" type="datetime1">
              <a:rPr lang="en-US" altLang="zh-CN" smtClean="0"/>
              <a:pPr/>
              <a:t>2/25/2020</a:t>
            </a:fld>
            <a:endParaRPr lang="en-US" altLang="zh-CN" smtClean="0"/>
          </a:p>
        </p:txBody>
      </p:sp>
      <p:sp>
        <p:nvSpPr>
          <p:cNvPr id="76827" name="灯片编号占位符 1"/>
          <p:cNvSpPr>
            <a:spLocks noGrp="1" noChangeArrowheads="1"/>
          </p:cNvSpPr>
          <p:nvPr>
            <p:ph type="sldNum" sz="quarter" idx="12"/>
          </p:nvPr>
        </p:nvSpPr>
        <p:spPr>
          <a:noFill/>
          <a:ln>
            <a:headEnd/>
            <a:tailEnd/>
          </a:ln>
        </p:spPr>
        <p:txBody>
          <a:bodyPr/>
          <a:lstStyle/>
          <a:p>
            <a:fld id="{EAC12F8E-7612-4415-82E5-9553130B6266}" type="slidenum">
              <a:rPr lang="en-US" altLang="zh-CN"/>
              <a:pPr/>
              <a:t>52</a:t>
            </a:fld>
            <a:endParaRPr lang="en-US" altLang="zh-CN"/>
          </a:p>
        </p:txBody>
      </p:sp>
      <p:sp>
        <p:nvSpPr>
          <p:cNvPr id="28676" name="Rectangle 18"/>
          <p:cNvSpPr>
            <a:spLocks noGrp="1" noChangeArrowheads="1"/>
          </p:cNvSpPr>
          <p:nvPr>
            <p:ph type="body" sz="half" idx="4294967295"/>
          </p:nvPr>
        </p:nvSpPr>
        <p:spPr>
          <a:xfrm>
            <a:off x="3896674" y="1852215"/>
            <a:ext cx="3848100" cy="896938"/>
          </a:xfrm>
        </p:spPr>
        <p:txBody>
          <a:bodyPr>
            <a:normAutofit fontScale="92500" lnSpcReduction="20000"/>
          </a:bodyPr>
          <a:lstStyle/>
          <a:p>
            <a:pPr marL="342900" indent="-342900">
              <a:spcBef>
                <a:spcPct val="0"/>
              </a:spcBef>
              <a:buFont typeface="Times" pitchFamily="18" charset="0"/>
              <a:buNone/>
              <a:tabLst>
                <a:tab pos="1066800" algn="l"/>
              </a:tabLst>
              <a:defRPr/>
            </a:pPr>
            <a:r>
              <a:rPr lang="en-US" sz="1600" dirty="0" err="1">
                <a:solidFill>
                  <a:srgbClr val="FF0000"/>
                </a:solidFill>
              </a:rPr>
              <a:t>lw</a:t>
            </a:r>
            <a:r>
              <a:rPr lang="en-US" sz="1600" dirty="0">
                <a:solidFill>
                  <a:srgbClr val="FF0000"/>
                </a:solidFill>
              </a:rPr>
              <a:t>	  $t0, 0($2)</a:t>
            </a:r>
          </a:p>
          <a:p>
            <a:pPr marL="342900" indent="-342900">
              <a:spcBef>
                <a:spcPct val="0"/>
              </a:spcBef>
              <a:buFont typeface="Times" pitchFamily="18" charset="0"/>
              <a:buNone/>
              <a:tabLst>
                <a:tab pos="1066800" algn="l"/>
              </a:tabLst>
              <a:defRPr/>
            </a:pPr>
            <a:r>
              <a:rPr lang="en-US" sz="1600" dirty="0" err="1">
                <a:solidFill>
                  <a:srgbClr val="FF0000"/>
                </a:solidFill>
              </a:rPr>
              <a:t>lw</a:t>
            </a:r>
            <a:r>
              <a:rPr lang="en-US" sz="1600" dirty="0">
                <a:solidFill>
                  <a:srgbClr val="FF0000"/>
                </a:solidFill>
              </a:rPr>
              <a:t>	  $t1, 4($2)</a:t>
            </a:r>
          </a:p>
          <a:p>
            <a:pPr marL="342900" indent="-342900">
              <a:spcBef>
                <a:spcPct val="0"/>
              </a:spcBef>
              <a:buFont typeface="Times" pitchFamily="18" charset="0"/>
              <a:buNone/>
              <a:tabLst>
                <a:tab pos="1066800" algn="l"/>
              </a:tabLst>
              <a:defRPr/>
            </a:pPr>
            <a:r>
              <a:rPr lang="en-US" sz="1600" dirty="0" err="1">
                <a:solidFill>
                  <a:srgbClr val="FF0000"/>
                </a:solidFill>
              </a:rPr>
              <a:t>sw</a:t>
            </a:r>
            <a:r>
              <a:rPr lang="en-US" sz="1600" dirty="0">
                <a:solidFill>
                  <a:srgbClr val="FF0000"/>
                </a:solidFill>
              </a:rPr>
              <a:t>	  $t1, 0($2)</a:t>
            </a:r>
          </a:p>
          <a:p>
            <a:pPr marL="342900" indent="-342900">
              <a:spcBef>
                <a:spcPct val="0"/>
              </a:spcBef>
              <a:buFont typeface="Times" pitchFamily="18" charset="0"/>
              <a:buNone/>
              <a:tabLst>
                <a:tab pos="1066800" algn="l"/>
              </a:tabLst>
              <a:defRPr/>
            </a:pPr>
            <a:r>
              <a:rPr lang="en-US" sz="1600" dirty="0" err="1">
                <a:solidFill>
                  <a:srgbClr val="FF0000"/>
                </a:solidFill>
              </a:rPr>
              <a:t>sw</a:t>
            </a:r>
            <a:r>
              <a:rPr lang="en-US" sz="1600" dirty="0">
                <a:solidFill>
                  <a:srgbClr val="FF0000"/>
                </a:solidFill>
              </a:rPr>
              <a:t>	  $t0, 4($2)</a:t>
            </a:r>
          </a:p>
        </p:txBody>
      </p:sp>
      <p:sp>
        <p:nvSpPr>
          <p:cNvPr id="76807" name="Rectangle 7"/>
          <p:cNvSpPr>
            <a:spLocks noChangeArrowheads="1"/>
          </p:cNvSpPr>
          <p:nvPr/>
        </p:nvSpPr>
        <p:spPr bwMode="auto">
          <a:xfrm>
            <a:off x="857250" y="1231900"/>
            <a:ext cx="2590800" cy="528638"/>
          </a:xfrm>
          <a:prstGeom prst="rect">
            <a:avLst/>
          </a:prstGeom>
          <a:noFill/>
          <a:ln w="28575">
            <a:solidFill>
              <a:schemeClr val="tx1"/>
            </a:solidFill>
            <a:miter lim="800000"/>
            <a:headEnd/>
            <a:tailEnd/>
          </a:ln>
        </p:spPr>
        <p:txBody>
          <a:bodyPr lIns="63500" tIns="25400" rIns="63500" bIns="25400">
            <a:spAutoFit/>
          </a:bodyPr>
          <a:lstStyle/>
          <a:p>
            <a:pPr algn="ctr">
              <a:lnSpc>
                <a:spcPct val="85000"/>
              </a:lnSpc>
              <a:spcBef>
                <a:spcPct val="41000"/>
              </a:spcBef>
            </a:pPr>
            <a:r>
              <a:rPr lang="en-US" altLang="zh-CN" b="1" dirty="0">
                <a:ea typeface="微软雅黑" panose="020B0503020204020204" pitchFamily="34" charset="-122"/>
              </a:rPr>
              <a:t>High Level Language</a:t>
            </a:r>
            <a:br>
              <a:rPr lang="en-US" altLang="zh-CN" b="1" dirty="0">
                <a:ea typeface="微软雅黑" panose="020B0503020204020204" pitchFamily="34" charset="-122"/>
              </a:rPr>
            </a:br>
            <a:r>
              <a:rPr lang="en-US" altLang="zh-CN" b="1" dirty="0">
                <a:ea typeface="微软雅黑" panose="020B0503020204020204" pitchFamily="34" charset="-122"/>
              </a:rPr>
              <a:t>Program (e.g., C)</a:t>
            </a:r>
          </a:p>
        </p:txBody>
      </p:sp>
      <p:sp>
        <p:nvSpPr>
          <p:cNvPr id="76808" name="Rectangle 8"/>
          <p:cNvSpPr>
            <a:spLocks noChangeArrowheads="1"/>
          </p:cNvSpPr>
          <p:nvPr/>
        </p:nvSpPr>
        <p:spPr bwMode="auto">
          <a:xfrm>
            <a:off x="857250" y="2178050"/>
            <a:ext cx="2800350" cy="528638"/>
          </a:xfrm>
          <a:prstGeom prst="rect">
            <a:avLst/>
          </a:prstGeom>
          <a:noFill/>
          <a:ln w="28575">
            <a:solidFill>
              <a:schemeClr val="tx1"/>
            </a:solidFill>
            <a:miter lim="800000"/>
            <a:headEnd/>
            <a:tailEnd/>
          </a:ln>
        </p:spPr>
        <p:txBody>
          <a:bodyPr lIns="63500" tIns="25400" rIns="63500" bIns="25400">
            <a:spAutoFit/>
          </a:bodyPr>
          <a:lstStyle/>
          <a:p>
            <a:pPr algn="ctr">
              <a:lnSpc>
                <a:spcPct val="85000"/>
              </a:lnSpc>
              <a:spcBef>
                <a:spcPct val="41000"/>
              </a:spcBef>
            </a:pPr>
            <a:r>
              <a:rPr lang="en-US" altLang="zh-CN" b="1" dirty="0">
                <a:solidFill>
                  <a:srgbClr val="FF0000"/>
                </a:solidFill>
                <a:ea typeface="微软雅黑" panose="020B0503020204020204" pitchFamily="34" charset="-122"/>
              </a:rPr>
              <a:t>Assembly  Language Program (e.g., MIPS)</a:t>
            </a:r>
          </a:p>
        </p:txBody>
      </p:sp>
      <p:sp>
        <p:nvSpPr>
          <p:cNvPr id="76809" name="Rectangle 9"/>
          <p:cNvSpPr>
            <a:spLocks noChangeArrowheads="1"/>
          </p:cNvSpPr>
          <p:nvPr/>
        </p:nvSpPr>
        <p:spPr bwMode="auto">
          <a:xfrm>
            <a:off x="908050" y="3092450"/>
            <a:ext cx="2590800" cy="522194"/>
          </a:xfrm>
          <a:prstGeom prst="rect">
            <a:avLst/>
          </a:prstGeom>
          <a:noFill/>
          <a:ln w="28575">
            <a:solidFill>
              <a:schemeClr val="tx1"/>
            </a:solidFill>
            <a:miter lim="800000"/>
            <a:headEnd/>
            <a:tailEnd/>
          </a:ln>
        </p:spPr>
        <p:txBody>
          <a:bodyPr lIns="63500" tIns="25400" rIns="63500" bIns="25400">
            <a:spAutoFit/>
          </a:bodyPr>
          <a:lstStyle/>
          <a:p>
            <a:pPr algn="ctr">
              <a:lnSpc>
                <a:spcPct val="85000"/>
              </a:lnSpc>
              <a:spcBef>
                <a:spcPct val="41000"/>
              </a:spcBef>
            </a:pPr>
            <a:r>
              <a:rPr lang="en-US" altLang="zh-CN" b="1" dirty="0">
                <a:ea typeface="微软雅黑" panose="020B0503020204020204" pitchFamily="34" charset="-122"/>
              </a:rPr>
              <a:t>Machine  Language Program (MIPS)</a:t>
            </a:r>
          </a:p>
        </p:txBody>
      </p:sp>
      <p:sp>
        <p:nvSpPr>
          <p:cNvPr id="76810" name="Rectangle 10"/>
          <p:cNvSpPr>
            <a:spLocks noChangeArrowheads="1"/>
          </p:cNvSpPr>
          <p:nvPr/>
        </p:nvSpPr>
        <p:spPr bwMode="auto">
          <a:xfrm>
            <a:off x="304800" y="4464050"/>
            <a:ext cx="4038600" cy="538865"/>
          </a:xfrm>
          <a:prstGeom prst="rect">
            <a:avLst/>
          </a:prstGeom>
          <a:noFill/>
          <a:ln w="28575">
            <a:pattFill prst="pct70">
              <a:fgClr>
                <a:schemeClr val="tx1"/>
              </a:fgClr>
              <a:bgClr>
                <a:schemeClr val="bg1"/>
              </a:bgClr>
            </a:pattFill>
            <a:miter lim="800000"/>
            <a:headEnd/>
            <a:tailEnd/>
          </a:ln>
        </p:spPr>
        <p:txBody>
          <a:bodyPr lIns="63500" tIns="25400" rIns="63500" bIns="25400">
            <a:spAutoFit/>
          </a:bodyPr>
          <a:lstStyle/>
          <a:p>
            <a:pPr algn="ctr">
              <a:lnSpc>
                <a:spcPct val="88000"/>
              </a:lnSpc>
              <a:spcBef>
                <a:spcPct val="43000"/>
              </a:spcBef>
            </a:pPr>
            <a:r>
              <a:rPr lang="en-US" altLang="zh-CN" b="1" dirty="0">
                <a:solidFill>
                  <a:srgbClr val="3366FF"/>
                </a:solidFill>
                <a:ea typeface="微软雅黑" panose="020B0503020204020204" pitchFamily="34" charset="-122"/>
              </a:rPr>
              <a:t>Hardware Architecture Description</a:t>
            </a:r>
            <a:br>
              <a:rPr lang="en-US" altLang="zh-CN" b="1" dirty="0">
                <a:solidFill>
                  <a:srgbClr val="3366FF"/>
                </a:solidFill>
                <a:ea typeface="微软雅黑" panose="020B0503020204020204" pitchFamily="34" charset="-122"/>
              </a:rPr>
            </a:br>
            <a:r>
              <a:rPr lang="en-US" altLang="zh-CN" b="1" dirty="0">
                <a:solidFill>
                  <a:srgbClr val="3366FF"/>
                </a:solidFill>
                <a:ea typeface="微软雅黑" panose="020B0503020204020204" pitchFamily="34" charset="-122"/>
              </a:rPr>
              <a:t>(e.g., block diagrams)</a:t>
            </a:r>
            <a:r>
              <a:rPr lang="en-US" altLang="zh-CN" dirty="0">
                <a:solidFill>
                  <a:srgbClr val="3366FF"/>
                </a:solidFill>
                <a:ea typeface="微软雅黑" panose="020B0503020204020204" pitchFamily="34" charset="-122"/>
              </a:rPr>
              <a:t> </a:t>
            </a:r>
          </a:p>
        </p:txBody>
      </p:sp>
      <p:sp>
        <p:nvSpPr>
          <p:cNvPr id="76811" name="Line 11"/>
          <p:cNvSpPr>
            <a:spLocks noChangeShapeType="1"/>
          </p:cNvSpPr>
          <p:nvPr/>
        </p:nvSpPr>
        <p:spPr bwMode="auto">
          <a:xfrm>
            <a:off x="2057400" y="1778000"/>
            <a:ext cx="0" cy="400050"/>
          </a:xfrm>
          <a:prstGeom prst="line">
            <a:avLst/>
          </a:prstGeom>
          <a:noFill/>
          <a:ln w="28575">
            <a:solidFill>
              <a:schemeClr val="tx1"/>
            </a:solidFill>
            <a:round/>
            <a:headEnd/>
            <a:tailEnd/>
          </a:ln>
        </p:spPr>
        <p:txBody>
          <a:bodyPr/>
          <a:lstStyle/>
          <a:p>
            <a:endParaRPr lang="zh-CN" altLang="en-US" dirty="0">
              <a:ea typeface="微软雅黑" panose="020B0503020204020204" pitchFamily="34" charset="-122"/>
            </a:endParaRPr>
          </a:p>
        </p:txBody>
      </p:sp>
      <p:sp>
        <p:nvSpPr>
          <p:cNvPr id="76812" name="Rectangle 13"/>
          <p:cNvSpPr>
            <a:spLocks noChangeArrowheads="1"/>
          </p:cNvSpPr>
          <p:nvPr/>
        </p:nvSpPr>
        <p:spPr bwMode="auto">
          <a:xfrm>
            <a:off x="2197100" y="1873250"/>
            <a:ext cx="1308100" cy="293688"/>
          </a:xfrm>
          <a:prstGeom prst="rect">
            <a:avLst/>
          </a:prstGeom>
          <a:noFill/>
          <a:ln w="12700">
            <a:noFill/>
            <a:miter lim="800000"/>
            <a:headEnd/>
            <a:tailEnd/>
          </a:ln>
        </p:spPr>
        <p:txBody>
          <a:bodyPr lIns="63500" tIns="25400" rIns="63500" bIns="25400">
            <a:spAutoFit/>
          </a:bodyPr>
          <a:lstStyle/>
          <a:p>
            <a:pPr>
              <a:lnSpc>
                <a:spcPct val="85000"/>
              </a:lnSpc>
            </a:pPr>
            <a:r>
              <a:rPr lang="en-US" altLang="zh-CN" b="1" i="1" dirty="0">
                <a:ea typeface="微软雅黑" panose="020B0503020204020204" pitchFamily="34" charset="-122"/>
              </a:rPr>
              <a:t>Compiler</a:t>
            </a:r>
          </a:p>
        </p:txBody>
      </p:sp>
      <p:sp>
        <p:nvSpPr>
          <p:cNvPr id="76813" name="Rectangle 14"/>
          <p:cNvSpPr>
            <a:spLocks noChangeArrowheads="1"/>
          </p:cNvSpPr>
          <p:nvPr/>
        </p:nvSpPr>
        <p:spPr bwMode="auto">
          <a:xfrm>
            <a:off x="2222500" y="2787650"/>
            <a:ext cx="1435100" cy="293688"/>
          </a:xfrm>
          <a:prstGeom prst="rect">
            <a:avLst/>
          </a:prstGeom>
          <a:noFill/>
          <a:ln w="12700">
            <a:noFill/>
            <a:miter lim="800000"/>
            <a:headEnd/>
            <a:tailEnd/>
          </a:ln>
        </p:spPr>
        <p:txBody>
          <a:bodyPr lIns="63500" tIns="25400" rIns="63500" bIns="25400">
            <a:spAutoFit/>
          </a:bodyPr>
          <a:lstStyle/>
          <a:p>
            <a:pPr>
              <a:lnSpc>
                <a:spcPct val="85000"/>
              </a:lnSpc>
            </a:pPr>
            <a:r>
              <a:rPr lang="en-US" altLang="zh-CN" b="1" i="1" dirty="0">
                <a:ea typeface="微软雅黑" panose="020B0503020204020204" pitchFamily="34" charset="-122"/>
              </a:rPr>
              <a:t>Assembler</a:t>
            </a:r>
          </a:p>
        </p:txBody>
      </p:sp>
      <p:sp>
        <p:nvSpPr>
          <p:cNvPr id="76814" name="Line 15"/>
          <p:cNvSpPr>
            <a:spLocks noChangeShapeType="1"/>
          </p:cNvSpPr>
          <p:nvPr/>
        </p:nvSpPr>
        <p:spPr bwMode="auto">
          <a:xfrm>
            <a:off x="2108200" y="3613150"/>
            <a:ext cx="0" cy="850900"/>
          </a:xfrm>
          <a:prstGeom prst="line">
            <a:avLst/>
          </a:prstGeom>
          <a:noFill/>
          <a:ln w="28575">
            <a:solidFill>
              <a:schemeClr val="tx1"/>
            </a:solidFill>
            <a:round/>
            <a:headEnd/>
            <a:tailEnd/>
          </a:ln>
        </p:spPr>
        <p:txBody>
          <a:bodyPr/>
          <a:lstStyle/>
          <a:p>
            <a:endParaRPr lang="zh-CN" altLang="en-US" dirty="0">
              <a:ea typeface="微软雅黑" panose="020B0503020204020204" pitchFamily="34" charset="-122"/>
            </a:endParaRPr>
          </a:p>
        </p:txBody>
      </p:sp>
      <p:sp>
        <p:nvSpPr>
          <p:cNvPr id="76815" name="Rectangle 16"/>
          <p:cNvSpPr>
            <a:spLocks noChangeArrowheads="1"/>
          </p:cNvSpPr>
          <p:nvPr/>
        </p:nvSpPr>
        <p:spPr bwMode="auto">
          <a:xfrm>
            <a:off x="381000" y="3854450"/>
            <a:ext cx="1676400" cy="528638"/>
          </a:xfrm>
          <a:prstGeom prst="rect">
            <a:avLst/>
          </a:prstGeom>
          <a:noFill/>
          <a:ln w="12700">
            <a:noFill/>
            <a:miter lim="800000"/>
            <a:headEnd/>
            <a:tailEnd/>
          </a:ln>
        </p:spPr>
        <p:txBody>
          <a:bodyPr lIns="63500" tIns="25400" rIns="63500" bIns="25400">
            <a:spAutoFit/>
          </a:bodyPr>
          <a:lstStyle/>
          <a:p>
            <a:pPr>
              <a:lnSpc>
                <a:spcPct val="85000"/>
              </a:lnSpc>
            </a:pPr>
            <a:r>
              <a:rPr lang="en-US" altLang="zh-CN" b="1" i="1" dirty="0">
                <a:ea typeface="微软雅黑" panose="020B0503020204020204" pitchFamily="34" charset="-122"/>
              </a:rPr>
              <a:t>Machine Interpretation</a:t>
            </a:r>
          </a:p>
        </p:txBody>
      </p:sp>
      <p:sp>
        <p:nvSpPr>
          <p:cNvPr id="76816" name="Rectangle 17"/>
          <p:cNvSpPr>
            <a:spLocks noChangeArrowheads="1"/>
          </p:cNvSpPr>
          <p:nvPr/>
        </p:nvSpPr>
        <p:spPr bwMode="auto">
          <a:xfrm>
            <a:off x="3957760" y="1066348"/>
            <a:ext cx="3086100" cy="709612"/>
          </a:xfrm>
          <a:prstGeom prst="rect">
            <a:avLst/>
          </a:prstGeom>
          <a:noFill/>
          <a:ln w="12700">
            <a:noFill/>
            <a:miter lim="800000"/>
            <a:headEnd/>
            <a:tailEnd/>
          </a:ln>
        </p:spPr>
        <p:txBody>
          <a:bodyPr lIns="63500" tIns="25400" rIns="63500" bIns="25400">
            <a:spAutoFit/>
          </a:bodyPr>
          <a:lstStyle/>
          <a:p>
            <a:pPr marL="342900" indent="-342900">
              <a:lnSpc>
                <a:spcPct val="78000"/>
              </a:lnSpc>
            </a:pPr>
            <a:r>
              <a:rPr lang="en-US" altLang="zh-CN" b="1" dirty="0">
                <a:ea typeface="微软雅黑" panose="020B0503020204020204" pitchFamily="34" charset="-122"/>
              </a:rPr>
              <a:t>temp = v[k];</a:t>
            </a:r>
          </a:p>
          <a:p>
            <a:pPr marL="342900" indent="-342900">
              <a:lnSpc>
                <a:spcPct val="78000"/>
              </a:lnSpc>
            </a:pPr>
            <a:r>
              <a:rPr lang="en-US" altLang="zh-CN" b="1" dirty="0">
                <a:ea typeface="微软雅黑" panose="020B0503020204020204" pitchFamily="34" charset="-122"/>
              </a:rPr>
              <a:t>v[k] = v[k+1];</a:t>
            </a:r>
          </a:p>
          <a:p>
            <a:pPr marL="342900" indent="-342900">
              <a:lnSpc>
                <a:spcPct val="78000"/>
              </a:lnSpc>
            </a:pPr>
            <a:r>
              <a:rPr lang="en-US" altLang="zh-CN" b="1" dirty="0">
                <a:ea typeface="微软雅黑" panose="020B0503020204020204" pitchFamily="34" charset="-122"/>
              </a:rPr>
              <a:t>v[k+1] = temp;</a:t>
            </a:r>
            <a:endParaRPr lang="en-US" altLang="zh-CN" sz="1200" dirty="0">
              <a:ea typeface="微软雅黑" panose="020B0503020204020204" pitchFamily="34" charset="-122"/>
            </a:endParaRPr>
          </a:p>
        </p:txBody>
      </p:sp>
      <p:sp>
        <p:nvSpPr>
          <p:cNvPr id="76817" name="Rectangle 19"/>
          <p:cNvSpPr>
            <a:spLocks noChangeArrowheads="1"/>
          </p:cNvSpPr>
          <p:nvPr/>
        </p:nvSpPr>
        <p:spPr bwMode="auto">
          <a:xfrm>
            <a:off x="4624388" y="4298950"/>
            <a:ext cx="2984500" cy="266700"/>
          </a:xfrm>
          <a:prstGeom prst="rect">
            <a:avLst/>
          </a:prstGeom>
          <a:noFill/>
          <a:ln w="12700">
            <a:noFill/>
            <a:miter lim="800000"/>
            <a:headEnd/>
            <a:tailEnd/>
          </a:ln>
        </p:spPr>
        <p:txBody>
          <a:bodyPr wrap="none" anchor="ctr"/>
          <a:lstStyle/>
          <a:p>
            <a:endParaRPr lang="en-US" altLang="zh-CN" dirty="0">
              <a:ea typeface="微软雅黑" panose="020B0503020204020204" pitchFamily="34" charset="-122"/>
            </a:endParaRPr>
          </a:p>
        </p:txBody>
      </p:sp>
      <p:sp>
        <p:nvSpPr>
          <p:cNvPr id="76818" name="Rectangle 20"/>
          <p:cNvSpPr>
            <a:spLocks noChangeArrowheads="1"/>
          </p:cNvSpPr>
          <p:nvPr/>
        </p:nvSpPr>
        <p:spPr bwMode="auto">
          <a:xfrm>
            <a:off x="3911601" y="2823821"/>
            <a:ext cx="4478789" cy="951543"/>
          </a:xfrm>
          <a:prstGeom prst="rect">
            <a:avLst/>
          </a:prstGeom>
          <a:noFill/>
          <a:ln w="12700">
            <a:noFill/>
            <a:miter lim="800000"/>
            <a:headEnd/>
            <a:tailEnd/>
          </a:ln>
        </p:spPr>
        <p:txBody>
          <a:bodyPr wrap="none" lIns="90487" tIns="44450" rIns="90487" bIns="44450">
            <a:spAutoFit/>
          </a:bodyPr>
          <a:lstStyle/>
          <a:p>
            <a:r>
              <a:rPr lang="en-US" altLang="zh-CN" sz="1400" dirty="0">
                <a:latin typeface="Courier New" pitchFamily="49" charset="0"/>
                <a:ea typeface="微软雅黑" panose="020B0503020204020204" pitchFamily="34" charset="-122"/>
              </a:rPr>
              <a:t>0000 1001 1100 0110 1010 1111 0101 1000</a:t>
            </a:r>
          </a:p>
          <a:p>
            <a:r>
              <a:rPr lang="en-US" altLang="zh-CN" sz="1400" dirty="0">
                <a:latin typeface="Courier New" pitchFamily="49" charset="0"/>
                <a:ea typeface="微软雅黑" panose="020B0503020204020204" pitchFamily="34" charset="-122"/>
              </a:rPr>
              <a:t>1010 1111 0101 1000 0000 1001 1100 0110 </a:t>
            </a:r>
          </a:p>
          <a:p>
            <a:r>
              <a:rPr lang="en-US" altLang="zh-CN" sz="1400" dirty="0">
                <a:latin typeface="Courier New" pitchFamily="49" charset="0"/>
                <a:ea typeface="微软雅黑" panose="020B0503020204020204" pitchFamily="34" charset="-122"/>
              </a:rPr>
              <a:t>1100 0110 1010 1111 0101 1000 0000 1001 </a:t>
            </a:r>
          </a:p>
          <a:p>
            <a:r>
              <a:rPr lang="en-US" altLang="zh-CN" sz="1400" dirty="0">
                <a:latin typeface="Courier New" pitchFamily="49" charset="0"/>
                <a:ea typeface="微软雅黑" panose="020B0503020204020204" pitchFamily="34" charset="-122"/>
              </a:rPr>
              <a:t>0101 1000 0000 1001 1100 0110 1010 1111</a:t>
            </a:r>
            <a:r>
              <a:rPr lang="en-US" altLang="zh-CN" sz="1400" dirty="0">
                <a:latin typeface="Courier"/>
                <a:ea typeface="微软雅黑" panose="020B0503020204020204" pitchFamily="34" charset="-122"/>
              </a:rPr>
              <a:t> </a:t>
            </a:r>
          </a:p>
        </p:txBody>
      </p:sp>
      <p:sp>
        <p:nvSpPr>
          <p:cNvPr id="76819" name="Rectangle 22"/>
          <p:cNvSpPr>
            <a:spLocks noChangeArrowheads="1"/>
          </p:cNvSpPr>
          <p:nvPr/>
        </p:nvSpPr>
        <p:spPr bwMode="auto">
          <a:xfrm>
            <a:off x="844550" y="3613150"/>
            <a:ext cx="2730500" cy="139700"/>
          </a:xfrm>
          <a:prstGeom prst="rect">
            <a:avLst/>
          </a:prstGeom>
          <a:solidFill>
            <a:srgbClr val="FF8DA0"/>
          </a:solidFill>
          <a:ln w="12700">
            <a:solidFill>
              <a:schemeClr val="tx1"/>
            </a:solidFill>
            <a:miter lim="800000"/>
            <a:headEnd/>
            <a:tailEnd/>
          </a:ln>
        </p:spPr>
        <p:txBody>
          <a:bodyPr wrap="none" anchor="ctr"/>
          <a:lstStyle/>
          <a:p>
            <a:endParaRPr lang="en-US" altLang="zh-CN" dirty="0">
              <a:ea typeface="微软雅黑" panose="020B0503020204020204" pitchFamily="34" charset="-122"/>
            </a:endParaRPr>
          </a:p>
        </p:txBody>
      </p:sp>
      <p:sp>
        <p:nvSpPr>
          <p:cNvPr id="76820" name="Line 23"/>
          <p:cNvSpPr>
            <a:spLocks noChangeShapeType="1"/>
          </p:cNvSpPr>
          <p:nvPr/>
        </p:nvSpPr>
        <p:spPr bwMode="auto">
          <a:xfrm flipH="1">
            <a:off x="2082800" y="2719388"/>
            <a:ext cx="3175" cy="366712"/>
          </a:xfrm>
          <a:prstGeom prst="line">
            <a:avLst/>
          </a:prstGeom>
          <a:noFill/>
          <a:ln w="28575">
            <a:solidFill>
              <a:schemeClr val="tx1"/>
            </a:solidFill>
            <a:round/>
            <a:headEnd/>
            <a:tailEnd/>
          </a:ln>
        </p:spPr>
        <p:txBody>
          <a:bodyPr/>
          <a:lstStyle/>
          <a:p>
            <a:endParaRPr lang="zh-CN" altLang="en-US" dirty="0">
              <a:ea typeface="微软雅黑" panose="020B0503020204020204" pitchFamily="34" charset="-122"/>
            </a:endParaRPr>
          </a:p>
        </p:txBody>
      </p:sp>
      <p:sp>
        <p:nvSpPr>
          <p:cNvPr id="76821" name="Rectangle 24"/>
          <p:cNvSpPr>
            <a:spLocks noChangeArrowheads="1"/>
          </p:cNvSpPr>
          <p:nvPr/>
        </p:nvSpPr>
        <p:spPr bwMode="auto">
          <a:xfrm>
            <a:off x="609600" y="5867400"/>
            <a:ext cx="3708400" cy="538865"/>
          </a:xfrm>
          <a:prstGeom prst="rect">
            <a:avLst/>
          </a:prstGeom>
          <a:noFill/>
          <a:ln w="28575">
            <a:pattFill prst="pct70">
              <a:fgClr>
                <a:schemeClr val="tx1"/>
              </a:fgClr>
              <a:bgClr>
                <a:schemeClr val="bg1"/>
              </a:bgClr>
            </a:pattFill>
            <a:miter lim="800000"/>
            <a:headEnd/>
            <a:tailEnd/>
          </a:ln>
        </p:spPr>
        <p:txBody>
          <a:bodyPr lIns="63500" tIns="25400" rIns="63500" bIns="25400">
            <a:spAutoFit/>
          </a:bodyPr>
          <a:lstStyle/>
          <a:p>
            <a:pPr algn="ctr">
              <a:lnSpc>
                <a:spcPct val="88000"/>
              </a:lnSpc>
              <a:spcBef>
                <a:spcPct val="43000"/>
              </a:spcBef>
            </a:pPr>
            <a:r>
              <a:rPr lang="en-US" altLang="zh-CN" b="1" dirty="0">
                <a:solidFill>
                  <a:srgbClr val="005400"/>
                </a:solidFill>
                <a:ea typeface="微软雅黑" panose="020B0503020204020204" pitchFamily="34" charset="-122"/>
              </a:rPr>
              <a:t>Logic Circuit Description</a:t>
            </a:r>
            <a:br>
              <a:rPr lang="en-US" altLang="zh-CN" b="1" dirty="0">
                <a:solidFill>
                  <a:srgbClr val="005400"/>
                </a:solidFill>
                <a:ea typeface="微软雅黑" panose="020B0503020204020204" pitchFamily="34" charset="-122"/>
              </a:rPr>
            </a:br>
            <a:r>
              <a:rPr lang="en-US" altLang="zh-CN" b="1" dirty="0">
                <a:solidFill>
                  <a:srgbClr val="005400"/>
                </a:solidFill>
                <a:ea typeface="微软雅黑" panose="020B0503020204020204" pitchFamily="34" charset="-122"/>
              </a:rPr>
              <a:t>(Circuit Schematic Diagrams)</a:t>
            </a:r>
          </a:p>
        </p:txBody>
      </p:sp>
      <p:sp>
        <p:nvSpPr>
          <p:cNvPr id="76822" name="Line 26"/>
          <p:cNvSpPr>
            <a:spLocks noChangeShapeType="1"/>
          </p:cNvSpPr>
          <p:nvPr/>
        </p:nvSpPr>
        <p:spPr bwMode="auto">
          <a:xfrm>
            <a:off x="2286000" y="5021263"/>
            <a:ext cx="0" cy="850900"/>
          </a:xfrm>
          <a:prstGeom prst="line">
            <a:avLst/>
          </a:prstGeom>
          <a:noFill/>
          <a:ln w="28575">
            <a:solidFill>
              <a:schemeClr val="tx1"/>
            </a:solidFill>
            <a:round/>
            <a:headEnd/>
            <a:tailEnd/>
          </a:ln>
        </p:spPr>
        <p:txBody>
          <a:bodyPr/>
          <a:lstStyle/>
          <a:p>
            <a:endParaRPr lang="zh-CN" altLang="en-US" dirty="0">
              <a:ea typeface="微软雅黑" panose="020B0503020204020204" pitchFamily="34" charset="-122"/>
            </a:endParaRPr>
          </a:p>
        </p:txBody>
      </p:sp>
      <p:sp>
        <p:nvSpPr>
          <p:cNvPr id="76823" name="Rectangle 27"/>
          <p:cNvSpPr>
            <a:spLocks noChangeArrowheads="1"/>
          </p:cNvSpPr>
          <p:nvPr/>
        </p:nvSpPr>
        <p:spPr bwMode="auto">
          <a:xfrm>
            <a:off x="381000" y="5165725"/>
            <a:ext cx="1981200" cy="528638"/>
          </a:xfrm>
          <a:prstGeom prst="rect">
            <a:avLst/>
          </a:prstGeom>
          <a:noFill/>
          <a:ln w="12700">
            <a:noFill/>
            <a:miter lim="800000"/>
            <a:headEnd/>
            <a:tailEnd/>
          </a:ln>
        </p:spPr>
        <p:txBody>
          <a:bodyPr lIns="63500" tIns="25400" rIns="63500" bIns="25400">
            <a:spAutoFit/>
          </a:bodyPr>
          <a:lstStyle/>
          <a:p>
            <a:pPr>
              <a:lnSpc>
                <a:spcPct val="85000"/>
              </a:lnSpc>
            </a:pPr>
            <a:r>
              <a:rPr lang="en-US" altLang="zh-CN" b="1" i="1" dirty="0">
                <a:ea typeface="微软雅黑" panose="020B0503020204020204" pitchFamily="34" charset="-122"/>
              </a:rPr>
              <a:t>Architecture Implementation</a:t>
            </a:r>
          </a:p>
        </p:txBody>
      </p:sp>
      <p:sp>
        <p:nvSpPr>
          <p:cNvPr id="76825" name="Rectangle 36"/>
          <p:cNvSpPr>
            <a:spLocks noChangeArrowheads="1"/>
          </p:cNvSpPr>
          <p:nvPr/>
        </p:nvSpPr>
        <p:spPr bwMode="auto">
          <a:xfrm>
            <a:off x="6008688" y="5156200"/>
            <a:ext cx="304800" cy="336550"/>
          </a:xfrm>
          <a:prstGeom prst="rect">
            <a:avLst/>
          </a:prstGeom>
          <a:solidFill>
            <a:schemeClr val="bg1"/>
          </a:solidFill>
          <a:ln w="12700">
            <a:noFill/>
            <a:miter lim="800000"/>
            <a:headEnd/>
            <a:tailEnd/>
          </a:ln>
        </p:spPr>
        <p:txBody>
          <a:bodyPr wrap="none" anchor="ctr"/>
          <a:lstStyle/>
          <a:p>
            <a:endParaRPr lang="en-US" altLang="zh-CN" dirty="0">
              <a:ea typeface="微软雅黑" panose="020B0503020204020204" pitchFamily="34" charset="-122"/>
            </a:endParaRPr>
          </a:p>
        </p:txBody>
      </p:sp>
      <p:sp>
        <p:nvSpPr>
          <p:cNvPr id="2" name="矩形 1"/>
          <p:cNvSpPr/>
          <p:nvPr/>
        </p:nvSpPr>
        <p:spPr>
          <a:xfrm>
            <a:off x="4470400" y="3752850"/>
            <a:ext cx="4572000" cy="3046988"/>
          </a:xfrm>
          <a:prstGeom prst="rect">
            <a:avLst/>
          </a:prstGeom>
          <a:solidFill>
            <a:schemeClr val="bg1">
              <a:lumMod val="85000"/>
            </a:schemeClr>
          </a:solidFill>
        </p:spPr>
        <p:txBody>
          <a:bodyPr>
            <a:spAutoFit/>
          </a:bodyPr>
          <a:lstStyle/>
          <a:p>
            <a:r>
              <a:rPr lang="en-US" altLang="zh-CN" sz="1600" b="1" dirty="0">
                <a:latin typeface="Times New Roman" panose="02020603050405020304" pitchFamily="18" charset="0"/>
                <a:cs typeface="Times New Roman" panose="02020603050405020304" pitchFamily="18" charset="0"/>
              </a:rPr>
              <a:t>Abstraction uses multiple levels with each level hiding the details of levels below it. For example:</a:t>
            </a:r>
          </a:p>
          <a:p>
            <a:endParaRPr lang="en-US" altLang="zh-CN" sz="1600" b="1" dirty="0">
              <a:latin typeface="Times New Roman" panose="02020603050405020304" pitchFamily="18" charset="0"/>
              <a:cs typeface="Times New Roman" panose="02020603050405020304" pitchFamily="18" charset="0"/>
            </a:endParaRPr>
          </a:p>
          <a:p>
            <a:r>
              <a:rPr lang="en-US" altLang="zh-CN" sz="1600" b="1" dirty="0">
                <a:latin typeface="Times New Roman" panose="02020603050405020304" pitchFamily="18" charset="0"/>
                <a:cs typeface="Times New Roman" panose="02020603050405020304" pitchFamily="18" charset="0"/>
              </a:rPr>
              <a:t>The instruction set of a processor hides the details of the activities involved in executing an instruction.</a:t>
            </a:r>
          </a:p>
          <a:p>
            <a:endParaRPr lang="en-US" altLang="zh-CN" sz="1600" b="1" dirty="0" smtClean="0">
              <a:latin typeface="Times New Roman" panose="02020603050405020304" pitchFamily="18" charset="0"/>
              <a:cs typeface="Times New Roman" panose="02020603050405020304" pitchFamily="18" charset="0"/>
            </a:endParaRPr>
          </a:p>
          <a:p>
            <a:r>
              <a:rPr lang="en-US" altLang="zh-CN" sz="1600" b="1" dirty="0" smtClean="0">
                <a:latin typeface="Times New Roman" panose="02020603050405020304" pitchFamily="18" charset="0"/>
                <a:cs typeface="Times New Roman" panose="02020603050405020304" pitchFamily="18" charset="0"/>
              </a:rPr>
              <a:t>High-level </a:t>
            </a:r>
            <a:r>
              <a:rPr lang="en-US" altLang="zh-CN" sz="1600" b="1" dirty="0">
                <a:latin typeface="Times New Roman" panose="02020603050405020304" pitchFamily="18" charset="0"/>
                <a:cs typeface="Times New Roman" panose="02020603050405020304" pitchFamily="18" charset="0"/>
              </a:rPr>
              <a:t>languages hide the details of the sequence of instructions need to accomplish a task</a:t>
            </a:r>
            <a:r>
              <a:rPr lang="en-US" altLang="zh-CN" sz="1600" b="1" dirty="0" smtClean="0">
                <a:latin typeface="Times New Roman" panose="02020603050405020304" pitchFamily="18" charset="0"/>
                <a:cs typeface="Times New Roman" panose="02020603050405020304" pitchFamily="18" charset="0"/>
              </a:rPr>
              <a:t>.</a:t>
            </a:r>
          </a:p>
          <a:p>
            <a:endParaRPr lang="en-US" altLang="zh-CN" sz="1600" b="1" dirty="0">
              <a:latin typeface="Times New Roman" panose="02020603050405020304" pitchFamily="18" charset="0"/>
              <a:cs typeface="Times New Roman" panose="02020603050405020304" pitchFamily="18" charset="0"/>
            </a:endParaRPr>
          </a:p>
          <a:p>
            <a:r>
              <a:rPr lang="en-US" altLang="zh-CN" sz="1600" b="1" dirty="0">
                <a:latin typeface="Times New Roman" panose="02020603050405020304" pitchFamily="18" charset="0"/>
                <a:cs typeface="Times New Roman" panose="02020603050405020304" pitchFamily="18" charset="0"/>
              </a:rPr>
              <a:t>Operating systems hide the details involved in handling input and output devices.</a:t>
            </a:r>
            <a:endParaRPr lang="zh-CN" altLang="en-US" sz="1600" b="1" dirty="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noChangeArrowheads="1"/>
          </p:cNvSpPr>
          <p:nvPr>
            <p:ph type="title"/>
          </p:nvPr>
        </p:nvSpPr>
        <p:spPr/>
        <p:txBody>
          <a:bodyPr>
            <a:normAutofit fontScale="90000"/>
          </a:bodyPr>
          <a:lstStyle/>
          <a:p>
            <a:r>
              <a:rPr lang="en-US" altLang="zh-CN" dirty="0" smtClean="0"/>
              <a:t>2. Use Abstraction to Simplify Design</a:t>
            </a:r>
          </a:p>
        </p:txBody>
      </p:sp>
      <p:sp>
        <p:nvSpPr>
          <p:cNvPr id="83973" name="Date Placeholder 3"/>
          <p:cNvSpPr>
            <a:spLocks noGrp="1" noChangeArrowheads="1"/>
          </p:cNvSpPr>
          <p:nvPr>
            <p:ph type="dt" sz="half" idx="10"/>
          </p:nvPr>
        </p:nvSpPr>
        <p:spPr>
          <a:noFill/>
          <a:ln>
            <a:headEnd/>
            <a:tailEnd/>
          </a:ln>
        </p:spPr>
        <p:txBody>
          <a:bodyPr>
            <a:prstTxWarp prst="textNoShape">
              <a:avLst/>
            </a:prstTxWarp>
          </a:bodyPr>
          <a:lstStyle/>
          <a:p>
            <a:fld id="{4535AE1D-AC74-4928-A070-150F143E6CD4}" type="datetime1">
              <a:rPr lang="en-US" altLang="zh-CN" smtClean="0"/>
              <a:pPr/>
              <a:t>2/25/2020</a:t>
            </a:fld>
            <a:endParaRPr lang="en-US" altLang="zh-CN" smtClean="0"/>
          </a:p>
        </p:txBody>
      </p:sp>
      <p:sp>
        <p:nvSpPr>
          <p:cNvPr id="83977" name="灯片编号占位符 1"/>
          <p:cNvSpPr>
            <a:spLocks noGrp="1" noChangeArrowheads="1"/>
          </p:cNvSpPr>
          <p:nvPr>
            <p:ph type="sldNum" sz="quarter" idx="12"/>
          </p:nvPr>
        </p:nvSpPr>
        <p:spPr>
          <a:noFill/>
          <a:ln>
            <a:headEnd/>
            <a:tailEnd/>
          </a:ln>
        </p:spPr>
        <p:txBody>
          <a:bodyPr/>
          <a:lstStyle/>
          <a:p>
            <a:fld id="{9005C33C-64EB-4233-8C01-24E64E96DFC8}" type="slidenum">
              <a:rPr lang="en-US" altLang="zh-CN"/>
              <a:pPr/>
              <a:t>53</a:t>
            </a:fld>
            <a:endParaRPr lang="en-US" altLang="zh-CN"/>
          </a:p>
        </p:txBody>
      </p:sp>
      <p:sp>
        <p:nvSpPr>
          <p:cNvPr id="2" name="矩形 1"/>
          <p:cNvSpPr/>
          <p:nvPr/>
        </p:nvSpPr>
        <p:spPr>
          <a:xfrm>
            <a:off x="219259" y="1094697"/>
            <a:ext cx="8492122" cy="4524315"/>
          </a:xfrm>
          <a:prstGeom prst="rect">
            <a:avLst/>
          </a:prstGeom>
        </p:spPr>
        <p:txBody>
          <a:bodyPr wrap="square">
            <a:spAutoFit/>
          </a:bodyPr>
          <a:lstStyle/>
          <a:p>
            <a:r>
              <a:rPr lang="en-US" altLang="zh-CN" sz="2400" b="1" dirty="0">
                <a:latin typeface="Arial" panose="020B0604020202020204" pitchFamily="34" charset="0"/>
                <a:cs typeface="Arial" panose="020B0604020202020204" pitchFamily="34" charset="0"/>
              </a:rPr>
              <a:t>Both computer architects and programmers had to invent techniques to make themselves more productive, for otherwise design time would lengthen as dramatically as resources grew by Moore's Law. A major productivity technique for hardware and soft ware is to </a:t>
            </a:r>
            <a:r>
              <a:rPr lang="en-US" altLang="zh-CN" sz="2400" b="1" dirty="0">
                <a:solidFill>
                  <a:srgbClr val="0070C0"/>
                </a:solidFill>
                <a:latin typeface="Arial" panose="020B0604020202020204" pitchFamily="34" charset="0"/>
                <a:cs typeface="Arial" panose="020B0604020202020204" pitchFamily="34" charset="0"/>
              </a:rPr>
              <a:t>use abstractions to represent the design at different levels of representation</a:t>
            </a:r>
            <a:r>
              <a:rPr lang="en-US" altLang="zh-CN" sz="2400" b="1" dirty="0">
                <a:latin typeface="Arial" panose="020B0604020202020204" pitchFamily="34" charset="0"/>
                <a:cs typeface="Arial" panose="020B0604020202020204" pitchFamily="34" charset="0"/>
              </a:rPr>
              <a:t>; lower-level details are hidden to </a:t>
            </a:r>
            <a:r>
              <a:rPr lang="en-US" altLang="zh-CN" sz="2400" b="1" dirty="0" smtClean="0">
                <a:latin typeface="Arial" panose="020B0604020202020204" pitchFamily="34" charset="0"/>
                <a:cs typeface="Arial" panose="020B0604020202020204" pitchFamily="34" charset="0"/>
              </a:rPr>
              <a:t>offer </a:t>
            </a:r>
            <a:r>
              <a:rPr lang="en-US" altLang="zh-CN" sz="2400" b="1" dirty="0">
                <a:latin typeface="Arial" panose="020B0604020202020204" pitchFamily="34" charset="0"/>
                <a:cs typeface="Arial" panose="020B0604020202020204" pitchFamily="34" charset="0"/>
              </a:rPr>
              <a:t>a simpler model at higher levels. We'll use the abstract painting icon to represent this second great idea</a:t>
            </a:r>
            <a:r>
              <a:rPr lang="en-US" altLang="zh-CN" sz="2400" b="1" dirty="0" smtClean="0">
                <a:latin typeface="Arial" panose="020B0604020202020204" pitchFamily="34" charset="0"/>
                <a:cs typeface="Arial" panose="020B0604020202020204" pitchFamily="34" charset="0"/>
              </a:rPr>
              <a:t>.</a:t>
            </a:r>
          </a:p>
          <a:p>
            <a:endParaRPr lang="en-US" altLang="zh-CN" sz="2400" b="1" dirty="0">
              <a:latin typeface="Arial" panose="020B0604020202020204" pitchFamily="34" charset="0"/>
              <a:cs typeface="Arial" panose="020B0604020202020204" pitchFamily="34" charset="0"/>
            </a:endParaRPr>
          </a:p>
          <a:p>
            <a:endParaRPr lang="en-US" altLang="zh-CN" sz="2400" b="1" dirty="0" smtClean="0">
              <a:latin typeface="Arial" panose="020B0604020202020204" pitchFamily="34" charset="0"/>
              <a:cs typeface="Arial" panose="020B0604020202020204" pitchFamily="34" charset="0"/>
            </a:endParaRPr>
          </a:p>
          <a:p>
            <a:r>
              <a:rPr lang="en-US" altLang="zh-CN" sz="2400" b="1" dirty="0" smtClean="0">
                <a:solidFill>
                  <a:srgbClr val="0070C0"/>
                </a:solidFill>
                <a:latin typeface="Arial" panose="020B0604020202020204" pitchFamily="34" charset="0"/>
                <a:cs typeface="Arial" panose="020B0604020202020204" pitchFamily="34" charset="0"/>
              </a:rPr>
              <a:t>GIVE ME AN EXAMPLE?</a:t>
            </a:r>
            <a:endParaRPr lang="zh-CN" altLang="en-US" sz="2400" b="1" dirty="0">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0000572"/>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noChangeArrowheads="1"/>
          </p:cNvSpPr>
          <p:nvPr>
            <p:ph type="title"/>
          </p:nvPr>
        </p:nvSpPr>
        <p:spPr/>
        <p:txBody>
          <a:bodyPr/>
          <a:lstStyle/>
          <a:p>
            <a:r>
              <a:rPr lang="en-US" altLang="zh-CN" dirty="0" smtClean="0"/>
              <a:t>3. Make the Common Case Fast</a:t>
            </a:r>
          </a:p>
        </p:txBody>
      </p:sp>
      <p:sp>
        <p:nvSpPr>
          <p:cNvPr id="78851" name="Content Placeholder 2"/>
          <p:cNvSpPr>
            <a:spLocks noGrp="1" noChangeArrowheads="1"/>
          </p:cNvSpPr>
          <p:nvPr>
            <p:ph idx="1"/>
          </p:nvPr>
        </p:nvSpPr>
        <p:spPr/>
        <p:txBody>
          <a:bodyPr>
            <a:normAutofit/>
          </a:bodyPr>
          <a:lstStyle/>
          <a:p>
            <a:r>
              <a:rPr lang="zh-CN" altLang="en-US" sz="2800" dirty="0" smtClean="0"/>
              <a:t>在进行设计选择时，注重优化</a:t>
            </a:r>
            <a:r>
              <a:rPr lang="zh-CN" altLang="en-US" sz="2800" dirty="0" smtClean="0">
                <a:solidFill>
                  <a:srgbClr val="0070C0"/>
                </a:solidFill>
              </a:rPr>
              <a:t>经常发生</a:t>
            </a:r>
            <a:r>
              <a:rPr lang="zh-CN" altLang="en-US" sz="2800" dirty="0" smtClean="0"/>
              <a:t>的事件</a:t>
            </a:r>
          </a:p>
          <a:p>
            <a:r>
              <a:rPr lang="zh-CN" altLang="en-US" sz="2800" dirty="0" smtClean="0"/>
              <a:t>优化不经常执行的代码意义不大</a:t>
            </a:r>
          </a:p>
          <a:p>
            <a:r>
              <a:rPr lang="zh-CN" altLang="en-US" sz="2800" dirty="0" smtClean="0"/>
              <a:t>选择一种（性能）度量方式来</a:t>
            </a:r>
            <a:r>
              <a:rPr lang="zh-CN" altLang="en-US" sz="2800" dirty="0" smtClean="0">
                <a:solidFill>
                  <a:srgbClr val="0070C0"/>
                </a:solidFill>
              </a:rPr>
              <a:t>确定经常性事件</a:t>
            </a:r>
            <a:r>
              <a:rPr lang="zh-CN" altLang="en-US" sz="2800" dirty="0" smtClean="0"/>
              <a:t>（</a:t>
            </a:r>
            <a:r>
              <a:rPr lang="en-US" altLang="zh-CN" sz="2800" dirty="0" smtClean="0"/>
              <a:t>Common case)</a:t>
            </a:r>
          </a:p>
        </p:txBody>
      </p:sp>
      <p:sp>
        <p:nvSpPr>
          <p:cNvPr id="78852" name="Date Placeholder 3"/>
          <p:cNvSpPr>
            <a:spLocks noGrp="1" noChangeArrowheads="1"/>
          </p:cNvSpPr>
          <p:nvPr>
            <p:ph type="dt" sz="half" idx="10"/>
          </p:nvPr>
        </p:nvSpPr>
        <p:spPr>
          <a:noFill/>
          <a:ln>
            <a:headEnd/>
            <a:tailEnd/>
          </a:ln>
        </p:spPr>
        <p:txBody>
          <a:bodyPr>
            <a:prstTxWarp prst="textNoShape">
              <a:avLst/>
            </a:prstTxWarp>
          </a:bodyPr>
          <a:lstStyle/>
          <a:p>
            <a:fld id="{08D86D63-3877-48AE-ACC6-C972841B8D98}" type="datetime1">
              <a:rPr lang="en-US" altLang="zh-CN" smtClean="0"/>
              <a:pPr/>
              <a:t>2/25/2020</a:t>
            </a:fld>
            <a:endParaRPr lang="en-US" altLang="zh-CN" dirty="0" smtClean="0"/>
          </a:p>
        </p:txBody>
      </p:sp>
      <p:sp>
        <p:nvSpPr>
          <p:cNvPr id="78856" name="灯片编号占位符 1"/>
          <p:cNvSpPr>
            <a:spLocks noGrp="1" noChangeArrowheads="1"/>
          </p:cNvSpPr>
          <p:nvPr>
            <p:ph type="sldNum" sz="quarter" idx="12"/>
          </p:nvPr>
        </p:nvSpPr>
        <p:spPr>
          <a:noFill/>
          <a:ln>
            <a:headEnd/>
            <a:tailEnd/>
          </a:ln>
        </p:spPr>
        <p:txBody>
          <a:bodyPr/>
          <a:lstStyle/>
          <a:p>
            <a:fld id="{B2160A9E-5FFC-4831-AC06-D809602930C3}" type="slidenum">
              <a:rPr lang="en-US" altLang="zh-CN"/>
              <a:pPr/>
              <a:t>54</a:t>
            </a:fld>
            <a:endParaRPr lang="en-US" altLang="zh-CN" dirty="0"/>
          </a:p>
        </p:txBody>
      </p:sp>
      <p:pic>
        <p:nvPicPr>
          <p:cNvPr id="78859" name="Picture 9" descr="mclaren-mp4-27-2012-formula-1-race-car_100380110_l.jpg"/>
          <p:cNvPicPr>
            <a:picLocks noChangeAspect="1" noChangeArrowheads="1"/>
          </p:cNvPicPr>
          <p:nvPr/>
        </p:nvPicPr>
        <p:blipFill>
          <a:blip r:embed="rId3"/>
          <a:srcRect/>
          <a:stretch>
            <a:fillRect/>
          </a:stretch>
        </p:blipFill>
        <p:spPr bwMode="auto">
          <a:xfrm>
            <a:off x="78723" y="3266947"/>
            <a:ext cx="5062537" cy="2317750"/>
          </a:xfrm>
          <a:prstGeom prst="rect">
            <a:avLst/>
          </a:prstGeom>
          <a:noFill/>
          <a:ln w="9525">
            <a:noFill/>
            <a:miter lim="800000"/>
            <a:headEnd/>
            <a:tailEnd/>
          </a:ln>
        </p:spPr>
      </p:pic>
      <p:grpSp>
        <p:nvGrpSpPr>
          <p:cNvPr id="3" name="Group 13"/>
          <p:cNvGrpSpPr>
            <a:grpSpLocks/>
          </p:cNvGrpSpPr>
          <p:nvPr/>
        </p:nvGrpSpPr>
        <p:grpSpPr bwMode="auto">
          <a:xfrm>
            <a:off x="5100797" y="3407813"/>
            <a:ext cx="4114800" cy="2376487"/>
            <a:chOff x="5029202" y="4481724"/>
            <a:chExt cx="4114798" cy="2376276"/>
          </a:xfrm>
        </p:grpSpPr>
        <p:pic>
          <p:nvPicPr>
            <p:cNvPr id="78857" name="Picture 7" descr="toyota_12sienna7passvanv6fwd3a_angularfront_Regular.jpg"/>
            <p:cNvPicPr>
              <a:picLocks noChangeAspect="1" noChangeArrowheads="1"/>
            </p:cNvPicPr>
            <p:nvPr/>
          </p:nvPicPr>
          <p:blipFill>
            <a:blip r:embed="rId4"/>
            <a:srcRect r="-427"/>
            <a:stretch>
              <a:fillRect/>
            </a:stretch>
          </p:blipFill>
          <p:spPr bwMode="auto">
            <a:xfrm>
              <a:off x="5029202" y="4481724"/>
              <a:ext cx="4114798" cy="2376276"/>
            </a:xfrm>
            <a:prstGeom prst="rect">
              <a:avLst/>
            </a:prstGeom>
            <a:noFill/>
            <a:ln w="9525">
              <a:noFill/>
              <a:miter lim="800000"/>
              <a:headEnd/>
              <a:tailEnd/>
            </a:ln>
          </p:spPr>
        </p:pic>
        <p:sp>
          <p:nvSpPr>
            <p:cNvPr id="78858" name="TextBox 12"/>
            <p:cNvSpPr txBox="1">
              <a:spLocks noChangeArrowheads="1"/>
            </p:cNvSpPr>
            <p:nvPr/>
          </p:nvSpPr>
          <p:spPr bwMode="auto">
            <a:xfrm>
              <a:off x="7868475" y="6365275"/>
              <a:ext cx="184731" cy="369299"/>
            </a:xfrm>
            <a:prstGeom prst="rect">
              <a:avLst/>
            </a:prstGeom>
            <a:noFill/>
            <a:ln w="9525">
              <a:noFill/>
              <a:miter lim="800000"/>
              <a:headEnd/>
              <a:tailEnd/>
            </a:ln>
          </p:spPr>
          <p:txBody>
            <a:bodyPr wrap="none">
              <a:spAutoFit/>
            </a:bodyPr>
            <a:lstStyle/>
            <a:p>
              <a:endParaRPr lang="en-US" altLang="zh-CN" dirty="0">
                <a:ea typeface="微软雅黑" panose="020B0503020204020204" pitchFamily="34" charset="-122"/>
              </a:endParaRPr>
            </a:p>
          </p:txBody>
        </p:sp>
      </p:grpSp>
      <p:sp>
        <p:nvSpPr>
          <p:cNvPr id="6" name="文本框 5"/>
          <p:cNvSpPr txBox="1"/>
          <p:nvPr/>
        </p:nvSpPr>
        <p:spPr>
          <a:xfrm>
            <a:off x="2263525" y="3319894"/>
            <a:ext cx="4935135" cy="707886"/>
          </a:xfrm>
          <a:prstGeom prst="rect">
            <a:avLst/>
          </a:prstGeom>
          <a:solidFill>
            <a:srgbClr val="FFC000"/>
          </a:solidFill>
        </p:spPr>
        <p:txBody>
          <a:bodyPr wrap="square" rtlCol="0">
            <a:spAutoFit/>
          </a:bodyPr>
          <a:lstStyle/>
          <a:p>
            <a:r>
              <a:rPr lang="zh-CN" altLang="en-US" sz="2000" b="1" dirty="0"/>
              <a:t>你</a:t>
            </a:r>
            <a:r>
              <a:rPr lang="zh-CN" altLang="en-US" sz="2000" b="1" dirty="0" smtClean="0"/>
              <a:t>的任务是把人以最快速度从</a:t>
            </a:r>
            <a:r>
              <a:rPr lang="en-US" altLang="zh-CN" sz="2000" b="1" dirty="0" smtClean="0"/>
              <a:t>A</a:t>
            </a:r>
            <a:r>
              <a:rPr lang="zh-CN" altLang="en-US" sz="2000" b="1" dirty="0" smtClean="0"/>
              <a:t>点送到</a:t>
            </a:r>
            <a:r>
              <a:rPr lang="en-US" altLang="zh-CN" sz="2000" b="1" dirty="0" smtClean="0"/>
              <a:t>B</a:t>
            </a:r>
            <a:r>
              <a:rPr lang="zh-CN" altLang="en-US" sz="2000" b="1" dirty="0" smtClean="0"/>
              <a:t>点，绝大多数情况下只有一个人。你选哪辆车？</a:t>
            </a:r>
            <a:endParaRPr lang="zh-CN" altLang="en-US" sz="2000" b="1" dirty="0"/>
          </a:p>
        </p:txBody>
      </p:sp>
      <p:sp>
        <p:nvSpPr>
          <p:cNvPr id="16" name="文本框 15"/>
          <p:cNvSpPr txBox="1"/>
          <p:nvPr/>
        </p:nvSpPr>
        <p:spPr>
          <a:xfrm>
            <a:off x="78723" y="5716648"/>
            <a:ext cx="4769438" cy="461665"/>
          </a:xfrm>
          <a:prstGeom prst="rect">
            <a:avLst/>
          </a:prstGeom>
          <a:solidFill>
            <a:schemeClr val="bg1">
              <a:lumMod val="85000"/>
            </a:schemeClr>
          </a:solidFill>
        </p:spPr>
        <p:txBody>
          <a:bodyPr wrap="square" rtlCol="0">
            <a:spAutoFit/>
          </a:bodyPr>
          <a:lstStyle/>
          <a:p>
            <a:r>
              <a:rPr lang="zh-CN" altLang="en-US" sz="2400" b="1" dirty="0" smtClean="0"/>
              <a:t>在设计</a:t>
            </a:r>
            <a:r>
              <a:rPr lang="en-US" altLang="zh-CN" sz="2400" b="1" dirty="0" smtClean="0"/>
              <a:t>ISA</a:t>
            </a:r>
            <a:r>
              <a:rPr lang="zh-CN" altLang="en-US" sz="2400" b="1" dirty="0" smtClean="0"/>
              <a:t>时该如何利用这个</a:t>
            </a:r>
            <a:r>
              <a:rPr lang="en-US" altLang="zh-CN" sz="2400" b="1" dirty="0" smtClean="0"/>
              <a:t>idea?</a:t>
            </a:r>
            <a:endParaRPr lang="zh-CN" altLang="en-US" sz="2400" b="1" dirty="0"/>
          </a:p>
        </p:txBody>
      </p:sp>
      <p:sp>
        <p:nvSpPr>
          <p:cNvPr id="17" name="文本框 16"/>
          <p:cNvSpPr txBox="1"/>
          <p:nvPr/>
        </p:nvSpPr>
        <p:spPr>
          <a:xfrm>
            <a:off x="4974956" y="5739049"/>
            <a:ext cx="4090321" cy="461665"/>
          </a:xfrm>
          <a:prstGeom prst="rect">
            <a:avLst/>
          </a:prstGeom>
          <a:solidFill>
            <a:schemeClr val="bg1">
              <a:lumMod val="85000"/>
            </a:schemeClr>
          </a:solidFill>
        </p:spPr>
        <p:txBody>
          <a:bodyPr wrap="square" rtlCol="0">
            <a:spAutoFit/>
          </a:bodyPr>
          <a:lstStyle/>
          <a:p>
            <a:r>
              <a:rPr lang="zh-CN" altLang="en-US" sz="2400" b="1" dirty="0" smtClean="0"/>
              <a:t>如何知道哪个指令最常运行？</a:t>
            </a:r>
            <a:endParaRPr lang="zh-CN" altLang="en-US" sz="2400" b="1"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88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animBg="1"/>
      <p:bldP spid="1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5022175" y="997387"/>
            <a:ext cx="3255973" cy="3311684"/>
          </a:xfrm>
          <a:prstGeom prst="rect">
            <a:avLst/>
          </a:prstGeom>
        </p:spPr>
      </p:pic>
      <p:sp>
        <p:nvSpPr>
          <p:cNvPr id="80898" name="Title 1"/>
          <p:cNvSpPr>
            <a:spLocks noGrp="1" noChangeArrowheads="1"/>
          </p:cNvSpPr>
          <p:nvPr>
            <p:ph type="title"/>
          </p:nvPr>
        </p:nvSpPr>
        <p:spPr/>
        <p:txBody>
          <a:bodyPr>
            <a:normAutofit/>
          </a:bodyPr>
          <a:lstStyle/>
          <a:p>
            <a:r>
              <a:rPr lang="en-US" altLang="zh-CN" dirty="0" smtClean="0"/>
              <a:t>4. Dependability via Redundancy</a:t>
            </a:r>
          </a:p>
        </p:txBody>
      </p:sp>
      <p:sp>
        <p:nvSpPr>
          <p:cNvPr id="80899" name="Content Placeholder 2"/>
          <p:cNvSpPr>
            <a:spLocks noGrp="1" noChangeArrowheads="1"/>
          </p:cNvSpPr>
          <p:nvPr>
            <p:ph idx="1"/>
          </p:nvPr>
        </p:nvSpPr>
        <p:spPr>
          <a:xfrm>
            <a:off x="457200" y="1258432"/>
            <a:ext cx="4226888" cy="5051833"/>
          </a:xfrm>
        </p:spPr>
        <p:txBody>
          <a:bodyPr>
            <a:normAutofit/>
          </a:bodyPr>
          <a:lstStyle/>
          <a:p>
            <a:r>
              <a:rPr lang="zh-CN" altLang="en-US" dirty="0" smtClean="0"/>
              <a:t>通过</a:t>
            </a:r>
            <a:r>
              <a:rPr lang="zh-CN" altLang="en-US" dirty="0" smtClean="0">
                <a:solidFill>
                  <a:srgbClr val="0070C0"/>
                </a:solidFill>
              </a:rPr>
              <a:t>冗余</a:t>
            </a:r>
            <a:r>
              <a:rPr lang="zh-CN" altLang="en-US" dirty="0" smtClean="0"/>
              <a:t>使得部分部件失效不影响整个系统的运行</a:t>
            </a:r>
          </a:p>
          <a:p>
            <a:pPr marL="457200" lvl="1" indent="0">
              <a:buNone/>
            </a:pPr>
            <a:endParaRPr lang="en-US" altLang="zh-CN" dirty="0" smtClean="0"/>
          </a:p>
        </p:txBody>
      </p:sp>
      <p:sp>
        <p:nvSpPr>
          <p:cNvPr id="80900" name="Date Placeholder 3"/>
          <p:cNvSpPr>
            <a:spLocks noGrp="1" noChangeArrowheads="1"/>
          </p:cNvSpPr>
          <p:nvPr>
            <p:ph type="dt" sz="half" idx="10"/>
          </p:nvPr>
        </p:nvSpPr>
        <p:spPr>
          <a:noFill/>
          <a:ln>
            <a:headEnd/>
            <a:tailEnd/>
          </a:ln>
        </p:spPr>
        <p:txBody>
          <a:bodyPr>
            <a:prstTxWarp prst="textNoShape">
              <a:avLst/>
            </a:prstTxWarp>
          </a:bodyPr>
          <a:lstStyle/>
          <a:p>
            <a:fld id="{5F58F600-2C89-4F3D-8172-11DAF603E1EE}" type="datetime1">
              <a:rPr lang="en-US" altLang="zh-CN" smtClean="0"/>
              <a:pPr/>
              <a:t>2/25/2020</a:t>
            </a:fld>
            <a:endParaRPr lang="en-US" altLang="zh-CN" smtClean="0"/>
          </a:p>
        </p:txBody>
      </p:sp>
      <p:sp>
        <p:nvSpPr>
          <p:cNvPr id="80908" name="灯片编号占位符 1"/>
          <p:cNvSpPr>
            <a:spLocks noGrp="1" noChangeArrowheads="1"/>
          </p:cNvSpPr>
          <p:nvPr>
            <p:ph type="sldNum" sz="quarter" idx="12"/>
          </p:nvPr>
        </p:nvSpPr>
        <p:spPr>
          <a:noFill/>
          <a:ln>
            <a:headEnd/>
            <a:tailEnd/>
          </a:ln>
        </p:spPr>
        <p:txBody>
          <a:bodyPr/>
          <a:lstStyle/>
          <a:p>
            <a:fld id="{4EC5777C-F47B-43E1-8D85-CA22CA99C6FC}" type="slidenum">
              <a:rPr lang="en-US" altLang="zh-CN"/>
              <a:pPr/>
              <a:t>55</a:t>
            </a:fld>
            <a:endParaRPr lang="en-US" altLang="zh-CN" dirty="0"/>
          </a:p>
        </p:txBody>
      </p:sp>
      <p:pic>
        <p:nvPicPr>
          <p:cNvPr id="6" name="图片 5"/>
          <p:cNvPicPr>
            <a:picLocks noChangeAspect="1"/>
          </p:cNvPicPr>
          <p:nvPr/>
        </p:nvPicPr>
        <p:blipFill>
          <a:blip r:embed="rId4"/>
          <a:stretch>
            <a:fillRect/>
          </a:stretch>
        </p:blipFill>
        <p:spPr>
          <a:xfrm>
            <a:off x="334531" y="2862977"/>
            <a:ext cx="1660988" cy="1239313"/>
          </a:xfrm>
          <a:prstGeom prst="rect">
            <a:avLst/>
          </a:prstGeom>
        </p:spPr>
      </p:pic>
      <p:sp>
        <p:nvSpPr>
          <p:cNvPr id="7" name="矩形 6"/>
          <p:cNvSpPr/>
          <p:nvPr/>
        </p:nvSpPr>
        <p:spPr>
          <a:xfrm>
            <a:off x="457200" y="4841548"/>
            <a:ext cx="7732087" cy="1631216"/>
          </a:xfrm>
          <a:prstGeom prst="rect">
            <a:avLst/>
          </a:prstGeom>
        </p:spPr>
        <p:txBody>
          <a:bodyPr wrap="square">
            <a:spAutoFit/>
          </a:bodyPr>
          <a:lstStyle/>
          <a:p>
            <a:r>
              <a:rPr lang="en-US" altLang="zh-CN" sz="2000" b="1" dirty="0">
                <a:latin typeface="Arial" panose="020B0604020202020204" pitchFamily="34" charset="0"/>
                <a:cs typeface="Arial" panose="020B0604020202020204" pitchFamily="34" charset="0"/>
              </a:rPr>
              <a:t>One of the most important ideas in data storage is the </a:t>
            </a:r>
            <a:r>
              <a:rPr lang="en-US" altLang="zh-CN" sz="2000" b="1" dirty="0">
                <a:solidFill>
                  <a:srgbClr val="0070C0"/>
                </a:solidFill>
                <a:latin typeface="Arial" panose="020B0604020202020204" pitchFamily="34" charset="0"/>
                <a:cs typeface="Arial" panose="020B0604020202020204" pitchFamily="34" charset="0"/>
              </a:rPr>
              <a:t>Redundant Array of Inexpensive Disks (RAID) </a:t>
            </a:r>
            <a:r>
              <a:rPr lang="en-US" altLang="zh-CN" sz="2000" b="1" dirty="0">
                <a:latin typeface="Arial" panose="020B0604020202020204" pitchFamily="34" charset="0"/>
                <a:cs typeface="Arial" panose="020B0604020202020204" pitchFamily="34" charset="0"/>
              </a:rPr>
              <a:t>concept. In most versions of RAID, data is stored redundantly on multiple disks. The redundancy insures that if one disk fails the data can be recovered from other disks.</a:t>
            </a:r>
            <a:endParaRPr lang="zh-CN" altLang="en-US" sz="2000" b="1" dirty="0">
              <a:latin typeface="Arial" panose="020B0604020202020204" pitchFamily="34" charset="0"/>
              <a:cs typeface="Arial" panose="020B0604020202020204" pitchFamily="34" charset="0"/>
            </a:endParaRPr>
          </a:p>
        </p:txBody>
      </p:sp>
      <p:sp>
        <p:nvSpPr>
          <p:cNvPr id="26" name="文本框 25"/>
          <p:cNvSpPr txBox="1"/>
          <p:nvPr/>
        </p:nvSpPr>
        <p:spPr>
          <a:xfrm>
            <a:off x="2118188" y="2862977"/>
            <a:ext cx="2845324" cy="1938992"/>
          </a:xfrm>
          <a:prstGeom prst="rect">
            <a:avLst/>
          </a:prstGeom>
          <a:solidFill>
            <a:schemeClr val="bg1">
              <a:lumMod val="85000"/>
            </a:schemeClr>
          </a:solidFill>
        </p:spPr>
        <p:txBody>
          <a:bodyPr wrap="square" rtlCol="0">
            <a:spAutoFit/>
          </a:bodyPr>
          <a:lstStyle/>
          <a:p>
            <a:r>
              <a:rPr lang="zh-CN" altLang="en-US" sz="2400" b="1" dirty="0" smtClean="0"/>
              <a:t>假设你的预算为</a:t>
            </a:r>
            <a:r>
              <a:rPr lang="en-US" altLang="zh-CN" sz="2400" b="1" dirty="0" smtClean="0"/>
              <a:t>T</a:t>
            </a:r>
            <a:r>
              <a:rPr lang="zh-CN" altLang="en-US" sz="2400" b="1" dirty="0" smtClean="0"/>
              <a:t>， 是买一台单价为</a:t>
            </a:r>
            <a:r>
              <a:rPr lang="en-US" altLang="zh-CN" sz="2400" b="1" dirty="0" smtClean="0"/>
              <a:t>T</a:t>
            </a:r>
            <a:r>
              <a:rPr lang="zh-CN" altLang="en-US" sz="2400" b="1" dirty="0" smtClean="0"/>
              <a:t>的大容量磁盘，还是买</a:t>
            </a:r>
            <a:r>
              <a:rPr lang="en-US" altLang="zh-CN" sz="2400" b="1" dirty="0" smtClean="0"/>
              <a:t>100</a:t>
            </a:r>
            <a:r>
              <a:rPr lang="zh-CN" altLang="en-US" sz="2400" b="1" dirty="0" smtClean="0"/>
              <a:t>台单价为</a:t>
            </a:r>
            <a:r>
              <a:rPr lang="en-US" altLang="zh-CN" sz="2400" b="1" dirty="0" smtClean="0"/>
              <a:t>T/100</a:t>
            </a:r>
            <a:r>
              <a:rPr lang="zh-CN" altLang="en-US" sz="2400" b="1" dirty="0" smtClean="0"/>
              <a:t>的廉价磁盘？</a:t>
            </a:r>
            <a:endParaRPr lang="zh-CN" altLang="en-US" sz="2400"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noChangeArrowheads="1"/>
          </p:cNvSpPr>
          <p:nvPr>
            <p:ph type="title"/>
          </p:nvPr>
        </p:nvSpPr>
        <p:spPr/>
        <p:txBody>
          <a:bodyPr/>
          <a:lstStyle/>
          <a:p>
            <a:pPr>
              <a:lnSpc>
                <a:spcPct val="85000"/>
              </a:lnSpc>
            </a:pPr>
            <a:r>
              <a:rPr lang="en-US" altLang="zh-CN" dirty="0" smtClean="0"/>
              <a:t>5. Memory Hierarchy</a:t>
            </a:r>
          </a:p>
        </p:txBody>
      </p:sp>
      <p:sp>
        <p:nvSpPr>
          <p:cNvPr id="82947" name="Date Placeholder 3"/>
          <p:cNvSpPr>
            <a:spLocks noGrp="1" noChangeArrowheads="1"/>
          </p:cNvSpPr>
          <p:nvPr>
            <p:ph type="dt" sz="half" idx="10"/>
          </p:nvPr>
        </p:nvSpPr>
        <p:spPr>
          <a:noFill/>
          <a:ln>
            <a:headEnd/>
            <a:tailEnd/>
          </a:ln>
        </p:spPr>
        <p:txBody>
          <a:bodyPr>
            <a:prstTxWarp prst="textNoShape">
              <a:avLst/>
            </a:prstTxWarp>
          </a:bodyPr>
          <a:lstStyle/>
          <a:p>
            <a:fld id="{DC425EF2-0478-4AC8-869E-61D22D2BF25C}" type="datetime1">
              <a:rPr lang="en-US" altLang="zh-CN" smtClean="0"/>
              <a:pPr/>
              <a:t>2/25/2020</a:t>
            </a:fld>
            <a:endParaRPr lang="en-US" altLang="zh-CN" smtClean="0"/>
          </a:p>
        </p:txBody>
      </p:sp>
      <p:sp>
        <p:nvSpPr>
          <p:cNvPr id="82951" name="灯片编号占位符 1"/>
          <p:cNvSpPr>
            <a:spLocks noGrp="1" noChangeArrowheads="1"/>
          </p:cNvSpPr>
          <p:nvPr>
            <p:ph type="sldNum" sz="quarter" idx="12"/>
          </p:nvPr>
        </p:nvSpPr>
        <p:spPr>
          <a:noFill/>
          <a:ln>
            <a:headEnd/>
            <a:tailEnd/>
          </a:ln>
        </p:spPr>
        <p:txBody>
          <a:bodyPr/>
          <a:lstStyle/>
          <a:p>
            <a:fld id="{88266CA4-63C6-49D9-94D4-9707BB45363B}" type="slidenum">
              <a:rPr lang="en-US" altLang="zh-CN"/>
              <a:pPr/>
              <a:t>56</a:t>
            </a:fld>
            <a:endParaRPr lang="en-US" altLang="zh-CN"/>
          </a:p>
        </p:txBody>
      </p:sp>
      <p:pic>
        <p:nvPicPr>
          <p:cNvPr id="82949" name="Picture 3"/>
          <p:cNvPicPr>
            <a:picLocks noChangeAspect="1" noChangeArrowheads="1"/>
          </p:cNvPicPr>
          <p:nvPr/>
        </p:nvPicPr>
        <p:blipFill>
          <a:blip r:embed="rId3"/>
          <a:srcRect/>
          <a:stretch>
            <a:fillRect/>
          </a:stretch>
        </p:blipFill>
        <p:spPr bwMode="auto">
          <a:xfrm>
            <a:off x="92075" y="976313"/>
            <a:ext cx="9051925" cy="5384800"/>
          </a:xfrm>
          <a:prstGeom prst="rect">
            <a:avLst/>
          </a:prstGeom>
          <a:noFill/>
          <a:ln w="9525">
            <a:noFill/>
            <a:miter lim="800000"/>
            <a:headEnd/>
            <a:tailEnd/>
          </a:ln>
        </p:spPr>
      </p:pic>
      <p:grpSp>
        <p:nvGrpSpPr>
          <p:cNvPr id="2" name="Group 6"/>
          <p:cNvGrpSpPr>
            <a:grpSpLocks/>
          </p:cNvGrpSpPr>
          <p:nvPr/>
        </p:nvGrpSpPr>
        <p:grpSpPr bwMode="auto">
          <a:xfrm>
            <a:off x="1463586" y="988657"/>
            <a:ext cx="6994957" cy="5330692"/>
            <a:chOff x="1463446" y="989210"/>
            <a:chExt cx="6995605" cy="5329814"/>
          </a:xfrm>
        </p:grpSpPr>
        <p:sp>
          <p:nvSpPr>
            <p:cNvPr id="82952" name="TextBox 2"/>
            <p:cNvSpPr txBox="1">
              <a:spLocks noChangeArrowheads="1"/>
            </p:cNvSpPr>
            <p:nvPr/>
          </p:nvSpPr>
          <p:spPr bwMode="auto">
            <a:xfrm>
              <a:off x="1463446" y="989210"/>
              <a:ext cx="1620337" cy="584679"/>
            </a:xfrm>
            <a:prstGeom prst="rect">
              <a:avLst/>
            </a:prstGeom>
            <a:noFill/>
            <a:ln w="9525">
              <a:noFill/>
              <a:miter lim="800000"/>
              <a:headEnd/>
              <a:tailEnd/>
            </a:ln>
          </p:spPr>
          <p:txBody>
            <a:bodyPr wrap="none">
              <a:spAutoFit/>
            </a:bodyPr>
            <a:lstStyle/>
            <a:p>
              <a:r>
                <a:rPr lang="en-US" altLang="zh-CN" sz="1600" dirty="0">
                  <a:solidFill>
                    <a:srgbClr val="FF0000"/>
                  </a:solidFill>
                  <a:ea typeface="微软雅黑" panose="020B0503020204020204" pitchFamily="34" charset="-122"/>
                </a:rPr>
                <a:t>Fast, Expensive, </a:t>
              </a:r>
            </a:p>
            <a:p>
              <a:r>
                <a:rPr lang="en-US" altLang="zh-CN" sz="1600" dirty="0">
                  <a:solidFill>
                    <a:srgbClr val="FF0000"/>
                  </a:solidFill>
                  <a:ea typeface="微软雅黑" panose="020B0503020204020204" pitchFamily="34" charset="-122"/>
                </a:rPr>
                <a:t>but Small</a:t>
              </a:r>
            </a:p>
          </p:txBody>
        </p:sp>
        <p:sp>
          <p:nvSpPr>
            <p:cNvPr id="82953" name="TextBox 7"/>
            <p:cNvSpPr txBox="1">
              <a:spLocks noChangeArrowheads="1"/>
            </p:cNvSpPr>
            <p:nvPr/>
          </p:nvSpPr>
          <p:spPr bwMode="auto">
            <a:xfrm>
              <a:off x="7534802" y="5562019"/>
              <a:ext cx="924249" cy="757005"/>
            </a:xfrm>
            <a:prstGeom prst="rect">
              <a:avLst/>
            </a:prstGeom>
            <a:solidFill>
              <a:schemeClr val="bg1"/>
            </a:solidFill>
            <a:ln w="9525">
              <a:noFill/>
              <a:miter lim="800000"/>
              <a:headEnd/>
              <a:tailEnd/>
            </a:ln>
          </p:spPr>
          <p:txBody>
            <a:bodyPr wrap="none">
              <a:spAutoFit/>
            </a:bodyPr>
            <a:lstStyle/>
            <a:p>
              <a:pPr algn="r">
                <a:lnSpc>
                  <a:spcPct val="90000"/>
                </a:lnSpc>
              </a:pPr>
              <a:r>
                <a:rPr lang="en-US" altLang="zh-CN" sz="1600" dirty="0">
                  <a:solidFill>
                    <a:srgbClr val="FF0000"/>
                  </a:solidFill>
                  <a:ea typeface="微软雅黑" panose="020B0503020204020204" pitchFamily="34" charset="-122"/>
                </a:rPr>
                <a:t>Cheap, </a:t>
              </a:r>
              <a:br>
                <a:rPr lang="en-US" altLang="zh-CN" sz="1600" dirty="0">
                  <a:solidFill>
                    <a:srgbClr val="FF0000"/>
                  </a:solidFill>
                  <a:ea typeface="微软雅黑" panose="020B0503020204020204" pitchFamily="34" charset="-122"/>
                </a:rPr>
              </a:br>
              <a:r>
                <a:rPr lang="en-US" altLang="zh-CN" sz="1600" dirty="0">
                  <a:solidFill>
                    <a:srgbClr val="FF0000"/>
                  </a:solidFill>
                  <a:ea typeface="微软雅黑" panose="020B0503020204020204" pitchFamily="34" charset="-122"/>
                </a:rPr>
                <a:t>Large, </a:t>
              </a:r>
              <a:br>
                <a:rPr lang="en-US" altLang="zh-CN" sz="1600" dirty="0">
                  <a:solidFill>
                    <a:srgbClr val="FF0000"/>
                  </a:solidFill>
                  <a:ea typeface="微软雅黑" panose="020B0503020204020204" pitchFamily="34" charset="-122"/>
                </a:rPr>
              </a:br>
              <a:r>
                <a:rPr lang="en-US" altLang="zh-CN" sz="1600" dirty="0">
                  <a:solidFill>
                    <a:srgbClr val="FF0000"/>
                  </a:solidFill>
                  <a:ea typeface="微软雅黑" panose="020B0503020204020204" pitchFamily="34" charset="-122"/>
                </a:rPr>
                <a:t>but Slow</a:t>
              </a:r>
            </a:p>
          </p:txBody>
        </p:sp>
      </p:grpSp>
      <p:sp>
        <p:nvSpPr>
          <p:cNvPr id="3" name="文本框 2"/>
          <p:cNvSpPr txBox="1"/>
          <p:nvPr/>
        </p:nvSpPr>
        <p:spPr>
          <a:xfrm>
            <a:off x="592441" y="1980191"/>
            <a:ext cx="2491331" cy="707886"/>
          </a:xfrm>
          <a:prstGeom prst="rect">
            <a:avLst/>
          </a:prstGeom>
          <a:solidFill>
            <a:srgbClr val="FFC000"/>
          </a:solidFill>
        </p:spPr>
        <p:txBody>
          <a:bodyPr wrap="square" rtlCol="0">
            <a:spAutoFit/>
          </a:bodyPr>
          <a:lstStyle/>
          <a:p>
            <a:r>
              <a:rPr lang="en-US" altLang="zh-CN" sz="2000" b="1" dirty="0" smtClean="0">
                <a:latin typeface="Arial" panose="020B0604020202020204" pitchFamily="34" charset="0"/>
                <a:cs typeface="Arial" panose="020B0604020202020204" pitchFamily="34" charset="0"/>
              </a:rPr>
              <a:t>Why Does Cache Work? </a:t>
            </a:r>
            <a:endParaRPr lang="zh-CN" altLang="en-US" sz="2000" b="1" dirty="0">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noChangeArrowheads="1"/>
          </p:cNvSpPr>
          <p:nvPr>
            <p:ph type="title"/>
          </p:nvPr>
        </p:nvSpPr>
        <p:spPr/>
        <p:txBody>
          <a:bodyPr>
            <a:normAutofit/>
          </a:bodyPr>
          <a:lstStyle/>
          <a:p>
            <a:r>
              <a:rPr lang="en-US" altLang="zh-CN" dirty="0" smtClean="0"/>
              <a:t>6. Performance Through Parallelism</a:t>
            </a:r>
          </a:p>
        </p:txBody>
      </p:sp>
      <p:sp>
        <p:nvSpPr>
          <p:cNvPr id="83973" name="Date Placeholder 3"/>
          <p:cNvSpPr>
            <a:spLocks noGrp="1" noChangeArrowheads="1"/>
          </p:cNvSpPr>
          <p:nvPr>
            <p:ph type="dt" sz="half" idx="10"/>
          </p:nvPr>
        </p:nvSpPr>
        <p:spPr>
          <a:noFill/>
          <a:ln>
            <a:headEnd/>
            <a:tailEnd/>
          </a:ln>
        </p:spPr>
        <p:txBody>
          <a:bodyPr>
            <a:prstTxWarp prst="textNoShape">
              <a:avLst/>
            </a:prstTxWarp>
          </a:bodyPr>
          <a:lstStyle/>
          <a:p>
            <a:fld id="{4535AE1D-AC74-4928-A070-150F143E6CD4}" type="datetime1">
              <a:rPr lang="en-US" altLang="zh-CN" smtClean="0"/>
              <a:pPr/>
              <a:t>2/25/2020</a:t>
            </a:fld>
            <a:endParaRPr lang="en-US" altLang="zh-CN" smtClean="0"/>
          </a:p>
        </p:txBody>
      </p:sp>
      <p:sp>
        <p:nvSpPr>
          <p:cNvPr id="83977" name="灯片编号占位符 1"/>
          <p:cNvSpPr>
            <a:spLocks noGrp="1" noChangeArrowheads="1"/>
          </p:cNvSpPr>
          <p:nvPr>
            <p:ph type="sldNum" sz="quarter" idx="12"/>
          </p:nvPr>
        </p:nvSpPr>
        <p:spPr>
          <a:noFill/>
          <a:ln>
            <a:headEnd/>
            <a:tailEnd/>
          </a:ln>
        </p:spPr>
        <p:txBody>
          <a:bodyPr/>
          <a:lstStyle/>
          <a:p>
            <a:fld id="{9005C33C-64EB-4233-8C01-24E64E96DFC8}" type="slidenum">
              <a:rPr lang="en-US" altLang="zh-CN"/>
              <a:pPr/>
              <a:t>57</a:t>
            </a:fld>
            <a:endParaRPr lang="en-US" altLang="zh-CN"/>
          </a:p>
        </p:txBody>
      </p:sp>
      <p:sp>
        <p:nvSpPr>
          <p:cNvPr id="2" name="矩形 1"/>
          <p:cNvSpPr/>
          <p:nvPr/>
        </p:nvSpPr>
        <p:spPr>
          <a:xfrm>
            <a:off x="219259" y="1094697"/>
            <a:ext cx="8492122" cy="1938992"/>
          </a:xfrm>
          <a:prstGeom prst="rect">
            <a:avLst/>
          </a:prstGeom>
        </p:spPr>
        <p:txBody>
          <a:bodyPr wrap="square">
            <a:spAutoFit/>
          </a:bodyPr>
          <a:lstStyle/>
          <a:p>
            <a:r>
              <a:rPr lang="en-US" altLang="zh-CN" sz="2400" b="1" dirty="0">
                <a:latin typeface="Arial" panose="020B0604020202020204" pitchFamily="34" charset="0"/>
                <a:cs typeface="Arial" panose="020B0604020202020204" pitchFamily="34" charset="0"/>
              </a:rPr>
              <a:t>Doing different parts of a task </a:t>
            </a:r>
            <a:r>
              <a:rPr lang="en-US" altLang="zh-CN" sz="2400" b="1" dirty="0">
                <a:solidFill>
                  <a:srgbClr val="0070C0"/>
                </a:solidFill>
                <a:latin typeface="Arial" panose="020B0604020202020204" pitchFamily="34" charset="0"/>
                <a:cs typeface="Arial" panose="020B0604020202020204" pitchFamily="34" charset="0"/>
              </a:rPr>
              <a:t>in parallel </a:t>
            </a:r>
            <a:r>
              <a:rPr lang="en-US" altLang="zh-CN" sz="2400" b="1" dirty="0">
                <a:latin typeface="Arial" panose="020B0604020202020204" pitchFamily="34" charset="0"/>
                <a:cs typeface="Arial" panose="020B0604020202020204" pitchFamily="34" charset="0"/>
              </a:rPr>
              <a:t>accomplishes the task in less time than doing them sequentially. A processor engages in several activities in the execution of an instruction. It runs faster if it can do these activities in parallel.</a:t>
            </a:r>
            <a:endParaRPr lang="zh-CN" altLang="en-US" sz="2400" b="1" dirty="0">
              <a:latin typeface="Arial" panose="020B0604020202020204" pitchFamily="34" charset="0"/>
              <a:cs typeface="Arial" panose="020B0604020202020204" pitchFamily="34" charset="0"/>
            </a:endParaRPr>
          </a:p>
        </p:txBody>
      </p:sp>
      <p:sp>
        <p:nvSpPr>
          <p:cNvPr id="10" name="Content Placeholder 42"/>
          <p:cNvSpPr txBox="1">
            <a:spLocks noChangeArrowheads="1"/>
          </p:cNvSpPr>
          <p:nvPr/>
        </p:nvSpPr>
        <p:spPr>
          <a:xfrm>
            <a:off x="212377" y="3226074"/>
            <a:ext cx="9633646" cy="4648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000" dirty="0" smtClean="0">
                <a:latin typeface="Arial" panose="020B0604020202020204" pitchFamily="34" charset="0"/>
                <a:cs typeface="Arial" panose="020B0604020202020204" pitchFamily="34" charset="0"/>
              </a:rPr>
              <a:t>Parallel Requests</a:t>
            </a:r>
          </a:p>
          <a:p>
            <a:pPr lvl="1">
              <a:lnSpc>
                <a:spcPct val="80000"/>
              </a:lnSpc>
              <a:buFontTx/>
              <a:buNone/>
            </a:pPr>
            <a:r>
              <a:rPr lang="en-US" altLang="zh-CN" sz="1600" dirty="0" smtClean="0">
                <a:latin typeface="Arial" panose="020B0604020202020204" pitchFamily="34" charset="0"/>
                <a:cs typeface="Arial" panose="020B0604020202020204" pitchFamily="34" charset="0"/>
              </a:rPr>
              <a:t>Assigned to computer, e.g., Search “Katz”</a:t>
            </a:r>
          </a:p>
          <a:p>
            <a:r>
              <a:rPr lang="en-US" altLang="zh-CN" sz="2000" dirty="0" smtClean="0">
                <a:latin typeface="Arial" panose="020B0604020202020204" pitchFamily="34" charset="0"/>
                <a:cs typeface="Arial" panose="020B0604020202020204" pitchFamily="34" charset="0"/>
              </a:rPr>
              <a:t>Parallel Threads,</a:t>
            </a:r>
          </a:p>
          <a:p>
            <a:pPr lvl="1">
              <a:lnSpc>
                <a:spcPct val="80000"/>
              </a:lnSpc>
              <a:buFontTx/>
              <a:buNone/>
            </a:pPr>
            <a:r>
              <a:rPr lang="en-US" altLang="zh-CN" sz="1600" dirty="0" smtClean="0">
                <a:latin typeface="Arial" panose="020B0604020202020204" pitchFamily="34" charset="0"/>
                <a:cs typeface="Arial" panose="020B0604020202020204" pitchFamily="34" charset="0"/>
              </a:rPr>
              <a:t>Assigned to core, e.g., Lookup, Ads</a:t>
            </a:r>
          </a:p>
          <a:p>
            <a:r>
              <a:rPr lang="en-US" altLang="zh-CN" sz="2000" dirty="0" smtClean="0">
                <a:latin typeface="Arial" panose="020B0604020202020204" pitchFamily="34" charset="0"/>
                <a:cs typeface="Arial" panose="020B0604020202020204" pitchFamily="34" charset="0"/>
              </a:rPr>
              <a:t>Parallel Instructions</a:t>
            </a:r>
          </a:p>
          <a:p>
            <a:pPr lvl="1">
              <a:lnSpc>
                <a:spcPct val="80000"/>
              </a:lnSpc>
              <a:buFontTx/>
              <a:buNone/>
            </a:pPr>
            <a:r>
              <a:rPr lang="en-US" altLang="zh-CN" sz="1600" dirty="0" smtClean="0">
                <a:latin typeface="Arial" panose="020B0604020202020204" pitchFamily="34" charset="0"/>
                <a:cs typeface="Arial" panose="020B0604020202020204" pitchFamily="34" charset="0"/>
              </a:rPr>
              <a:t>&gt;1 instruction @ one time e.g., 5 pipelined instructions</a:t>
            </a:r>
          </a:p>
          <a:p>
            <a:r>
              <a:rPr lang="en-US" altLang="zh-CN" sz="2000" dirty="0" smtClean="0">
                <a:latin typeface="Arial" panose="020B0604020202020204" pitchFamily="34" charset="0"/>
                <a:cs typeface="Arial" panose="020B0604020202020204" pitchFamily="34" charset="0"/>
              </a:rPr>
              <a:t>Parallel Data</a:t>
            </a:r>
          </a:p>
          <a:p>
            <a:pPr lvl="1">
              <a:lnSpc>
                <a:spcPct val="80000"/>
              </a:lnSpc>
              <a:buFontTx/>
              <a:buNone/>
            </a:pPr>
            <a:r>
              <a:rPr lang="en-US" altLang="zh-CN" sz="1600" dirty="0" smtClean="0">
                <a:latin typeface="Arial" panose="020B0604020202020204" pitchFamily="34" charset="0"/>
                <a:cs typeface="Arial" panose="020B0604020202020204" pitchFamily="34" charset="0"/>
              </a:rPr>
              <a:t>&gt;1 data item @ one time,  GPU is SIMD (Single Instruction Multiple Word)</a:t>
            </a:r>
          </a:p>
          <a:p>
            <a:r>
              <a:rPr lang="en-US" altLang="zh-CN" sz="2000" dirty="0" smtClean="0">
                <a:latin typeface="Arial" panose="020B0604020202020204" pitchFamily="34" charset="0"/>
                <a:cs typeface="Arial" panose="020B0604020202020204" pitchFamily="34" charset="0"/>
              </a:rPr>
              <a:t>Hardware Descriptions</a:t>
            </a:r>
          </a:p>
          <a:p>
            <a:pPr lvl="1">
              <a:buFontTx/>
              <a:buNone/>
            </a:pPr>
            <a:r>
              <a:rPr lang="en-US" altLang="zh-CN" sz="1600" dirty="0" smtClean="0">
                <a:latin typeface="Arial" panose="020B0604020202020204" pitchFamily="34" charset="0"/>
                <a:cs typeface="Arial" panose="020B0604020202020204" pitchFamily="34" charset="0"/>
              </a:rPr>
              <a:t>All gates functioning in parallel at same time</a:t>
            </a:r>
          </a:p>
          <a:p>
            <a:r>
              <a:rPr lang="en-US" altLang="zh-CN" sz="2000" dirty="0" smtClean="0">
                <a:latin typeface="Arial" panose="020B0604020202020204" pitchFamily="34" charset="0"/>
                <a:cs typeface="Arial" panose="020B0604020202020204" pitchFamily="34" charset="0"/>
              </a:rPr>
              <a:t>Programming Languages</a:t>
            </a:r>
            <a:endParaRPr lang="en-US" altLang="zh-CN" sz="1600" dirty="0" smtClean="0">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noChangeArrowheads="1"/>
          </p:cNvSpPr>
          <p:nvPr>
            <p:ph type="title"/>
          </p:nvPr>
        </p:nvSpPr>
        <p:spPr/>
        <p:txBody>
          <a:bodyPr>
            <a:normAutofit/>
          </a:bodyPr>
          <a:lstStyle/>
          <a:p>
            <a:r>
              <a:rPr lang="en-US" altLang="zh-CN" dirty="0" smtClean="0"/>
              <a:t>Performance Through Pipelining</a:t>
            </a:r>
          </a:p>
        </p:txBody>
      </p:sp>
      <p:sp>
        <p:nvSpPr>
          <p:cNvPr id="83973" name="Date Placeholder 3"/>
          <p:cNvSpPr>
            <a:spLocks noGrp="1" noChangeArrowheads="1"/>
          </p:cNvSpPr>
          <p:nvPr>
            <p:ph type="dt" sz="half" idx="10"/>
          </p:nvPr>
        </p:nvSpPr>
        <p:spPr>
          <a:noFill/>
          <a:ln>
            <a:headEnd/>
            <a:tailEnd/>
          </a:ln>
        </p:spPr>
        <p:txBody>
          <a:bodyPr>
            <a:prstTxWarp prst="textNoShape">
              <a:avLst/>
            </a:prstTxWarp>
          </a:bodyPr>
          <a:lstStyle/>
          <a:p>
            <a:fld id="{4535AE1D-AC74-4928-A070-150F143E6CD4}" type="datetime1">
              <a:rPr lang="en-US" altLang="zh-CN" smtClean="0"/>
              <a:pPr/>
              <a:t>2/25/2020</a:t>
            </a:fld>
            <a:endParaRPr lang="en-US" altLang="zh-CN" smtClean="0"/>
          </a:p>
        </p:txBody>
      </p:sp>
      <p:sp>
        <p:nvSpPr>
          <p:cNvPr id="83977" name="灯片编号占位符 1"/>
          <p:cNvSpPr>
            <a:spLocks noGrp="1" noChangeArrowheads="1"/>
          </p:cNvSpPr>
          <p:nvPr>
            <p:ph type="sldNum" sz="quarter" idx="12"/>
          </p:nvPr>
        </p:nvSpPr>
        <p:spPr>
          <a:noFill/>
          <a:ln>
            <a:headEnd/>
            <a:tailEnd/>
          </a:ln>
        </p:spPr>
        <p:txBody>
          <a:bodyPr/>
          <a:lstStyle/>
          <a:p>
            <a:fld id="{9005C33C-64EB-4233-8C01-24E64E96DFC8}" type="slidenum">
              <a:rPr lang="en-US" altLang="zh-CN"/>
              <a:pPr/>
              <a:t>58</a:t>
            </a:fld>
            <a:endParaRPr lang="en-US" altLang="zh-CN"/>
          </a:p>
        </p:txBody>
      </p:sp>
      <p:sp>
        <p:nvSpPr>
          <p:cNvPr id="2" name="矩形 1"/>
          <p:cNvSpPr/>
          <p:nvPr/>
        </p:nvSpPr>
        <p:spPr>
          <a:xfrm>
            <a:off x="154366" y="1024601"/>
            <a:ext cx="8814066" cy="1754326"/>
          </a:xfrm>
          <a:prstGeom prst="rect">
            <a:avLst/>
          </a:prstGeom>
        </p:spPr>
        <p:txBody>
          <a:bodyPr wrap="square">
            <a:spAutoFit/>
          </a:bodyPr>
          <a:lstStyle/>
          <a:p>
            <a:r>
              <a:rPr lang="en-US" altLang="zh-CN" b="1" dirty="0">
                <a:latin typeface="Arial" panose="020B0604020202020204" pitchFamily="34" charset="0"/>
                <a:cs typeface="Arial" panose="020B0604020202020204" pitchFamily="34" charset="0"/>
              </a:rPr>
              <a:t>This idea is an </a:t>
            </a:r>
            <a:r>
              <a:rPr lang="en-US" altLang="zh-CN" b="1" dirty="0">
                <a:solidFill>
                  <a:srgbClr val="0070C0"/>
                </a:solidFill>
                <a:latin typeface="Arial" panose="020B0604020202020204" pitchFamily="34" charset="0"/>
                <a:cs typeface="Arial" panose="020B0604020202020204" pitchFamily="34" charset="0"/>
              </a:rPr>
              <a:t>extension</a:t>
            </a:r>
            <a:r>
              <a:rPr lang="en-US" altLang="zh-CN" b="1" dirty="0">
                <a:latin typeface="Arial" panose="020B0604020202020204" pitchFamily="34" charset="0"/>
                <a:cs typeface="Arial" panose="020B0604020202020204" pitchFamily="34" charset="0"/>
              </a:rPr>
              <a:t> of the idea of parallelism. It is essentially handling the activities involved in instruction execution as an </a:t>
            </a:r>
            <a:r>
              <a:rPr lang="en-US" altLang="zh-CN" b="1" dirty="0">
                <a:solidFill>
                  <a:srgbClr val="0070C0"/>
                </a:solidFill>
                <a:latin typeface="Arial" panose="020B0604020202020204" pitchFamily="34" charset="0"/>
                <a:cs typeface="Arial" panose="020B0604020202020204" pitchFamily="34" charset="0"/>
              </a:rPr>
              <a:t>assembly line</a:t>
            </a:r>
            <a:r>
              <a:rPr lang="en-US" altLang="zh-CN" b="1" dirty="0">
                <a:latin typeface="Arial" panose="020B0604020202020204" pitchFamily="34" charset="0"/>
                <a:cs typeface="Arial" panose="020B0604020202020204" pitchFamily="34" charset="0"/>
              </a:rPr>
              <a:t>. As soon as the first activity of an instruction is done you move it to the second activity and start the first activity of a new instruction. This results in executing more instructions per unit time compared to waiting for all activities of the first instruction to complete before starting the second instruction.</a:t>
            </a:r>
            <a:endParaRPr lang="zh-CN" altLang="en-US" b="1" dirty="0">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3"/>
          <a:stretch>
            <a:fillRect/>
          </a:stretch>
        </p:blipFill>
        <p:spPr>
          <a:xfrm>
            <a:off x="278588" y="2973606"/>
            <a:ext cx="8565622" cy="3676207"/>
          </a:xfrm>
          <a:prstGeom prst="rect">
            <a:avLst/>
          </a:prstGeom>
        </p:spPr>
      </p:pic>
    </p:spTree>
    <p:extLst>
      <p:ext uri="{BB962C8B-B14F-4D97-AF65-F5344CB8AC3E}">
        <p14:creationId xmlns:p14="http://schemas.microsoft.com/office/powerpoint/2010/main" val="3214873723"/>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noChangeArrowheads="1"/>
          </p:cNvSpPr>
          <p:nvPr>
            <p:ph type="title"/>
          </p:nvPr>
        </p:nvSpPr>
        <p:spPr/>
        <p:txBody>
          <a:bodyPr>
            <a:normAutofit/>
          </a:bodyPr>
          <a:lstStyle/>
          <a:p>
            <a:r>
              <a:rPr lang="en-US" altLang="zh-CN" dirty="0" smtClean="0"/>
              <a:t>8. Performance Through Prediction</a:t>
            </a:r>
          </a:p>
        </p:txBody>
      </p:sp>
      <p:sp>
        <p:nvSpPr>
          <p:cNvPr id="83973" name="Date Placeholder 3"/>
          <p:cNvSpPr>
            <a:spLocks noGrp="1" noChangeArrowheads="1"/>
          </p:cNvSpPr>
          <p:nvPr>
            <p:ph type="dt" sz="half" idx="10"/>
          </p:nvPr>
        </p:nvSpPr>
        <p:spPr>
          <a:noFill/>
          <a:ln>
            <a:headEnd/>
            <a:tailEnd/>
          </a:ln>
        </p:spPr>
        <p:txBody>
          <a:bodyPr>
            <a:prstTxWarp prst="textNoShape">
              <a:avLst/>
            </a:prstTxWarp>
          </a:bodyPr>
          <a:lstStyle/>
          <a:p>
            <a:fld id="{4535AE1D-AC74-4928-A070-150F143E6CD4}" type="datetime1">
              <a:rPr lang="en-US" altLang="zh-CN" smtClean="0"/>
              <a:pPr/>
              <a:t>2/25/2020</a:t>
            </a:fld>
            <a:endParaRPr lang="en-US" altLang="zh-CN" smtClean="0"/>
          </a:p>
        </p:txBody>
      </p:sp>
      <p:sp>
        <p:nvSpPr>
          <p:cNvPr id="83977" name="灯片编号占位符 1"/>
          <p:cNvSpPr>
            <a:spLocks noGrp="1" noChangeArrowheads="1"/>
          </p:cNvSpPr>
          <p:nvPr>
            <p:ph type="sldNum" sz="quarter" idx="12"/>
          </p:nvPr>
        </p:nvSpPr>
        <p:spPr>
          <a:noFill/>
          <a:ln>
            <a:headEnd/>
            <a:tailEnd/>
          </a:ln>
        </p:spPr>
        <p:txBody>
          <a:bodyPr/>
          <a:lstStyle/>
          <a:p>
            <a:fld id="{9005C33C-64EB-4233-8C01-24E64E96DFC8}" type="slidenum">
              <a:rPr lang="en-US" altLang="zh-CN"/>
              <a:pPr/>
              <a:t>59</a:t>
            </a:fld>
            <a:endParaRPr lang="en-US" altLang="zh-CN"/>
          </a:p>
        </p:txBody>
      </p:sp>
      <p:sp>
        <p:nvSpPr>
          <p:cNvPr id="2" name="矩形 1"/>
          <p:cNvSpPr/>
          <p:nvPr/>
        </p:nvSpPr>
        <p:spPr>
          <a:xfrm>
            <a:off x="154366" y="1024601"/>
            <a:ext cx="8814066" cy="3693319"/>
          </a:xfrm>
          <a:prstGeom prst="rect">
            <a:avLst/>
          </a:prstGeom>
        </p:spPr>
        <p:txBody>
          <a:bodyPr wrap="square">
            <a:spAutoFit/>
          </a:bodyPr>
          <a:lstStyle/>
          <a:p>
            <a:r>
              <a:rPr lang="en-US" altLang="zh-CN" b="1" dirty="0">
                <a:latin typeface="Arial" panose="020B0604020202020204" pitchFamily="34" charset="0"/>
                <a:cs typeface="Arial" panose="020B0604020202020204" pitchFamily="34" charset="0"/>
              </a:rPr>
              <a:t>A conditional branch is a type of instruction determines the next instruction to be executed based on a condition test. Conditional branches are essential for implementing high-level language if statements and loops.</a:t>
            </a:r>
          </a:p>
          <a:p>
            <a:endParaRPr lang="en-US" altLang="zh-CN" b="1" dirty="0">
              <a:latin typeface="Arial" panose="020B0604020202020204" pitchFamily="34" charset="0"/>
              <a:cs typeface="Arial" panose="020B0604020202020204" pitchFamily="34" charset="0"/>
            </a:endParaRPr>
          </a:p>
          <a:p>
            <a:r>
              <a:rPr lang="en-US" altLang="zh-CN" b="1" dirty="0">
                <a:latin typeface="Arial" panose="020B0604020202020204" pitchFamily="34" charset="0"/>
                <a:cs typeface="Arial" panose="020B0604020202020204" pitchFamily="34" charset="0"/>
              </a:rPr>
              <a:t>Unfortunately, conditional branches interfere with the smooth operation of a pipeline — the processor does not know where to fetch the next instruction until after the condition has been tested.</a:t>
            </a:r>
          </a:p>
          <a:p>
            <a:endParaRPr lang="en-US" altLang="zh-CN" b="1" dirty="0">
              <a:latin typeface="Arial" panose="020B0604020202020204" pitchFamily="34" charset="0"/>
              <a:cs typeface="Arial" panose="020B0604020202020204" pitchFamily="34" charset="0"/>
            </a:endParaRPr>
          </a:p>
          <a:p>
            <a:r>
              <a:rPr lang="en-US" altLang="zh-CN" b="1" dirty="0">
                <a:latin typeface="Arial" panose="020B0604020202020204" pitchFamily="34" charset="0"/>
                <a:cs typeface="Arial" panose="020B0604020202020204" pitchFamily="34" charset="0"/>
              </a:rPr>
              <a:t>Many modern processors reduce the impact of branches with speculative execution: make an informed guess about the outcome of the condition test and start executing the indicated instruction. Performance is improved if the guesses are reasonably accurate and the penalty of wrong guesses is not too severe.</a:t>
            </a:r>
            <a:endParaRPr lang="zh-CN" altLang="en-US" b="1" dirty="0">
              <a:latin typeface="Arial" panose="020B0604020202020204" pitchFamily="34" charset="0"/>
              <a:cs typeface="Arial" panose="020B0604020202020204" pitchFamily="34" charset="0"/>
            </a:endParaRPr>
          </a:p>
        </p:txBody>
      </p:sp>
      <p:pic>
        <p:nvPicPr>
          <p:cNvPr id="4" name="图片 3"/>
          <p:cNvPicPr>
            <a:picLocks noChangeAspect="1"/>
          </p:cNvPicPr>
          <p:nvPr/>
        </p:nvPicPr>
        <p:blipFill>
          <a:blip r:embed="rId3"/>
          <a:stretch>
            <a:fillRect/>
          </a:stretch>
        </p:blipFill>
        <p:spPr>
          <a:xfrm>
            <a:off x="992063" y="4717920"/>
            <a:ext cx="7053683" cy="1944793"/>
          </a:xfrm>
          <a:prstGeom prst="rect">
            <a:avLst/>
          </a:prstGeom>
        </p:spPr>
      </p:pic>
    </p:spTree>
    <p:extLst>
      <p:ext uri="{BB962C8B-B14F-4D97-AF65-F5344CB8AC3E}">
        <p14:creationId xmlns:p14="http://schemas.microsoft.com/office/powerpoint/2010/main" val="2617903695"/>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normAutofit/>
          </a:bodyPr>
          <a:lstStyle/>
          <a:p>
            <a:r>
              <a:rPr lang="en-US" altLang="zh-CN" smtClean="0"/>
              <a:t>What is Computer Architecture?</a:t>
            </a:r>
          </a:p>
        </p:txBody>
      </p:sp>
      <p:sp>
        <p:nvSpPr>
          <p:cNvPr id="12296" name="日期占位符 2"/>
          <p:cNvSpPr>
            <a:spLocks noGrp="1" noChangeArrowheads="1"/>
          </p:cNvSpPr>
          <p:nvPr>
            <p:ph type="dt" sz="half" idx="10"/>
          </p:nvPr>
        </p:nvSpPr>
        <p:spPr/>
        <p:txBody>
          <a:bodyPr/>
          <a:lstStyle/>
          <a:p>
            <a:fld id="{EE8470A0-22BE-4A7E-94F9-81D46396B8BF}" type="datetime1">
              <a:rPr lang="en-US" altLang="zh-CN" smtClean="0"/>
              <a:pPr/>
              <a:t>2/25/2020</a:t>
            </a:fld>
            <a:endParaRPr lang="en-US" altLang="zh-CN" smtClean="0"/>
          </a:p>
        </p:txBody>
      </p:sp>
      <p:sp>
        <p:nvSpPr>
          <p:cNvPr id="12298" name="灯片编号占位符 2"/>
          <p:cNvSpPr>
            <a:spLocks noGrp="1" noChangeArrowheads="1"/>
          </p:cNvSpPr>
          <p:nvPr>
            <p:ph type="sldNum" sz="quarter" idx="12"/>
          </p:nvPr>
        </p:nvSpPr>
        <p:spPr/>
        <p:txBody>
          <a:bodyPr/>
          <a:lstStyle/>
          <a:p>
            <a:fld id="{30DD9189-154A-4BAF-AEA5-6D0E32D42CEF}" type="slidenum">
              <a:rPr lang="en-US" altLang="zh-CN" smtClean="0"/>
              <a:pPr/>
              <a:t>6</a:t>
            </a:fld>
            <a:endParaRPr lang="en-US" altLang="zh-CN"/>
          </a:p>
        </p:txBody>
      </p:sp>
      <p:sp>
        <p:nvSpPr>
          <p:cNvPr id="882691" name="AutoShape 3"/>
          <p:cNvSpPr>
            <a:spLocks noChangeArrowheads="1"/>
          </p:cNvSpPr>
          <p:nvPr/>
        </p:nvSpPr>
        <p:spPr bwMode="auto">
          <a:xfrm>
            <a:off x="2078038" y="1076325"/>
            <a:ext cx="4722812" cy="469900"/>
          </a:xfrm>
          <a:prstGeom prst="roundRect">
            <a:avLst>
              <a:gd name="adj" fmla="val 16667"/>
            </a:avLst>
          </a:prstGeom>
          <a:solidFill>
            <a:srgbClr val="FFFFFF"/>
          </a:solidFill>
          <a:ln w="38100">
            <a:solidFill>
              <a:schemeClr val="tx1"/>
            </a:solidFill>
            <a:round/>
            <a:headEnd/>
            <a:tailEnd/>
          </a:ln>
        </p:spPr>
        <p:txBody>
          <a:bodyPr wrap="none" lIns="91429" tIns="45714" rIns="91429" bIns="45714" anchor="ctr"/>
          <a:lstStyle/>
          <a:p>
            <a:pPr algn="ctr"/>
            <a:r>
              <a:rPr lang="en-US" altLang="zh-CN" sz="2000" dirty="0">
                <a:latin typeface="Calibri" pitchFamily="34" charset="0"/>
                <a:ea typeface="微软雅黑" panose="020B0503020204020204" pitchFamily="34" charset="-122"/>
              </a:rPr>
              <a:t>Application</a:t>
            </a:r>
          </a:p>
        </p:txBody>
      </p:sp>
      <p:sp>
        <p:nvSpPr>
          <p:cNvPr id="882692" name="AutoShape 4"/>
          <p:cNvSpPr>
            <a:spLocks noChangeArrowheads="1"/>
          </p:cNvSpPr>
          <p:nvPr/>
        </p:nvSpPr>
        <p:spPr bwMode="auto">
          <a:xfrm>
            <a:off x="2057400" y="4419600"/>
            <a:ext cx="4722813" cy="457200"/>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lstStyle/>
          <a:p>
            <a:pPr algn="ctr"/>
            <a:r>
              <a:rPr lang="en-US" altLang="zh-CN" sz="2000" dirty="0">
                <a:latin typeface="Calibri" pitchFamily="34" charset="0"/>
                <a:ea typeface="微软雅黑" panose="020B0503020204020204" pitchFamily="34" charset="-122"/>
              </a:rPr>
              <a:t>Physics</a:t>
            </a:r>
          </a:p>
        </p:txBody>
      </p:sp>
      <p:grpSp>
        <p:nvGrpSpPr>
          <p:cNvPr id="2" name="Group 5"/>
          <p:cNvGrpSpPr>
            <a:grpSpLocks/>
          </p:cNvGrpSpPr>
          <p:nvPr/>
        </p:nvGrpSpPr>
        <p:grpSpPr bwMode="auto">
          <a:xfrm>
            <a:off x="4439444" y="1470025"/>
            <a:ext cx="3048000" cy="2873375"/>
            <a:chOff x="3072" y="1104"/>
            <a:chExt cx="2208" cy="2688"/>
          </a:xfrm>
        </p:grpSpPr>
        <p:sp>
          <p:nvSpPr>
            <p:cNvPr id="12301" name="Line 6"/>
            <p:cNvSpPr>
              <a:spLocks noChangeShapeType="1"/>
            </p:cNvSpPr>
            <p:nvPr/>
          </p:nvSpPr>
          <p:spPr bwMode="auto">
            <a:xfrm>
              <a:off x="3072" y="1104"/>
              <a:ext cx="0" cy="2688"/>
            </a:xfrm>
            <a:prstGeom prst="line">
              <a:avLst/>
            </a:prstGeom>
            <a:noFill/>
            <a:ln w="76200">
              <a:solidFill>
                <a:schemeClr val="tx1"/>
              </a:solidFill>
              <a:round/>
              <a:headEnd type="triangle" w="med" len="med"/>
              <a:tailEnd type="triangle" w="med" len="med"/>
            </a:ln>
          </p:spPr>
          <p:txBody>
            <a:bodyPr/>
            <a:lstStyle/>
            <a:p>
              <a:endParaRPr lang="zh-CN" altLang="en-US" dirty="0">
                <a:ea typeface="微软雅黑" panose="020B0503020204020204" pitchFamily="34" charset="-122"/>
              </a:endParaRPr>
            </a:p>
          </p:txBody>
        </p:sp>
        <p:sp>
          <p:nvSpPr>
            <p:cNvPr id="12302" name="Text Box 7"/>
            <p:cNvSpPr txBox="1">
              <a:spLocks noChangeArrowheads="1"/>
            </p:cNvSpPr>
            <p:nvPr/>
          </p:nvSpPr>
          <p:spPr bwMode="auto">
            <a:xfrm>
              <a:off x="3120" y="2187"/>
              <a:ext cx="2160" cy="720"/>
            </a:xfrm>
            <a:prstGeom prst="rect">
              <a:avLst/>
            </a:prstGeom>
            <a:noFill/>
            <a:ln w="12700">
              <a:noFill/>
              <a:miter lim="800000"/>
              <a:headEnd/>
              <a:tailEnd/>
            </a:ln>
          </p:spPr>
          <p:txBody>
            <a:bodyPr lIns="91165" tIns="45583" rIns="91165" bIns="45583">
              <a:spAutoFit/>
            </a:bodyPr>
            <a:lstStyle/>
            <a:p>
              <a:pPr defTabSz="820738"/>
              <a:r>
                <a:rPr lang="en-US" altLang="zh-CN" sz="2200" dirty="0">
                  <a:latin typeface="Calibri" pitchFamily="34" charset="0"/>
                  <a:ea typeface="微软雅黑" panose="020B0503020204020204" pitchFamily="34" charset="-122"/>
                </a:rPr>
                <a:t>Gap </a:t>
              </a:r>
              <a:r>
                <a:rPr lang="en-US" altLang="zh-CN" sz="2200" dirty="0" smtClean="0">
                  <a:latin typeface="Calibri" pitchFamily="34" charset="0"/>
                  <a:ea typeface="微软雅黑" panose="020B0503020204020204" pitchFamily="34" charset="-122"/>
                </a:rPr>
                <a:t>too large to bridge in one step</a:t>
              </a:r>
              <a:endParaRPr lang="en-US" altLang="zh-CN" sz="2200" dirty="0">
                <a:latin typeface="Calibri" pitchFamily="34" charset="0"/>
                <a:ea typeface="微软雅黑" panose="020B0503020204020204" pitchFamily="34" charset="-122"/>
              </a:endParaRPr>
            </a:p>
          </p:txBody>
        </p:sp>
      </p:grpSp>
      <p:sp>
        <p:nvSpPr>
          <p:cNvPr id="882697" name="Text Box 9"/>
          <p:cNvSpPr txBox="1">
            <a:spLocks noChangeArrowheads="1"/>
          </p:cNvSpPr>
          <p:nvPr/>
        </p:nvSpPr>
        <p:spPr bwMode="auto">
          <a:xfrm>
            <a:off x="457200" y="5029200"/>
            <a:ext cx="8191500" cy="12223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tIns="91440" bIns="9144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zh-CN" altLang="en-US" sz="2400" b="1" dirty="0" smtClean="0">
                <a:solidFill>
                  <a:schemeClr val="accent6"/>
                </a:solidFill>
                <a:latin typeface="微软雅黑" pitchFamily="34" charset="-122"/>
                <a:ea typeface="微软雅黑" pitchFamily="34" charset="-122"/>
              </a:rPr>
              <a:t>广义的定义：</a:t>
            </a:r>
            <a:r>
              <a:rPr lang="zh-CN" altLang="en-US" sz="2400" dirty="0" smtClean="0">
                <a:latin typeface="微软雅黑" pitchFamily="34" charset="-122"/>
                <a:ea typeface="微软雅黑" pitchFamily="34" charset="-122"/>
              </a:rPr>
              <a:t>计算机体系结构是抽象层的设计，这些抽象层使得我们可以使用可用的制造技术高效地实现信息处理应用系统</a:t>
            </a:r>
            <a:endParaRPr lang="en-US" altLang="zh-CN" sz="2400" dirty="0" smtClean="0">
              <a:latin typeface="微软雅黑" pitchFamily="34" charset="-122"/>
              <a:ea typeface="微软雅黑" pitchFamily="34" charset="-122"/>
            </a:endParaRPr>
          </a:p>
        </p:txBody>
      </p:sp>
      <p:grpSp>
        <p:nvGrpSpPr>
          <p:cNvPr id="3" name="Group 11"/>
          <p:cNvGrpSpPr>
            <a:grpSpLocks/>
          </p:cNvGrpSpPr>
          <p:nvPr/>
        </p:nvGrpSpPr>
        <p:grpSpPr bwMode="auto">
          <a:xfrm>
            <a:off x="2427025" y="1878012"/>
            <a:ext cx="5659438" cy="2209800"/>
            <a:chOff x="2667000" y="1981200"/>
            <a:chExt cx="5659438" cy="2209800"/>
          </a:xfrm>
        </p:grpSpPr>
        <p:sp>
          <p:nvSpPr>
            <p:cNvPr id="12299" name="Text Box 8"/>
            <p:cNvSpPr txBox="1">
              <a:spLocks noChangeArrowheads="1"/>
            </p:cNvSpPr>
            <p:nvPr/>
          </p:nvSpPr>
          <p:spPr bwMode="auto">
            <a:xfrm>
              <a:off x="4724400" y="3429000"/>
              <a:ext cx="3602038" cy="762000"/>
            </a:xfrm>
            <a:prstGeom prst="rect">
              <a:avLst/>
            </a:prstGeom>
            <a:noFill/>
            <a:ln w="12700">
              <a:noFill/>
              <a:miter lim="800000"/>
              <a:headEnd/>
              <a:tailEnd/>
            </a:ln>
          </p:spPr>
          <p:txBody>
            <a:bodyPr lIns="91165" tIns="45583" rIns="91165" bIns="45583">
              <a:spAutoFit/>
            </a:bodyPr>
            <a:lstStyle/>
            <a:p>
              <a:pPr defTabSz="820738"/>
              <a:r>
                <a:rPr lang="en-US" altLang="zh-CN" sz="2200" i="1" dirty="0">
                  <a:latin typeface="Calibri" pitchFamily="34" charset="0"/>
                  <a:ea typeface="微软雅黑" panose="020B0503020204020204" pitchFamily="34" charset="-122"/>
                </a:rPr>
                <a:t>(but there are exceptions, e.g. magnetic compass)</a:t>
              </a:r>
            </a:p>
          </p:txBody>
        </p:sp>
        <p:pic>
          <p:nvPicPr>
            <p:cNvPr id="12300" name="Picture 10" descr="images.png"/>
            <p:cNvPicPr>
              <a:picLocks noChangeAspect="1" noChangeArrowheads="1"/>
            </p:cNvPicPr>
            <p:nvPr/>
          </p:nvPicPr>
          <p:blipFill>
            <a:blip r:embed="rId3"/>
            <a:srcRect/>
            <a:stretch>
              <a:fillRect/>
            </a:stretch>
          </p:blipFill>
          <p:spPr bwMode="auto">
            <a:xfrm>
              <a:off x="2667000" y="1981200"/>
              <a:ext cx="2095500" cy="2166776"/>
            </a:xfrm>
            <a:prstGeom prst="rect">
              <a:avLst/>
            </a:prstGeom>
            <a:noFill/>
            <a:ln w="9525">
              <a:noFill/>
              <a:miter lim="800000"/>
              <a:headEnd/>
              <a:tailEnd/>
            </a:ln>
          </p:spPr>
        </p:pic>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8269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8269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8269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2691" grpId="0" animBg="1"/>
      <p:bldP spid="882692" grpId="0" animBg="1"/>
      <p:bldP spid="88269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675417" y="2892554"/>
            <a:ext cx="8229600" cy="5051833"/>
          </a:xfrm>
        </p:spPr>
        <p:txBody>
          <a:bodyPr/>
          <a:lstStyle/>
          <a:p>
            <a:pPr marL="0" indent="0">
              <a:buNone/>
            </a:pPr>
            <a:r>
              <a:rPr lang="en-US" altLang="zh-CN" dirty="0" smtClean="0"/>
              <a:t>Classes of Computers</a:t>
            </a:r>
            <a:endParaRPr lang="zh-CN" altLang="en-US" dirty="0"/>
          </a:p>
        </p:txBody>
      </p:sp>
      <p:sp>
        <p:nvSpPr>
          <p:cNvPr id="4" name="日期占位符 3"/>
          <p:cNvSpPr>
            <a:spLocks noGrp="1"/>
          </p:cNvSpPr>
          <p:nvPr>
            <p:ph type="dt" sz="half" idx="10"/>
          </p:nvPr>
        </p:nvSpPr>
        <p:spPr/>
        <p:txBody>
          <a:bodyPr/>
          <a:lstStyle/>
          <a:p>
            <a:fld id="{5A47E342-566D-4D2E-B025-45161A5A88C7}" type="datetime1">
              <a:rPr lang="en-US" altLang="zh-CN" smtClean="0"/>
              <a:pPr/>
              <a:t>2/25/2020</a:t>
            </a:fld>
            <a:endParaRPr lang="zh-CN" altLang="en-US"/>
          </a:p>
        </p:txBody>
      </p:sp>
      <p:sp>
        <p:nvSpPr>
          <p:cNvPr id="5" name="灯片编号占位符 4"/>
          <p:cNvSpPr>
            <a:spLocks noGrp="1"/>
          </p:cNvSpPr>
          <p:nvPr>
            <p:ph type="sldNum" sz="quarter" idx="12"/>
          </p:nvPr>
        </p:nvSpPr>
        <p:spPr/>
        <p:txBody>
          <a:bodyPr/>
          <a:lstStyle/>
          <a:p>
            <a:fld id="{8BD4F407-B401-4F27-B84C-F4D1FCFDF361}" type="slidenum">
              <a:rPr lang="zh-CN" altLang="en-US" smtClean="0"/>
              <a:pPr/>
              <a:t>60</a:t>
            </a:fld>
            <a:endParaRPr lang="zh-CN" altLang="en-US" dirty="0"/>
          </a:p>
        </p:txBody>
      </p:sp>
    </p:spTree>
    <p:extLst>
      <p:ext uri="{BB962C8B-B14F-4D97-AF65-F5344CB8AC3E}">
        <p14:creationId xmlns:p14="http://schemas.microsoft.com/office/powerpoint/2010/main" val="122418002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zh-CN" altLang="en-US" smtClean="0"/>
              <a:t>计算机的分类</a:t>
            </a:r>
            <a:endParaRPr lang="en-AU" altLang="zh-CN" smtClean="0"/>
          </a:p>
        </p:txBody>
      </p:sp>
      <p:sp>
        <p:nvSpPr>
          <p:cNvPr id="92163" name="Rectangle 3"/>
          <p:cNvSpPr>
            <a:spLocks noGrp="1" noChangeArrowheads="1"/>
          </p:cNvSpPr>
          <p:nvPr>
            <p:ph idx="1"/>
          </p:nvPr>
        </p:nvSpPr>
        <p:spPr/>
        <p:txBody>
          <a:bodyPr>
            <a:normAutofit fontScale="92500" lnSpcReduction="20000"/>
          </a:bodyPr>
          <a:lstStyle/>
          <a:p>
            <a:r>
              <a:rPr lang="zh-CN" altLang="en-US" dirty="0" smtClean="0"/>
              <a:t>个人移动设备 </a:t>
            </a:r>
            <a:r>
              <a:rPr lang="en-US" altLang="zh-CN" dirty="0" smtClean="0"/>
              <a:t>(PMD)</a:t>
            </a:r>
          </a:p>
          <a:p>
            <a:pPr lvl="1"/>
            <a:r>
              <a:rPr lang="en-US" altLang="zh-CN" dirty="0" smtClean="0"/>
              <a:t> </a:t>
            </a:r>
            <a:r>
              <a:rPr lang="zh-CN" altLang="en-US" dirty="0" smtClean="0"/>
              <a:t>智能手机、平板电脑</a:t>
            </a:r>
            <a:endParaRPr lang="en-US" altLang="zh-CN" dirty="0" smtClean="0"/>
          </a:p>
          <a:p>
            <a:pPr lvl="1"/>
            <a:r>
              <a:rPr lang="en-US" altLang="zh-CN" dirty="0" smtClean="0">
                <a:solidFill>
                  <a:srgbClr val="0070C0"/>
                </a:solidFill>
              </a:rPr>
              <a:t>ARM-ISA</a:t>
            </a:r>
            <a:r>
              <a:rPr lang="zh-CN" altLang="en-US" dirty="0" smtClean="0"/>
              <a:t>兼容的通用处理器芯片（</a:t>
            </a:r>
            <a:r>
              <a:rPr lang="en-US" altLang="zh-CN" dirty="0" err="1" smtClean="0"/>
              <a:t>SoC</a:t>
            </a:r>
            <a:r>
              <a:rPr lang="zh-CN" altLang="en-US" dirty="0" smtClean="0"/>
              <a:t>）在市场上处于统治地位</a:t>
            </a:r>
            <a:endParaRPr lang="en-US" altLang="zh-CN" dirty="0" smtClean="0"/>
          </a:p>
          <a:p>
            <a:pPr lvl="1"/>
            <a:r>
              <a:rPr lang="en-US" altLang="zh-CN" dirty="0" err="1" smtClean="0"/>
              <a:t>SoC</a:t>
            </a:r>
            <a:r>
              <a:rPr lang="zh-CN" altLang="en-US" dirty="0" smtClean="0"/>
              <a:t>中包含大量的</a:t>
            </a:r>
            <a:r>
              <a:rPr lang="zh-CN" altLang="en-US" dirty="0" smtClean="0">
                <a:solidFill>
                  <a:srgbClr val="0070C0"/>
                </a:solidFill>
              </a:rPr>
              <a:t>专用加速器</a:t>
            </a:r>
            <a:r>
              <a:rPr lang="en-US" altLang="zh-CN" dirty="0" smtClean="0">
                <a:solidFill>
                  <a:srgbClr val="0070C0"/>
                </a:solidFill>
              </a:rPr>
              <a:t> </a:t>
            </a:r>
            <a:r>
              <a:rPr lang="en-US" altLang="zh-CN" dirty="0" smtClean="0"/>
              <a:t>(radio, image, video, graphics, audio, motion, location, security, etc.)</a:t>
            </a:r>
          </a:p>
          <a:p>
            <a:pPr lvl="1"/>
            <a:r>
              <a:rPr lang="en-US" altLang="zh-CN" dirty="0" smtClean="0"/>
              <a:t> </a:t>
            </a:r>
            <a:r>
              <a:rPr lang="zh-CN" altLang="en-US" dirty="0" smtClean="0"/>
              <a:t>强调</a:t>
            </a:r>
            <a:r>
              <a:rPr lang="zh-CN" altLang="en-US" dirty="0" smtClean="0">
                <a:solidFill>
                  <a:srgbClr val="0070C0"/>
                </a:solidFill>
              </a:rPr>
              <a:t>能效和实时性</a:t>
            </a:r>
            <a:r>
              <a:rPr lang="en-US" altLang="zh-CN" dirty="0" smtClean="0"/>
              <a:t>(energy efficiency and real-time)</a:t>
            </a:r>
          </a:p>
          <a:p>
            <a:r>
              <a:rPr lang="zh-CN" altLang="en-US" dirty="0" smtClean="0"/>
              <a:t>桌面计算（</a:t>
            </a:r>
            <a:r>
              <a:rPr lang="en-US" altLang="zh-CN" dirty="0" smtClean="0"/>
              <a:t>Desktop Computing</a:t>
            </a:r>
            <a:r>
              <a:rPr lang="zh-CN" altLang="en-US" dirty="0" smtClean="0"/>
              <a:t>）</a:t>
            </a:r>
          </a:p>
          <a:p>
            <a:pPr lvl="1"/>
            <a:r>
              <a:rPr lang="zh-CN" altLang="en-US" dirty="0" smtClean="0"/>
              <a:t>强调</a:t>
            </a:r>
            <a:r>
              <a:rPr lang="zh-CN" altLang="en-US" dirty="0" smtClean="0">
                <a:solidFill>
                  <a:srgbClr val="0070C0"/>
                </a:solidFill>
              </a:rPr>
              <a:t>性价比</a:t>
            </a:r>
            <a:r>
              <a:rPr lang="en-US" altLang="zh-CN" dirty="0" smtClean="0"/>
              <a:t>(price-performance)</a:t>
            </a:r>
          </a:p>
          <a:p>
            <a:r>
              <a:rPr lang="zh-CN" altLang="en-US" dirty="0" smtClean="0"/>
              <a:t>服务器（</a:t>
            </a:r>
            <a:r>
              <a:rPr lang="en-US" altLang="zh-CN" dirty="0" smtClean="0"/>
              <a:t>Servers</a:t>
            </a:r>
            <a:r>
              <a:rPr lang="zh-CN" altLang="en-US" dirty="0" smtClean="0"/>
              <a:t>）</a:t>
            </a:r>
          </a:p>
          <a:p>
            <a:pPr lvl="1"/>
            <a:r>
              <a:rPr lang="zh-CN" altLang="en-US" dirty="0" smtClean="0"/>
              <a:t>强调可用性、可</a:t>
            </a:r>
            <a:r>
              <a:rPr lang="zh-CN" altLang="en-US" dirty="0"/>
              <a:t>缩</a:t>
            </a:r>
            <a:r>
              <a:rPr lang="zh-CN" altLang="en-US" dirty="0" smtClean="0"/>
              <a:t>放性、吞吐率</a:t>
            </a:r>
            <a:r>
              <a:rPr lang="en-US" altLang="zh-CN" dirty="0" smtClean="0"/>
              <a:t>(</a:t>
            </a:r>
            <a:r>
              <a:rPr lang="en-US" altLang="zh-CN" dirty="0" smtClean="0">
                <a:solidFill>
                  <a:srgbClr val="0070C0"/>
                </a:solidFill>
              </a:rPr>
              <a:t>availability, scalability, throughput</a:t>
            </a:r>
            <a:r>
              <a:rPr lang="en-US" altLang="zh-CN" dirty="0" smtClean="0"/>
              <a:t>)</a:t>
            </a:r>
            <a:endParaRPr lang="en-US" altLang="zh-CN" dirty="0"/>
          </a:p>
        </p:txBody>
      </p:sp>
      <p:sp>
        <p:nvSpPr>
          <p:cNvPr id="92164" name="日期占位符 3"/>
          <p:cNvSpPr>
            <a:spLocks noGrp="1" noChangeArrowheads="1"/>
          </p:cNvSpPr>
          <p:nvPr>
            <p:ph type="dt" sz="half" idx="10"/>
          </p:nvPr>
        </p:nvSpPr>
        <p:spPr/>
        <p:txBody>
          <a:bodyPr/>
          <a:lstStyle/>
          <a:p>
            <a:fld id="{DEBA8C2D-4792-433B-A52A-05FAC5D892D3}" type="datetime1">
              <a:rPr lang="en-US" altLang="zh-CN" smtClean="0"/>
              <a:pPr/>
              <a:t>2/25/2020</a:t>
            </a:fld>
            <a:endParaRPr lang="en-US" altLang="zh-CN" smtClean="0"/>
          </a:p>
        </p:txBody>
      </p:sp>
      <p:sp>
        <p:nvSpPr>
          <p:cNvPr id="92166" name="灯片编号占位符 1"/>
          <p:cNvSpPr>
            <a:spLocks noGrp="1" noChangeArrowheads="1"/>
          </p:cNvSpPr>
          <p:nvPr>
            <p:ph type="sldNum" sz="quarter" idx="12"/>
          </p:nvPr>
        </p:nvSpPr>
        <p:spPr/>
        <p:txBody>
          <a:bodyPr/>
          <a:lstStyle/>
          <a:p>
            <a:fld id="{9EEDC8C4-FAAB-4A4D-B3FA-897CB55B66DD}" type="slidenum">
              <a:rPr lang="en-US" altLang="zh-CN" smtClean="0"/>
              <a:pPr/>
              <a:t>61</a:t>
            </a:fld>
            <a:endParaRPr lang="en-US" altLang="zh-CN"/>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Freeform 2"/>
          <p:cNvSpPr>
            <a:spLocks noChangeArrowheads="1"/>
          </p:cNvSpPr>
          <p:nvPr/>
        </p:nvSpPr>
        <p:spPr bwMode="auto">
          <a:xfrm>
            <a:off x="406400" y="365125"/>
            <a:ext cx="36513" cy="36513"/>
          </a:xfrm>
          <a:custGeom>
            <a:avLst/>
            <a:gdLst>
              <a:gd name="T0" fmla="*/ 0 w 102"/>
              <a:gd name="T1" fmla="*/ 0 h 102"/>
              <a:gd name="T2" fmla="*/ 2147483646 w 102"/>
              <a:gd name="T3" fmla="*/ 0 h 102"/>
              <a:gd name="T4" fmla="*/ 2147483646 w 102"/>
              <a:gd name="T5" fmla="*/ 2147483646 h 102"/>
              <a:gd name="T6" fmla="*/ 0 w 102"/>
              <a:gd name="T7" fmla="*/ 2147483646 h 102"/>
              <a:gd name="T8" fmla="*/ 0 w 102"/>
              <a:gd name="T9" fmla="*/ 0 h 102"/>
              <a:gd name="T10" fmla="*/ 0 60000 65536"/>
              <a:gd name="T11" fmla="*/ 0 60000 65536"/>
              <a:gd name="T12" fmla="*/ 0 60000 65536"/>
              <a:gd name="T13" fmla="*/ 0 60000 65536"/>
              <a:gd name="T14" fmla="*/ 0 60000 65536"/>
              <a:gd name="T15" fmla="*/ 0 w 102"/>
              <a:gd name="T16" fmla="*/ 0 h 102"/>
              <a:gd name="T17" fmla="*/ 102 w 102"/>
              <a:gd name="T18" fmla="*/ 102 h 102"/>
            </a:gdLst>
            <a:ahLst/>
            <a:cxnLst>
              <a:cxn ang="T10">
                <a:pos x="T0" y="T1"/>
              </a:cxn>
              <a:cxn ang="T11">
                <a:pos x="T2" y="T3"/>
              </a:cxn>
              <a:cxn ang="T12">
                <a:pos x="T4" y="T5"/>
              </a:cxn>
              <a:cxn ang="T13">
                <a:pos x="T6" y="T7"/>
              </a:cxn>
              <a:cxn ang="T14">
                <a:pos x="T8" y="T9"/>
              </a:cxn>
            </a:cxnLst>
            <a:rect l="T15" t="T16" r="T17" b="T18"/>
            <a:pathLst>
              <a:path w="102" h="102">
                <a:moveTo>
                  <a:pt x="0" y="0"/>
                </a:moveTo>
                <a:lnTo>
                  <a:pt x="101" y="0"/>
                </a:lnTo>
                <a:lnTo>
                  <a:pt x="101" y="101"/>
                </a:lnTo>
                <a:lnTo>
                  <a:pt x="0" y="101"/>
                </a:lnTo>
                <a:lnTo>
                  <a:pt x="0" y="0"/>
                </a:lnTo>
              </a:path>
            </a:pathLst>
          </a:custGeom>
          <a:solidFill>
            <a:srgbClr val="FFFFFF"/>
          </a:solidFill>
          <a:ln w="9525">
            <a:noFill/>
            <a:round/>
            <a:headEnd/>
            <a:tailEnd/>
          </a:ln>
        </p:spPr>
        <p:txBody>
          <a:bodyPr/>
          <a:lstStyle/>
          <a:p>
            <a:endParaRPr lang="zh-CN" altLang="en-US" dirty="0">
              <a:ea typeface="微软雅黑" panose="020B0503020204020204" pitchFamily="34" charset="-122"/>
            </a:endParaRPr>
          </a:p>
        </p:txBody>
      </p:sp>
      <p:sp>
        <p:nvSpPr>
          <p:cNvPr id="94211" name="Rectangle 1"/>
          <p:cNvSpPr>
            <a:spLocks noChangeArrowheads="1"/>
          </p:cNvSpPr>
          <p:nvPr/>
        </p:nvSpPr>
        <p:spPr bwMode="auto">
          <a:xfrm>
            <a:off x="425450" y="4697413"/>
            <a:ext cx="8396288" cy="565150"/>
          </a:xfrm>
          <a:prstGeom prst="rect">
            <a:avLst/>
          </a:prstGeom>
          <a:noFill/>
          <a:ln w="9525">
            <a:noFill/>
            <a:miter lim="800000"/>
            <a:headEnd/>
            <a:tailEnd/>
          </a:ln>
        </p:spPr>
        <p:txBody>
          <a:bodyPr>
            <a:spAutoFit/>
          </a:bodyPr>
          <a:lstStyle/>
          <a:p>
            <a:r>
              <a:rPr lang="en-US" altLang="en-US" sz="1100" b="1"/>
              <a:t>Figure 1.3 Costs rounded to nearest $100,000 of an unavailable system are shown by analyzing the cost of downtime (in terms of immediately lost revenue), assuming three different levels of availability, and that downtime is distributed uniformly. </a:t>
            </a:r>
            <a:r>
              <a:rPr lang="en-US" altLang="en-US" sz="1100"/>
              <a:t>These data are from Landstrom (2014) and were collected and analyzed by Contingency Planning Research.</a:t>
            </a:r>
          </a:p>
        </p:txBody>
      </p:sp>
      <p:pic>
        <p:nvPicPr>
          <p:cNvPr id="94212" name="Picture 2" descr="Z:\WOMAT\Production\Artfinal\0000000038\MKCAD\978-0-12-811905-1\0003165540\XMLLowres\f01-03-9780128119051.jpg"/>
          <p:cNvPicPr>
            <a:picLocks noChangeAspect="1" noChangeArrowheads="1"/>
          </p:cNvPicPr>
          <p:nvPr/>
        </p:nvPicPr>
        <p:blipFill>
          <a:blip r:embed="rId3"/>
          <a:srcRect/>
          <a:stretch>
            <a:fillRect/>
          </a:stretch>
        </p:blipFill>
        <p:spPr bwMode="auto">
          <a:xfrm>
            <a:off x="442913" y="1665288"/>
            <a:ext cx="8074025" cy="2735262"/>
          </a:xfrm>
          <a:prstGeom prst="rect">
            <a:avLst/>
          </a:prstGeom>
          <a:noFill/>
          <a:ln w="9525">
            <a:noFill/>
            <a:miter lim="800000"/>
            <a:headEnd/>
            <a:tailEnd/>
          </a:ln>
        </p:spPr>
      </p:pic>
      <p:sp>
        <p:nvSpPr>
          <p:cNvPr id="94213" name="标题 1"/>
          <p:cNvSpPr>
            <a:spLocks noGrp="1" noChangeArrowheads="1"/>
          </p:cNvSpPr>
          <p:nvPr>
            <p:ph type="title"/>
          </p:nvPr>
        </p:nvSpPr>
        <p:spPr/>
        <p:txBody>
          <a:bodyPr/>
          <a:lstStyle/>
          <a:p>
            <a:r>
              <a:rPr lang="en-US" altLang="zh-CN" smtClean="0"/>
              <a:t>Cost of downtime</a:t>
            </a:r>
            <a:endParaRPr lang="zh-CN" altLang="en-US" smtClean="0"/>
          </a:p>
        </p:txBody>
      </p:sp>
      <p:sp>
        <p:nvSpPr>
          <p:cNvPr id="6" name="日期占位符 5"/>
          <p:cNvSpPr>
            <a:spLocks noGrp="1"/>
          </p:cNvSpPr>
          <p:nvPr>
            <p:ph type="dt" sz="half" idx="10"/>
          </p:nvPr>
        </p:nvSpPr>
        <p:spPr/>
        <p:txBody>
          <a:bodyPr/>
          <a:lstStyle/>
          <a:p>
            <a:fld id="{CC89C9E5-5D75-4385-8C93-3BFB1C3BD123}" type="datetime1">
              <a:rPr lang="en-US" altLang="zh-CN" smtClean="0"/>
              <a:pPr/>
              <a:t>2/25/2020</a:t>
            </a:fld>
            <a:endParaRPr lang="zh-CN" altLang="en-US"/>
          </a:p>
        </p:txBody>
      </p:sp>
      <p:sp>
        <p:nvSpPr>
          <p:cNvPr id="7" name="灯片编号占位符 6"/>
          <p:cNvSpPr>
            <a:spLocks noGrp="1"/>
          </p:cNvSpPr>
          <p:nvPr>
            <p:ph type="sldNum" sz="quarter" idx="12"/>
          </p:nvPr>
        </p:nvSpPr>
        <p:spPr/>
        <p:txBody>
          <a:bodyPr/>
          <a:lstStyle/>
          <a:p>
            <a:fld id="{7953984E-0717-4331-B92C-05AA86C678F7}" type="slidenum">
              <a:rPr lang="zh-CN" altLang="en-US" smtClean="0"/>
              <a:pPr/>
              <a:t>62</a:t>
            </a:fld>
            <a:endParaRPr lang="zh-CN" altLang="en-US"/>
          </a:p>
        </p:txBody>
      </p:sp>
      <p:sp>
        <p:nvSpPr>
          <p:cNvPr id="2" name="文本框 1"/>
          <p:cNvSpPr txBox="1"/>
          <p:nvPr/>
        </p:nvSpPr>
        <p:spPr>
          <a:xfrm>
            <a:off x="2849389" y="5578624"/>
            <a:ext cx="1970384" cy="523220"/>
          </a:xfrm>
          <a:prstGeom prst="rect">
            <a:avLst/>
          </a:prstGeom>
          <a:solidFill>
            <a:srgbClr val="FFC000"/>
          </a:solidFill>
        </p:spPr>
        <p:txBody>
          <a:bodyPr wrap="square" rtlCol="0">
            <a:spAutoFit/>
          </a:bodyPr>
          <a:lstStyle/>
          <a:p>
            <a:r>
              <a:rPr lang="en-US" altLang="zh-CN" sz="2800" dirty="0" smtClean="0">
                <a:latin typeface="Arial" panose="020B0604020202020204" pitchFamily="34" charset="0"/>
                <a:cs typeface="Arial" panose="020B0604020202020204" pitchFamily="34" charset="0"/>
              </a:rPr>
              <a:t> availability</a:t>
            </a:r>
            <a:endParaRPr lang="zh-CN" altLang="en-US" sz="2800" dirty="0">
              <a:latin typeface="Arial" panose="020B0604020202020204" pitchFamily="34" charset="0"/>
              <a:cs typeface="Arial" panose="020B0604020202020204" pitchFamily="34" charset="0"/>
            </a:endParaRPr>
          </a:p>
        </p:txBody>
      </p:sp>
    </p:spTree>
  </p:cSld>
  <p:clrMapOvr>
    <a:masterClrMapping/>
  </p:clrMapOvr>
  <p:transition spd="med"/>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标题 1"/>
          <p:cNvSpPr>
            <a:spLocks noGrp="1" noChangeArrowheads="1"/>
          </p:cNvSpPr>
          <p:nvPr>
            <p:ph type="title"/>
          </p:nvPr>
        </p:nvSpPr>
        <p:spPr/>
        <p:txBody>
          <a:bodyPr/>
          <a:lstStyle/>
          <a:p>
            <a:r>
              <a:rPr lang="zh-CN" altLang="en-US" smtClean="0"/>
              <a:t>计算机的分类（续）</a:t>
            </a:r>
          </a:p>
        </p:txBody>
      </p:sp>
      <p:sp>
        <p:nvSpPr>
          <p:cNvPr id="96259" name="内容占位符 2"/>
          <p:cNvSpPr>
            <a:spLocks noGrp="1" noChangeArrowheads="1"/>
          </p:cNvSpPr>
          <p:nvPr>
            <p:ph idx="1"/>
          </p:nvPr>
        </p:nvSpPr>
        <p:spPr>
          <a:xfrm>
            <a:off x="516193" y="1364620"/>
            <a:ext cx="8229600" cy="5051833"/>
          </a:xfrm>
        </p:spPr>
        <p:txBody>
          <a:bodyPr>
            <a:noAutofit/>
          </a:bodyPr>
          <a:lstStyle/>
          <a:p>
            <a:r>
              <a:rPr lang="zh-CN" altLang="en-US" sz="2400" dirty="0" smtClean="0"/>
              <a:t>集群</a:t>
            </a:r>
            <a:r>
              <a:rPr lang="en-US" altLang="zh-CN" sz="2400" dirty="0" smtClean="0"/>
              <a:t>/</a:t>
            </a:r>
            <a:r>
              <a:rPr lang="zh-CN" altLang="en-US" sz="2400" dirty="0" smtClean="0"/>
              <a:t>仓储级计算机（</a:t>
            </a:r>
            <a:r>
              <a:rPr lang="en-US" altLang="zh-CN" sz="2400" dirty="0" smtClean="0"/>
              <a:t>Clusters / Warehouse Scale Computers</a:t>
            </a:r>
            <a:r>
              <a:rPr lang="zh-CN" altLang="en-US" sz="2400" dirty="0" smtClean="0"/>
              <a:t>）</a:t>
            </a:r>
            <a:endParaRPr lang="en-US" altLang="zh-CN" sz="2400" dirty="0" smtClean="0"/>
          </a:p>
          <a:p>
            <a:pPr lvl="1"/>
            <a:r>
              <a:rPr lang="zh-CN" altLang="en-US" sz="2400" dirty="0" smtClean="0"/>
              <a:t>每个数据中心包含</a:t>
            </a:r>
            <a:r>
              <a:rPr lang="en-US" altLang="zh-CN" sz="2400" dirty="0" smtClean="0">
                <a:solidFill>
                  <a:srgbClr val="0070C0"/>
                </a:solidFill>
              </a:rPr>
              <a:t>10+</a:t>
            </a:r>
            <a:r>
              <a:rPr lang="zh-CN" altLang="en-US" sz="2400" dirty="0" smtClean="0">
                <a:solidFill>
                  <a:srgbClr val="0070C0"/>
                </a:solidFill>
              </a:rPr>
              <a:t>万</a:t>
            </a:r>
            <a:r>
              <a:rPr lang="zh-CN" altLang="en-US" sz="2400" dirty="0" smtClean="0"/>
              <a:t>个处理器核</a:t>
            </a:r>
            <a:endParaRPr lang="en-US" altLang="zh-CN" sz="2400" dirty="0" smtClean="0"/>
          </a:p>
          <a:p>
            <a:pPr lvl="1"/>
            <a:r>
              <a:rPr lang="en-US" altLang="zh-CN" sz="2400" dirty="0" smtClean="0">
                <a:solidFill>
                  <a:srgbClr val="0070C0"/>
                </a:solidFill>
              </a:rPr>
              <a:t>X86-ISA</a:t>
            </a:r>
            <a:r>
              <a:rPr lang="zh-CN" altLang="en-US" sz="2400" dirty="0" smtClean="0"/>
              <a:t>兼容的服务器芯片在市场上占统治地位</a:t>
            </a:r>
            <a:endParaRPr lang="en-US" altLang="zh-CN" sz="2400" dirty="0" smtClean="0"/>
          </a:p>
          <a:p>
            <a:pPr lvl="1"/>
            <a:r>
              <a:rPr lang="zh-CN" altLang="en-US" sz="2400" dirty="0" smtClean="0"/>
              <a:t>专门的应用程序，加上</a:t>
            </a:r>
            <a:r>
              <a:rPr lang="zh-CN" altLang="en-US" sz="2400" dirty="0" smtClean="0">
                <a:solidFill>
                  <a:srgbClr val="0070C0"/>
                </a:solidFill>
              </a:rPr>
              <a:t>虚拟机</a:t>
            </a:r>
            <a:r>
              <a:rPr lang="zh-CN" altLang="en-US" sz="2400" dirty="0" smtClean="0"/>
              <a:t>的云托管</a:t>
            </a:r>
            <a:endParaRPr lang="en-US" altLang="zh-CN" sz="2400" dirty="0" smtClean="0"/>
          </a:p>
          <a:p>
            <a:pPr lvl="1"/>
            <a:r>
              <a:rPr lang="zh-CN" altLang="en-US" sz="2400" dirty="0"/>
              <a:t>现在越来越多地使用</a:t>
            </a:r>
            <a:r>
              <a:rPr lang="en-US" altLang="zh-CN" sz="2400" dirty="0" err="1">
                <a:solidFill>
                  <a:srgbClr val="0070C0"/>
                </a:solidFill>
              </a:rPr>
              <a:t>gpu</a:t>
            </a:r>
            <a:r>
              <a:rPr lang="zh-CN" altLang="en-US" sz="2400" dirty="0">
                <a:solidFill>
                  <a:srgbClr val="0070C0"/>
                </a:solidFill>
              </a:rPr>
              <a:t>、</a:t>
            </a:r>
            <a:r>
              <a:rPr lang="en-US" altLang="zh-CN" sz="2400" dirty="0" err="1">
                <a:solidFill>
                  <a:srgbClr val="0070C0"/>
                </a:solidFill>
              </a:rPr>
              <a:t>fpga</a:t>
            </a:r>
            <a:r>
              <a:rPr lang="zh-CN" altLang="en-US" sz="2400" dirty="0">
                <a:solidFill>
                  <a:srgbClr val="0070C0"/>
                </a:solidFill>
              </a:rPr>
              <a:t>和定制硬件</a:t>
            </a:r>
            <a:r>
              <a:rPr lang="zh-CN" altLang="en-US" sz="2400" dirty="0"/>
              <a:t>来加速工作</a:t>
            </a:r>
            <a:r>
              <a:rPr lang="zh-CN" altLang="en-US" sz="2400" dirty="0" smtClean="0"/>
              <a:t>负载</a:t>
            </a:r>
            <a:endParaRPr lang="en-US" altLang="zh-CN" sz="2400" dirty="0" smtClean="0"/>
          </a:p>
          <a:p>
            <a:pPr lvl="1"/>
            <a:r>
              <a:rPr lang="zh-CN" altLang="en-US" sz="2400" dirty="0" smtClean="0"/>
              <a:t>其分支</a:t>
            </a:r>
            <a:r>
              <a:rPr lang="en-US" altLang="zh-CN" sz="2400" dirty="0" smtClean="0"/>
              <a:t>:  Supercomputers</a:t>
            </a:r>
            <a:r>
              <a:rPr lang="zh-CN" altLang="en-US" sz="2400" dirty="0" smtClean="0"/>
              <a:t>：强调浮点运算性能和高速内部互联</a:t>
            </a:r>
            <a:endParaRPr lang="en-US" altLang="zh-CN" sz="2400" dirty="0" smtClean="0"/>
          </a:p>
          <a:p>
            <a:pPr lvl="1"/>
            <a:r>
              <a:rPr lang="zh-CN" altLang="en-US" sz="2400" dirty="0" smtClean="0"/>
              <a:t>强调可用性和性价比</a:t>
            </a:r>
            <a:r>
              <a:rPr lang="en-US" altLang="zh-CN" sz="2400" dirty="0" smtClean="0"/>
              <a:t>(</a:t>
            </a:r>
            <a:r>
              <a:rPr lang="en-US" altLang="zh-CN" sz="2400" dirty="0" smtClean="0">
                <a:solidFill>
                  <a:srgbClr val="0070C0"/>
                </a:solidFill>
              </a:rPr>
              <a:t>availability</a:t>
            </a:r>
            <a:r>
              <a:rPr lang="zh-CN" altLang="en-US" sz="2400" dirty="0" smtClean="0">
                <a:solidFill>
                  <a:srgbClr val="0070C0"/>
                </a:solidFill>
              </a:rPr>
              <a:t>、</a:t>
            </a:r>
            <a:r>
              <a:rPr lang="en-US" altLang="zh-CN" sz="2400" dirty="0" smtClean="0">
                <a:solidFill>
                  <a:srgbClr val="0070C0"/>
                </a:solidFill>
              </a:rPr>
              <a:t>price-performance</a:t>
            </a:r>
            <a:r>
              <a:rPr lang="zh-CN" altLang="en-US" sz="2400" dirty="0" smtClean="0">
                <a:solidFill>
                  <a:srgbClr val="0070C0"/>
                </a:solidFill>
              </a:rPr>
              <a:t>、</a:t>
            </a:r>
            <a:r>
              <a:rPr lang="en-US" altLang="zh-CN" sz="2400" dirty="0" smtClean="0">
                <a:solidFill>
                  <a:srgbClr val="0070C0"/>
                </a:solidFill>
              </a:rPr>
              <a:t>energy</a:t>
            </a:r>
            <a:r>
              <a:rPr lang="en-US" altLang="zh-CN" sz="2400" dirty="0" smtClean="0"/>
              <a:t>)</a:t>
            </a:r>
          </a:p>
        </p:txBody>
      </p:sp>
      <p:sp>
        <p:nvSpPr>
          <p:cNvPr id="96260" name="日期占位符 3"/>
          <p:cNvSpPr>
            <a:spLocks noGrp="1" noChangeArrowheads="1"/>
          </p:cNvSpPr>
          <p:nvPr>
            <p:ph type="dt" sz="half" idx="10"/>
          </p:nvPr>
        </p:nvSpPr>
        <p:spPr/>
        <p:txBody>
          <a:bodyPr/>
          <a:lstStyle/>
          <a:p>
            <a:fld id="{19C79DFA-8287-4CF1-A995-BADD724BB2AE}" type="datetime1">
              <a:rPr lang="en-US" altLang="zh-CN" smtClean="0"/>
              <a:pPr/>
              <a:t>2/25/2020</a:t>
            </a:fld>
            <a:endParaRPr lang="en-US" altLang="zh-CN" smtClean="0"/>
          </a:p>
        </p:txBody>
      </p:sp>
      <p:sp>
        <p:nvSpPr>
          <p:cNvPr id="96262" name="灯片编号占位符 1"/>
          <p:cNvSpPr>
            <a:spLocks noGrp="1" noChangeArrowheads="1"/>
          </p:cNvSpPr>
          <p:nvPr>
            <p:ph type="sldNum" sz="quarter" idx="12"/>
          </p:nvPr>
        </p:nvSpPr>
        <p:spPr/>
        <p:txBody>
          <a:bodyPr/>
          <a:lstStyle/>
          <a:p>
            <a:fld id="{7521BF3E-285E-44BE-9244-E9534FBEB168}" type="slidenum">
              <a:rPr lang="en-US" altLang="zh-CN" smtClean="0"/>
              <a:pPr/>
              <a:t>63</a:t>
            </a:fld>
            <a:endParaRPr lang="en-US" altLang="zh-CN"/>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标题 1"/>
          <p:cNvSpPr>
            <a:spLocks noGrp="1" noChangeArrowheads="1"/>
          </p:cNvSpPr>
          <p:nvPr>
            <p:ph type="title"/>
          </p:nvPr>
        </p:nvSpPr>
        <p:spPr/>
        <p:txBody>
          <a:bodyPr/>
          <a:lstStyle/>
          <a:p>
            <a:r>
              <a:rPr lang="zh-CN" altLang="en-US" smtClean="0"/>
              <a:t>计算机的分类（续）</a:t>
            </a:r>
          </a:p>
        </p:txBody>
      </p:sp>
      <p:sp>
        <p:nvSpPr>
          <p:cNvPr id="96259" name="内容占位符 2"/>
          <p:cNvSpPr>
            <a:spLocks noGrp="1" noChangeArrowheads="1"/>
          </p:cNvSpPr>
          <p:nvPr>
            <p:ph idx="1"/>
          </p:nvPr>
        </p:nvSpPr>
        <p:spPr>
          <a:xfrm>
            <a:off x="362810" y="1240733"/>
            <a:ext cx="8229600" cy="3407959"/>
          </a:xfrm>
        </p:spPr>
        <p:txBody>
          <a:bodyPr>
            <a:noAutofit/>
          </a:bodyPr>
          <a:lstStyle/>
          <a:p>
            <a:r>
              <a:rPr lang="zh-CN" altLang="en-US" sz="2400" dirty="0" smtClean="0"/>
              <a:t>嵌入式计算机</a:t>
            </a:r>
            <a:r>
              <a:rPr lang="en-US" altLang="zh-CN" sz="2400" dirty="0" smtClean="0"/>
              <a:t>/</a:t>
            </a:r>
            <a:r>
              <a:rPr lang="zh-CN" altLang="en-US" sz="2400" dirty="0" smtClean="0"/>
              <a:t>物联网（</a:t>
            </a:r>
            <a:r>
              <a:rPr lang="en-US" altLang="zh-CN" sz="2400" dirty="0" smtClean="0"/>
              <a:t>Embedded Computers / Internet of Things</a:t>
            </a:r>
            <a:r>
              <a:rPr lang="zh-CN" altLang="en-US" sz="2400" dirty="0" smtClean="0"/>
              <a:t>）</a:t>
            </a:r>
            <a:endParaRPr lang="en-US" altLang="zh-CN" sz="2400" dirty="0" smtClean="0"/>
          </a:p>
          <a:p>
            <a:pPr lvl="1"/>
            <a:r>
              <a:rPr lang="zh-CN" altLang="en-US" sz="2400" dirty="0" smtClean="0"/>
              <a:t>有线</a:t>
            </a:r>
            <a:r>
              <a:rPr lang="en-US" altLang="zh-CN" sz="2400" dirty="0" smtClean="0"/>
              <a:t>/</a:t>
            </a:r>
            <a:r>
              <a:rPr lang="zh-CN" altLang="en-US" sz="2400" dirty="0" smtClean="0"/>
              <a:t>无线网络基础设施，打印机</a:t>
            </a:r>
            <a:endParaRPr lang="en-US" altLang="zh-CN" sz="2400" dirty="0" smtClean="0"/>
          </a:p>
          <a:p>
            <a:pPr lvl="1"/>
            <a:r>
              <a:rPr lang="zh-CN" altLang="en-US" sz="2400" dirty="0" smtClean="0"/>
              <a:t>消费类产品</a:t>
            </a:r>
            <a:r>
              <a:rPr lang="en-US" altLang="zh-CN" sz="2400" dirty="0" smtClean="0"/>
              <a:t>( TV/Music/Games/Automotive/Camera/MP3)</a:t>
            </a:r>
          </a:p>
          <a:p>
            <a:pPr lvl="1"/>
            <a:r>
              <a:rPr lang="zh-CN" altLang="en-US" sz="2400" dirty="0">
                <a:solidFill>
                  <a:srgbClr val="0070C0"/>
                </a:solidFill>
              </a:rPr>
              <a:t>物</a:t>
            </a:r>
            <a:r>
              <a:rPr lang="zh-CN" altLang="en-US" sz="2400" dirty="0" smtClean="0">
                <a:solidFill>
                  <a:srgbClr val="0070C0"/>
                </a:solidFill>
              </a:rPr>
              <a:t>联网</a:t>
            </a:r>
            <a:r>
              <a:rPr lang="zh-CN" altLang="en-US" sz="2400" dirty="0" smtClean="0"/>
              <a:t>（</a:t>
            </a:r>
            <a:r>
              <a:rPr lang="en-US" altLang="zh-CN" sz="2400" dirty="0" smtClean="0"/>
              <a:t>Internet of Things!)</a:t>
            </a:r>
          </a:p>
          <a:p>
            <a:pPr lvl="1"/>
            <a:r>
              <a:rPr lang="zh-CN" altLang="en-US" sz="2400" dirty="0" smtClean="0"/>
              <a:t>强调价格、能耗及面向特定应用的性能</a:t>
            </a:r>
            <a:r>
              <a:rPr lang="en-US" altLang="zh-CN" sz="2400" dirty="0" smtClean="0"/>
              <a:t>(Emphasis:  </a:t>
            </a:r>
            <a:r>
              <a:rPr lang="en-US" altLang="zh-CN" sz="2400" dirty="0" smtClean="0">
                <a:solidFill>
                  <a:srgbClr val="0070C0"/>
                </a:solidFill>
              </a:rPr>
              <a:t>price</a:t>
            </a:r>
            <a:r>
              <a:rPr lang="zh-CN" altLang="en-US" sz="2400" dirty="0" smtClean="0">
                <a:solidFill>
                  <a:srgbClr val="0070C0"/>
                </a:solidFill>
              </a:rPr>
              <a:t>、</a:t>
            </a:r>
            <a:r>
              <a:rPr lang="en-US" altLang="zh-CN" sz="2400" dirty="0" smtClean="0">
                <a:solidFill>
                  <a:srgbClr val="0070C0"/>
                </a:solidFill>
              </a:rPr>
              <a:t>energy</a:t>
            </a:r>
            <a:r>
              <a:rPr lang="zh-CN" altLang="en-US" sz="2400" dirty="0" smtClean="0">
                <a:solidFill>
                  <a:srgbClr val="0070C0"/>
                </a:solidFill>
              </a:rPr>
              <a:t>、</a:t>
            </a:r>
            <a:r>
              <a:rPr lang="en-US" altLang="zh-CN" sz="2400" dirty="0" smtClean="0">
                <a:solidFill>
                  <a:srgbClr val="0070C0"/>
                </a:solidFill>
              </a:rPr>
              <a:t>application-specific performance</a:t>
            </a:r>
            <a:r>
              <a:rPr lang="en-US" altLang="zh-CN" sz="2400" dirty="0" smtClean="0"/>
              <a:t>)</a:t>
            </a:r>
          </a:p>
        </p:txBody>
      </p:sp>
      <p:sp>
        <p:nvSpPr>
          <p:cNvPr id="96260" name="日期占位符 3"/>
          <p:cNvSpPr>
            <a:spLocks noGrp="1" noChangeArrowheads="1"/>
          </p:cNvSpPr>
          <p:nvPr>
            <p:ph type="dt" sz="half" idx="10"/>
          </p:nvPr>
        </p:nvSpPr>
        <p:spPr/>
        <p:txBody>
          <a:bodyPr/>
          <a:lstStyle/>
          <a:p>
            <a:fld id="{19C79DFA-8287-4CF1-A995-BADD724BB2AE}" type="datetime1">
              <a:rPr lang="en-US" altLang="zh-CN" smtClean="0"/>
              <a:pPr/>
              <a:t>2/25/2020</a:t>
            </a:fld>
            <a:endParaRPr lang="en-US" altLang="zh-CN" smtClean="0"/>
          </a:p>
        </p:txBody>
      </p:sp>
      <p:sp>
        <p:nvSpPr>
          <p:cNvPr id="96262" name="灯片编号占位符 1"/>
          <p:cNvSpPr>
            <a:spLocks noGrp="1" noChangeArrowheads="1"/>
          </p:cNvSpPr>
          <p:nvPr>
            <p:ph type="sldNum" sz="quarter" idx="12"/>
          </p:nvPr>
        </p:nvSpPr>
        <p:spPr/>
        <p:txBody>
          <a:bodyPr/>
          <a:lstStyle/>
          <a:p>
            <a:fld id="{7521BF3E-285E-44BE-9244-E9534FBEB168}" type="slidenum">
              <a:rPr lang="en-US" altLang="zh-CN" smtClean="0"/>
              <a:pPr/>
              <a:t>64</a:t>
            </a:fld>
            <a:endParaRPr lang="en-US" altLang="zh-CN"/>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7227" y="4648692"/>
            <a:ext cx="2924175" cy="173037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7"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95819" y="4648692"/>
            <a:ext cx="1781175" cy="185578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2" name="图片 1"/>
          <p:cNvPicPr>
            <a:picLocks noChangeAspect="1"/>
          </p:cNvPicPr>
          <p:nvPr/>
        </p:nvPicPr>
        <p:blipFill>
          <a:blip r:embed="rId5"/>
          <a:stretch>
            <a:fillRect/>
          </a:stretch>
        </p:blipFill>
        <p:spPr>
          <a:xfrm>
            <a:off x="6442723" y="4648692"/>
            <a:ext cx="2354553" cy="1764136"/>
          </a:xfrm>
          <a:prstGeom prst="rect">
            <a:avLst/>
          </a:prstGeom>
        </p:spPr>
      </p:pic>
    </p:spTree>
    <p:extLst>
      <p:ext uri="{BB962C8B-B14F-4D97-AF65-F5344CB8AC3E}">
        <p14:creationId xmlns:p14="http://schemas.microsoft.com/office/powerpoint/2010/main" val="2980575932"/>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p:cNvSpPr>
            <a:spLocks noGrp="1" noChangeArrowheads="1"/>
          </p:cNvSpPr>
          <p:nvPr>
            <p:ph type="title" idx="4294967295"/>
          </p:nvPr>
        </p:nvSpPr>
        <p:spPr>
          <a:xfrm>
            <a:off x="744537" y="-145841"/>
            <a:ext cx="8229600" cy="1371600"/>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t>The Opportunity</a:t>
            </a:r>
          </a:p>
        </p:txBody>
      </p:sp>
      <p:pic>
        <p:nvPicPr>
          <p:cNvPr id="512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63418" y="5799592"/>
            <a:ext cx="768350" cy="57943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5149" name="Text Box 29"/>
          <p:cNvSpPr txBox="1">
            <a:spLocks noChangeArrowheads="1"/>
          </p:cNvSpPr>
          <p:nvPr/>
        </p:nvSpPr>
        <p:spPr bwMode="auto">
          <a:xfrm>
            <a:off x="688974" y="1356758"/>
            <a:ext cx="7951788" cy="52540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squar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9pPr>
          </a:lstStyle>
          <a:p>
            <a:pPr eaLnBrk="1" hangingPunct="1">
              <a:buClrTx/>
              <a:buFontTx/>
              <a:buNone/>
            </a:pPr>
            <a:r>
              <a:rPr lang="en-US" sz="2800" b="1" dirty="0">
                <a:solidFill>
                  <a:srgbClr val="000066"/>
                </a:solidFill>
              </a:rPr>
              <a:t>Bell’s Law: </a:t>
            </a:r>
            <a:r>
              <a:rPr lang="en-US" b="1" dirty="0">
                <a:solidFill>
                  <a:srgbClr val="000066"/>
                </a:solidFill>
              </a:rPr>
              <a:t>a new computer class emerges every 10 years</a:t>
            </a:r>
          </a:p>
        </p:txBody>
      </p:sp>
      <p:grpSp>
        <p:nvGrpSpPr>
          <p:cNvPr id="2" name="Group 1"/>
          <p:cNvGrpSpPr/>
          <p:nvPr/>
        </p:nvGrpSpPr>
        <p:grpSpPr>
          <a:xfrm>
            <a:off x="764576" y="2135567"/>
            <a:ext cx="5891417" cy="3609753"/>
            <a:chOff x="4370388" y="2582863"/>
            <a:chExt cx="4640262" cy="3405187"/>
          </a:xfrm>
        </p:grpSpPr>
        <p:sp>
          <p:nvSpPr>
            <p:cNvPr id="5126" name="Text Box 6"/>
            <p:cNvSpPr txBox="1">
              <a:spLocks noChangeArrowheads="1"/>
            </p:cNvSpPr>
            <p:nvPr/>
          </p:nvSpPr>
          <p:spPr bwMode="auto">
            <a:xfrm>
              <a:off x="6561138" y="5651500"/>
              <a:ext cx="735012" cy="3365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9pPr>
            </a:lstStyle>
            <a:p>
              <a:pPr>
                <a:buClrTx/>
                <a:buFontTx/>
                <a:buNone/>
              </a:pPr>
              <a:r>
                <a:rPr lang="en-US" sz="1600">
                  <a:solidFill>
                    <a:srgbClr val="000066"/>
                  </a:solidFill>
                  <a:latin typeface="Verdana" charset="0"/>
                </a:rPr>
                <a:t>years</a:t>
              </a:r>
            </a:p>
          </p:txBody>
        </p:sp>
        <p:sp>
          <p:nvSpPr>
            <p:cNvPr id="5127" name="Text Box 7"/>
            <p:cNvSpPr txBox="1">
              <a:spLocks noChangeArrowheads="1"/>
            </p:cNvSpPr>
            <p:nvPr/>
          </p:nvSpPr>
          <p:spPr bwMode="auto">
            <a:xfrm>
              <a:off x="4370388" y="2582863"/>
              <a:ext cx="1073150" cy="5810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9pPr>
            </a:lstStyle>
            <a:p>
              <a:pPr>
                <a:buClrTx/>
                <a:buFontTx/>
                <a:buNone/>
              </a:pPr>
              <a:r>
                <a:rPr lang="en-US" sz="1600">
                  <a:solidFill>
                    <a:srgbClr val="000066"/>
                  </a:solidFill>
                </a:rPr>
                <a:t>Computers</a:t>
              </a:r>
            </a:p>
            <a:p>
              <a:pPr>
                <a:buClrTx/>
                <a:buFontTx/>
                <a:buNone/>
              </a:pPr>
              <a:r>
                <a:rPr lang="en-US" sz="1600">
                  <a:solidFill>
                    <a:srgbClr val="000066"/>
                  </a:solidFill>
                </a:rPr>
                <a:t>Per Person</a:t>
              </a:r>
            </a:p>
          </p:txBody>
        </p:sp>
        <p:sp>
          <p:nvSpPr>
            <p:cNvPr id="5128" name="Text Box 8"/>
            <p:cNvSpPr txBox="1">
              <a:spLocks noChangeArrowheads="1"/>
            </p:cNvSpPr>
            <p:nvPr/>
          </p:nvSpPr>
          <p:spPr bwMode="auto">
            <a:xfrm>
              <a:off x="4873625" y="5205413"/>
              <a:ext cx="603250" cy="3365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9pPr>
            </a:lstStyle>
            <a:p>
              <a:pPr>
                <a:buClrTx/>
                <a:buFontTx/>
                <a:buNone/>
              </a:pPr>
              <a:r>
                <a:rPr lang="en-US" sz="1600">
                  <a:solidFill>
                    <a:srgbClr val="000066"/>
                  </a:solidFill>
                </a:rPr>
                <a:t>10</a:t>
              </a:r>
              <a:r>
                <a:rPr lang="en-US" sz="1600" baseline="30000">
                  <a:solidFill>
                    <a:srgbClr val="000066"/>
                  </a:solidFill>
                </a:rPr>
                <a:t>3</a:t>
              </a:r>
              <a:r>
                <a:rPr lang="en-US" sz="1600">
                  <a:solidFill>
                    <a:srgbClr val="000066"/>
                  </a:solidFill>
                </a:rPr>
                <a:t>:1</a:t>
              </a:r>
            </a:p>
          </p:txBody>
        </p:sp>
        <p:sp>
          <p:nvSpPr>
            <p:cNvPr id="5129" name="Text Box 9"/>
            <p:cNvSpPr txBox="1">
              <a:spLocks noChangeArrowheads="1"/>
            </p:cNvSpPr>
            <p:nvPr/>
          </p:nvSpPr>
          <p:spPr bwMode="auto">
            <a:xfrm>
              <a:off x="4872038" y="3092450"/>
              <a:ext cx="603250" cy="3365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9pPr>
            </a:lstStyle>
            <a:p>
              <a:pPr>
                <a:buClrTx/>
                <a:buFontTx/>
                <a:buNone/>
              </a:pPr>
              <a:r>
                <a:rPr lang="en-US" sz="1600">
                  <a:solidFill>
                    <a:srgbClr val="000066"/>
                  </a:solidFill>
                </a:rPr>
                <a:t>1:10</a:t>
              </a:r>
              <a:r>
                <a:rPr lang="en-US" sz="1600" baseline="30000">
                  <a:solidFill>
                    <a:srgbClr val="000066"/>
                  </a:solidFill>
                </a:rPr>
                <a:t>6</a:t>
              </a:r>
            </a:p>
          </p:txBody>
        </p:sp>
        <p:sp>
          <p:nvSpPr>
            <p:cNvPr id="5130" name="Text Box 10"/>
            <p:cNvSpPr txBox="1">
              <a:spLocks noChangeArrowheads="1"/>
            </p:cNvSpPr>
            <p:nvPr/>
          </p:nvSpPr>
          <p:spPr bwMode="auto">
            <a:xfrm>
              <a:off x="7629525" y="4387850"/>
              <a:ext cx="1074738" cy="3063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9pPr>
            </a:lstStyle>
            <a:p>
              <a:pPr>
                <a:buClrTx/>
                <a:buFontTx/>
                <a:buNone/>
              </a:pPr>
              <a:r>
                <a:rPr lang="en-US" sz="1400">
                  <a:solidFill>
                    <a:srgbClr val="000066"/>
                  </a:solidFill>
                  <a:latin typeface="Verdana" charset="0"/>
                </a:rPr>
                <a:t>Laptop</a:t>
              </a:r>
            </a:p>
          </p:txBody>
        </p:sp>
        <p:sp>
          <p:nvSpPr>
            <p:cNvPr id="5131" name="Text Box 11"/>
            <p:cNvSpPr txBox="1">
              <a:spLocks noChangeArrowheads="1"/>
            </p:cNvSpPr>
            <p:nvPr/>
          </p:nvSpPr>
          <p:spPr bwMode="auto">
            <a:xfrm>
              <a:off x="7880350" y="4664075"/>
              <a:ext cx="625475" cy="3063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9pPr>
            </a:lstStyle>
            <a:p>
              <a:pPr>
                <a:buClrTx/>
                <a:buFontTx/>
                <a:buNone/>
              </a:pPr>
              <a:r>
                <a:rPr lang="en-US" sz="1400">
                  <a:solidFill>
                    <a:srgbClr val="000066"/>
                  </a:solidFill>
                  <a:latin typeface="Verdana" charset="0"/>
                </a:rPr>
                <a:t>PDA</a:t>
              </a:r>
            </a:p>
          </p:txBody>
        </p:sp>
        <p:sp>
          <p:nvSpPr>
            <p:cNvPr id="5132" name="Line 12"/>
            <p:cNvSpPr>
              <a:spLocks noChangeShapeType="1"/>
            </p:cNvSpPr>
            <p:nvPr/>
          </p:nvSpPr>
          <p:spPr bwMode="auto">
            <a:xfrm>
              <a:off x="5499100" y="5570538"/>
              <a:ext cx="3140075" cy="1587"/>
            </a:xfrm>
            <a:prstGeom prst="line">
              <a:avLst/>
            </a:prstGeom>
            <a:noFill/>
            <a:ln w="38160">
              <a:solidFill>
                <a:srgbClr val="000066"/>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5133" name="Line 13"/>
            <p:cNvSpPr>
              <a:spLocks noChangeShapeType="1"/>
            </p:cNvSpPr>
            <p:nvPr/>
          </p:nvSpPr>
          <p:spPr bwMode="auto">
            <a:xfrm flipV="1">
              <a:off x="5505450" y="2911475"/>
              <a:ext cx="1588" cy="2652713"/>
            </a:xfrm>
            <a:prstGeom prst="line">
              <a:avLst/>
            </a:prstGeom>
            <a:noFill/>
            <a:ln w="38160">
              <a:solidFill>
                <a:srgbClr val="000066"/>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pic>
          <p:nvPicPr>
            <p:cNvPr id="5134" name="Picture 1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43550" y="3017838"/>
              <a:ext cx="771525" cy="55245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5135" name="Picture 1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40425" y="3482975"/>
              <a:ext cx="701675" cy="51911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5136" name="Text Box 16"/>
            <p:cNvSpPr txBox="1">
              <a:spLocks noChangeArrowheads="1"/>
            </p:cNvSpPr>
            <p:nvPr/>
          </p:nvSpPr>
          <p:spPr bwMode="auto">
            <a:xfrm>
              <a:off x="6604000" y="3321050"/>
              <a:ext cx="1177925" cy="3063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9pPr>
            </a:lstStyle>
            <a:p>
              <a:pPr>
                <a:buClrTx/>
                <a:buFontTx/>
                <a:buNone/>
              </a:pPr>
              <a:r>
                <a:rPr lang="en-US" sz="1400">
                  <a:solidFill>
                    <a:srgbClr val="000066"/>
                  </a:solidFill>
                  <a:latin typeface="Verdana" charset="0"/>
                </a:rPr>
                <a:t>Mainframe</a:t>
              </a:r>
            </a:p>
          </p:txBody>
        </p:sp>
        <p:pic>
          <p:nvPicPr>
            <p:cNvPr id="5137" name="Picture 1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30975" y="3859213"/>
              <a:ext cx="431800" cy="46990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5138" name="Text Box 18"/>
            <p:cNvSpPr txBox="1">
              <a:spLocks noChangeArrowheads="1"/>
            </p:cNvSpPr>
            <p:nvPr/>
          </p:nvSpPr>
          <p:spPr bwMode="auto">
            <a:xfrm>
              <a:off x="6972300" y="3714750"/>
              <a:ext cx="742950" cy="3063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9pPr>
            </a:lstStyle>
            <a:p>
              <a:pPr>
                <a:buClrTx/>
                <a:buFontTx/>
                <a:buNone/>
              </a:pPr>
              <a:r>
                <a:rPr lang="en-US" sz="1400">
                  <a:solidFill>
                    <a:srgbClr val="000066"/>
                  </a:solidFill>
                  <a:latin typeface="Verdana" charset="0"/>
                </a:rPr>
                <a:t>Mini</a:t>
              </a:r>
            </a:p>
          </p:txBody>
        </p:sp>
        <p:pic>
          <p:nvPicPr>
            <p:cNvPr id="5139" name="Picture 1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10375" y="4146550"/>
              <a:ext cx="481013" cy="41116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5140" name="Text Box 20"/>
            <p:cNvSpPr txBox="1">
              <a:spLocks noChangeArrowheads="1"/>
            </p:cNvSpPr>
            <p:nvPr/>
          </p:nvSpPr>
          <p:spPr bwMode="auto">
            <a:xfrm>
              <a:off x="7227888" y="4002088"/>
              <a:ext cx="1316037" cy="30638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9pPr>
            </a:lstStyle>
            <a:p>
              <a:pPr>
                <a:buClrTx/>
                <a:buFontTx/>
                <a:buNone/>
              </a:pPr>
              <a:r>
                <a:rPr lang="en-US" sz="1400">
                  <a:solidFill>
                    <a:srgbClr val="000066"/>
                  </a:solidFill>
                  <a:latin typeface="Verdana" charset="0"/>
                </a:rPr>
                <a:t>Workstation</a:t>
              </a:r>
            </a:p>
          </p:txBody>
        </p:sp>
        <p:sp>
          <p:nvSpPr>
            <p:cNvPr id="5141" name="Text Box 21"/>
            <p:cNvSpPr txBox="1">
              <a:spLocks noChangeArrowheads="1"/>
            </p:cNvSpPr>
            <p:nvPr/>
          </p:nvSpPr>
          <p:spPr bwMode="auto">
            <a:xfrm>
              <a:off x="7477125" y="4235450"/>
              <a:ext cx="490538" cy="3063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9pPr>
            </a:lstStyle>
            <a:p>
              <a:pPr>
                <a:buClrTx/>
                <a:buFontTx/>
                <a:buNone/>
              </a:pPr>
              <a:r>
                <a:rPr lang="en-US" sz="1400">
                  <a:solidFill>
                    <a:srgbClr val="000066"/>
                  </a:solidFill>
                  <a:latin typeface="Verdana" charset="0"/>
                </a:rPr>
                <a:t>PC</a:t>
              </a:r>
            </a:p>
          </p:txBody>
        </p:sp>
        <p:pic>
          <p:nvPicPr>
            <p:cNvPr id="5142" name="Picture 2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67588" y="4578350"/>
              <a:ext cx="369887" cy="36036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5143" name="Picture 2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996238" y="5083175"/>
              <a:ext cx="277812" cy="21113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5144" name="Picture 2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158038" y="4362450"/>
              <a:ext cx="249237" cy="35083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5145" name="Picture 2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634288" y="4933950"/>
              <a:ext cx="200025" cy="29210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5146" name="Rectangle 26"/>
            <p:cNvSpPr>
              <a:spLocks noChangeArrowheads="1"/>
            </p:cNvSpPr>
            <p:nvPr/>
          </p:nvSpPr>
          <p:spPr bwMode="auto">
            <a:xfrm>
              <a:off x="8126413" y="4854575"/>
              <a:ext cx="509587" cy="3063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6800" rIns="90000" bIns="46800">
              <a:spAutoFit/>
            </a:bodyPr>
            <a:lstStyle/>
            <a:p>
              <a:pP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a:solidFill>
                    <a:srgbClr val="000066"/>
                  </a:solidFill>
                  <a:latin typeface="Verdana" charset="0"/>
                </a:rPr>
                <a:t>Cell</a:t>
              </a:r>
            </a:p>
          </p:txBody>
        </p:sp>
        <p:sp>
          <p:nvSpPr>
            <p:cNvPr id="5147" name="Text Box 27"/>
            <p:cNvSpPr txBox="1">
              <a:spLocks noChangeArrowheads="1"/>
            </p:cNvSpPr>
            <p:nvPr/>
          </p:nvSpPr>
          <p:spPr bwMode="auto">
            <a:xfrm>
              <a:off x="5048250" y="4502150"/>
              <a:ext cx="441325" cy="3365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9pPr>
            </a:lstStyle>
            <a:p>
              <a:pPr>
                <a:buClrTx/>
                <a:buFontTx/>
                <a:buNone/>
              </a:pPr>
              <a:r>
                <a:rPr lang="en-US" sz="1600">
                  <a:solidFill>
                    <a:srgbClr val="000066"/>
                  </a:solidFill>
                </a:rPr>
                <a:t>1:1</a:t>
              </a:r>
            </a:p>
          </p:txBody>
        </p:sp>
        <p:sp>
          <p:nvSpPr>
            <p:cNvPr id="5148" name="Text Box 28"/>
            <p:cNvSpPr txBox="1">
              <a:spLocks noChangeArrowheads="1"/>
            </p:cNvSpPr>
            <p:nvPr/>
          </p:nvSpPr>
          <p:spPr bwMode="auto">
            <a:xfrm>
              <a:off x="4872038" y="3854450"/>
              <a:ext cx="603250" cy="3365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WenQuanYi Zen Hei" charset="0"/>
                </a:defRPr>
              </a:lvl9pPr>
            </a:lstStyle>
            <a:p>
              <a:pPr>
                <a:buClrTx/>
                <a:buFontTx/>
                <a:buNone/>
              </a:pPr>
              <a:r>
                <a:rPr lang="en-US" sz="1600">
                  <a:solidFill>
                    <a:srgbClr val="000066"/>
                  </a:solidFill>
                </a:rPr>
                <a:t>1:10</a:t>
              </a:r>
              <a:r>
                <a:rPr lang="en-US" sz="1600" baseline="30000">
                  <a:solidFill>
                    <a:srgbClr val="000066"/>
                  </a:solidFill>
                </a:rPr>
                <a:t>3</a:t>
              </a:r>
            </a:p>
          </p:txBody>
        </p:sp>
        <p:pic>
          <p:nvPicPr>
            <p:cNvPr id="5151" name="Picture 3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262938" y="5249863"/>
              <a:ext cx="385762" cy="25717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5152" name="Rectangle 32"/>
            <p:cNvSpPr>
              <a:spLocks noChangeArrowheads="1"/>
            </p:cNvSpPr>
            <p:nvPr/>
          </p:nvSpPr>
          <p:spPr bwMode="auto">
            <a:xfrm>
              <a:off x="8502650" y="4962525"/>
              <a:ext cx="508000" cy="3063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6800" rIns="90000" bIns="46800">
              <a:spAutoFit/>
            </a:bodyPr>
            <a:lstStyle/>
            <a:p>
              <a:pP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a:solidFill>
                    <a:srgbClr val="000066"/>
                  </a:solidFill>
                  <a:latin typeface="Verdana" charset="0"/>
                </a:rPr>
                <a:t>Tag</a:t>
              </a:r>
            </a:p>
          </p:txBody>
        </p:sp>
      </p:grpSp>
    </p:spTree>
    <p:extLst>
      <p:ext uri="{BB962C8B-B14F-4D97-AF65-F5344CB8AC3E}">
        <p14:creationId xmlns:p14="http://schemas.microsoft.com/office/powerpoint/2010/main" val="118633508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Freeform 2"/>
          <p:cNvSpPr>
            <a:spLocks noChangeArrowheads="1"/>
          </p:cNvSpPr>
          <p:nvPr/>
        </p:nvSpPr>
        <p:spPr bwMode="auto">
          <a:xfrm>
            <a:off x="406400" y="365125"/>
            <a:ext cx="36513" cy="36513"/>
          </a:xfrm>
          <a:custGeom>
            <a:avLst/>
            <a:gdLst>
              <a:gd name="T0" fmla="*/ 0 w 102"/>
              <a:gd name="T1" fmla="*/ 0 h 102"/>
              <a:gd name="T2" fmla="*/ 2147483646 w 102"/>
              <a:gd name="T3" fmla="*/ 0 h 102"/>
              <a:gd name="T4" fmla="*/ 2147483646 w 102"/>
              <a:gd name="T5" fmla="*/ 2147483646 h 102"/>
              <a:gd name="T6" fmla="*/ 0 w 102"/>
              <a:gd name="T7" fmla="*/ 2147483646 h 102"/>
              <a:gd name="T8" fmla="*/ 0 w 102"/>
              <a:gd name="T9" fmla="*/ 0 h 102"/>
              <a:gd name="T10" fmla="*/ 0 60000 65536"/>
              <a:gd name="T11" fmla="*/ 0 60000 65536"/>
              <a:gd name="T12" fmla="*/ 0 60000 65536"/>
              <a:gd name="T13" fmla="*/ 0 60000 65536"/>
              <a:gd name="T14" fmla="*/ 0 60000 65536"/>
              <a:gd name="T15" fmla="*/ 0 w 102"/>
              <a:gd name="T16" fmla="*/ 0 h 102"/>
              <a:gd name="T17" fmla="*/ 102 w 102"/>
              <a:gd name="T18" fmla="*/ 102 h 102"/>
            </a:gdLst>
            <a:ahLst/>
            <a:cxnLst>
              <a:cxn ang="T10">
                <a:pos x="T0" y="T1"/>
              </a:cxn>
              <a:cxn ang="T11">
                <a:pos x="T2" y="T3"/>
              </a:cxn>
              <a:cxn ang="T12">
                <a:pos x="T4" y="T5"/>
              </a:cxn>
              <a:cxn ang="T13">
                <a:pos x="T6" y="T7"/>
              </a:cxn>
              <a:cxn ang="T14">
                <a:pos x="T8" y="T9"/>
              </a:cxn>
            </a:cxnLst>
            <a:rect l="T15" t="T16" r="T17" b="T18"/>
            <a:pathLst>
              <a:path w="102" h="102">
                <a:moveTo>
                  <a:pt x="0" y="0"/>
                </a:moveTo>
                <a:lnTo>
                  <a:pt x="101" y="0"/>
                </a:lnTo>
                <a:lnTo>
                  <a:pt x="101" y="101"/>
                </a:lnTo>
                <a:lnTo>
                  <a:pt x="0" y="101"/>
                </a:lnTo>
                <a:lnTo>
                  <a:pt x="0" y="0"/>
                </a:lnTo>
              </a:path>
            </a:pathLst>
          </a:custGeom>
          <a:solidFill>
            <a:srgbClr val="FFFFFF"/>
          </a:solidFill>
          <a:ln w="9525">
            <a:noFill/>
            <a:round/>
            <a:headEnd/>
            <a:tailEnd/>
          </a:ln>
        </p:spPr>
        <p:txBody>
          <a:bodyPr/>
          <a:lstStyle/>
          <a:p>
            <a:endParaRPr lang="zh-CN" altLang="en-US" dirty="0">
              <a:ea typeface="微软雅黑" panose="020B0503020204020204" pitchFamily="34" charset="-122"/>
            </a:endParaRPr>
          </a:p>
        </p:txBody>
      </p:sp>
      <p:sp>
        <p:nvSpPr>
          <p:cNvPr id="98307" name="Rectangle 1"/>
          <p:cNvSpPr>
            <a:spLocks noChangeArrowheads="1"/>
          </p:cNvSpPr>
          <p:nvPr/>
        </p:nvSpPr>
        <p:spPr bwMode="auto">
          <a:xfrm>
            <a:off x="388938" y="4349750"/>
            <a:ext cx="8320087" cy="914400"/>
          </a:xfrm>
          <a:prstGeom prst="rect">
            <a:avLst/>
          </a:prstGeom>
          <a:noFill/>
          <a:ln w="9525">
            <a:noFill/>
            <a:miter lim="800000"/>
            <a:headEnd/>
            <a:tailEnd/>
          </a:ln>
        </p:spPr>
        <p:txBody>
          <a:bodyPr>
            <a:spAutoFit/>
          </a:bodyPr>
          <a:lstStyle/>
          <a:p>
            <a:r>
              <a:rPr lang="en-US" altLang="en-US" sz="1100" b="1"/>
              <a:t>Figure 1.2 A summary of the five mainstream computing classes and their system characteristics.</a:t>
            </a:r>
            <a:r>
              <a:rPr lang="en-US" altLang="en-US" sz="1100"/>
              <a:t> Sales in 2015 included about 1.6 billion PMDs (90% cell phones), 275 million desktop PCs, and 15 million servers. The total number of embedded processors sold was nearly 19 billion. In total, 14.8 billion ARM-technology-based chips were shipped in 2015. Note the wide range in system price for servers and embedded systems, which go from USB keys to network routers. For servers, this range arises from the need for very large-scale multiprocessor systems for high-end transaction processing.</a:t>
            </a:r>
          </a:p>
        </p:txBody>
      </p:sp>
      <p:pic>
        <p:nvPicPr>
          <p:cNvPr id="98308" name="Picture 2" descr="Z:\WOMAT\Production\Artfinal\0000000038\MKCAD\978-0-12-811905-1\0003165540\XMLLowres\f01-02-9780128119051.jpg"/>
          <p:cNvPicPr>
            <a:picLocks noChangeAspect="1" noChangeArrowheads="1"/>
          </p:cNvPicPr>
          <p:nvPr/>
        </p:nvPicPr>
        <p:blipFill>
          <a:blip r:embed="rId3"/>
          <a:srcRect/>
          <a:stretch>
            <a:fillRect/>
          </a:stretch>
        </p:blipFill>
        <p:spPr bwMode="auto">
          <a:xfrm>
            <a:off x="439738" y="1758950"/>
            <a:ext cx="8323262" cy="2374900"/>
          </a:xfrm>
          <a:prstGeom prst="rect">
            <a:avLst/>
          </a:prstGeom>
          <a:noFill/>
          <a:ln w="9525">
            <a:noFill/>
            <a:miter lim="800000"/>
            <a:headEnd/>
            <a:tailEnd/>
          </a:ln>
        </p:spPr>
      </p:pic>
      <p:sp>
        <p:nvSpPr>
          <p:cNvPr id="98309" name="标题 1"/>
          <p:cNvSpPr>
            <a:spLocks noGrp="1" noChangeArrowheads="1"/>
          </p:cNvSpPr>
          <p:nvPr>
            <p:ph type="title"/>
          </p:nvPr>
        </p:nvSpPr>
        <p:spPr/>
        <p:txBody>
          <a:bodyPr/>
          <a:lstStyle/>
          <a:p>
            <a:r>
              <a:rPr lang="zh-CN" altLang="en-US" smtClean="0"/>
              <a:t>五类主流计算系统特点</a:t>
            </a:r>
          </a:p>
        </p:txBody>
      </p:sp>
      <p:sp>
        <p:nvSpPr>
          <p:cNvPr id="8" name="内容占位符 7"/>
          <p:cNvSpPr>
            <a:spLocks noGrp="1"/>
          </p:cNvSpPr>
          <p:nvPr>
            <p:ph idx="1"/>
          </p:nvPr>
        </p:nvSpPr>
        <p:spPr/>
        <p:txBody>
          <a:bodyPr/>
          <a:lstStyle/>
          <a:p>
            <a:endParaRPr lang="zh-CN" altLang="en-US" dirty="0"/>
          </a:p>
        </p:txBody>
      </p:sp>
      <p:sp>
        <p:nvSpPr>
          <p:cNvPr id="6" name="日期占位符 5"/>
          <p:cNvSpPr>
            <a:spLocks noGrp="1"/>
          </p:cNvSpPr>
          <p:nvPr>
            <p:ph type="dt" sz="half" idx="10"/>
          </p:nvPr>
        </p:nvSpPr>
        <p:spPr/>
        <p:txBody>
          <a:bodyPr/>
          <a:lstStyle/>
          <a:p>
            <a:fld id="{EBE25143-AFBA-4600-85C6-8F4D264B4A88}" type="datetime1">
              <a:rPr lang="en-US" altLang="zh-CN" smtClean="0"/>
              <a:pPr/>
              <a:t>2/25/2020</a:t>
            </a:fld>
            <a:endParaRPr lang="zh-CN" altLang="en-US" dirty="0"/>
          </a:p>
        </p:txBody>
      </p:sp>
      <p:sp>
        <p:nvSpPr>
          <p:cNvPr id="7" name="灯片编号占位符 6"/>
          <p:cNvSpPr>
            <a:spLocks noGrp="1"/>
          </p:cNvSpPr>
          <p:nvPr>
            <p:ph type="sldNum" sz="quarter" idx="12"/>
          </p:nvPr>
        </p:nvSpPr>
        <p:spPr/>
        <p:txBody>
          <a:bodyPr/>
          <a:lstStyle/>
          <a:p>
            <a:fld id="{7953984E-0717-4331-B92C-05AA86C678F7}" type="slidenum">
              <a:rPr lang="zh-CN" altLang="en-US" smtClean="0"/>
              <a:pPr/>
              <a:t>66</a:t>
            </a:fld>
            <a:endParaRPr lang="zh-CN" altLang="en-US"/>
          </a:p>
        </p:txBody>
      </p:sp>
    </p:spTree>
  </p:cSld>
  <p:clrMapOvr>
    <a:masterClrMapping/>
  </p:clrMapOvr>
  <p:transition spd="med"/>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914400" y="2998742"/>
            <a:ext cx="8229600" cy="5051833"/>
          </a:xfrm>
        </p:spPr>
        <p:txBody>
          <a:bodyPr/>
          <a:lstStyle/>
          <a:p>
            <a:pPr marL="0" indent="0">
              <a:buNone/>
            </a:pPr>
            <a:r>
              <a:rPr lang="en-US" altLang="zh-CN" dirty="0" smtClean="0"/>
              <a:t>Closer Look at Processor Technology</a:t>
            </a:r>
            <a:endParaRPr lang="zh-CN" altLang="en-US" dirty="0"/>
          </a:p>
        </p:txBody>
      </p:sp>
      <p:sp>
        <p:nvSpPr>
          <p:cNvPr id="4" name="日期占位符 3"/>
          <p:cNvSpPr>
            <a:spLocks noGrp="1"/>
          </p:cNvSpPr>
          <p:nvPr>
            <p:ph type="dt" sz="half" idx="10"/>
          </p:nvPr>
        </p:nvSpPr>
        <p:spPr/>
        <p:txBody>
          <a:bodyPr/>
          <a:lstStyle/>
          <a:p>
            <a:fld id="{5A47E342-566D-4D2E-B025-45161A5A88C7}" type="datetime1">
              <a:rPr lang="en-US" altLang="zh-CN" smtClean="0"/>
              <a:pPr/>
              <a:t>2/25/2020</a:t>
            </a:fld>
            <a:endParaRPr lang="zh-CN" altLang="en-US"/>
          </a:p>
        </p:txBody>
      </p:sp>
      <p:sp>
        <p:nvSpPr>
          <p:cNvPr id="5" name="灯片编号占位符 4"/>
          <p:cNvSpPr>
            <a:spLocks noGrp="1"/>
          </p:cNvSpPr>
          <p:nvPr>
            <p:ph type="sldNum" sz="quarter" idx="12"/>
          </p:nvPr>
        </p:nvSpPr>
        <p:spPr/>
        <p:txBody>
          <a:bodyPr/>
          <a:lstStyle/>
          <a:p>
            <a:fld id="{8BD4F407-B401-4F27-B84C-F4D1FCFDF361}" type="slidenum">
              <a:rPr lang="zh-CN" altLang="en-US" smtClean="0"/>
              <a:pPr/>
              <a:t>67</a:t>
            </a:fld>
            <a:endParaRPr lang="zh-CN" altLang="en-US" dirty="0"/>
          </a:p>
        </p:txBody>
      </p:sp>
    </p:spTree>
    <p:extLst>
      <p:ext uri="{BB962C8B-B14F-4D97-AF65-F5344CB8AC3E}">
        <p14:creationId xmlns:p14="http://schemas.microsoft.com/office/powerpoint/2010/main" val="35787743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6" name="Rectangle 12"/>
          <p:cNvSpPr>
            <a:spLocks noGrp="1" noChangeArrowheads="1"/>
          </p:cNvSpPr>
          <p:nvPr>
            <p:ph idx="1"/>
          </p:nvPr>
        </p:nvSpPr>
        <p:spPr/>
        <p:txBody>
          <a:bodyPr>
            <a:normAutofit fontScale="77500" lnSpcReduction="20000"/>
          </a:bodyPr>
          <a:lstStyle/>
          <a:p>
            <a:r>
              <a:rPr lang="zh-CN" altLang="en-US" dirty="0" smtClean="0"/>
              <a:t>特征尺寸不断减小（</a:t>
            </a:r>
            <a:r>
              <a:rPr lang="en-US" altLang="en-US" dirty="0" smtClean="0"/>
              <a:t>feature size </a:t>
            </a:r>
            <a:r>
              <a:rPr lang="zh-CN" altLang="en-US" dirty="0" smtClean="0"/>
              <a:t>），芯片集成度不断提高</a:t>
            </a:r>
            <a:endParaRPr lang="en-US" altLang="en-US" dirty="0" smtClean="0"/>
          </a:p>
          <a:p>
            <a:pPr lvl="1"/>
            <a:r>
              <a:rPr lang="zh-CN" altLang="en-US" dirty="0" smtClean="0"/>
              <a:t>电路的速度在不断提高</a:t>
            </a:r>
            <a:endParaRPr lang="en-US" altLang="en-US" dirty="0" smtClean="0"/>
          </a:p>
          <a:p>
            <a:pPr lvl="1"/>
            <a:r>
              <a:rPr lang="zh-CN" altLang="en-US" dirty="0" smtClean="0"/>
              <a:t>芯片的面积在不断增加 （</a:t>
            </a:r>
            <a:r>
              <a:rPr lang="en-US" altLang="zh-CN" dirty="0" smtClean="0"/>
              <a:t>10%-20% </a:t>
            </a:r>
            <a:r>
              <a:rPr lang="zh-CN" altLang="en-US" dirty="0" smtClean="0"/>
              <a:t>）</a:t>
            </a:r>
            <a:endParaRPr lang="en-US" altLang="zh-CN" dirty="0" smtClean="0"/>
          </a:p>
          <a:p>
            <a:pPr lvl="1"/>
            <a:r>
              <a:rPr lang="zh-CN" altLang="en-US" dirty="0" smtClean="0"/>
              <a:t>主频在提高</a:t>
            </a:r>
            <a:r>
              <a:rPr lang="en-US" altLang="en-US" dirty="0" smtClean="0"/>
              <a:t> ( </a:t>
            </a:r>
            <a:r>
              <a:rPr lang="zh-CN" altLang="en-US" dirty="0" smtClean="0">
                <a:solidFill>
                  <a:srgbClr val="0070C0"/>
                </a:solidFill>
              </a:rPr>
              <a:t>功耗</a:t>
            </a:r>
            <a:r>
              <a:rPr lang="zh-CN" altLang="en-US" dirty="0" smtClean="0"/>
              <a:t>成为问题</a:t>
            </a:r>
            <a:r>
              <a:rPr lang="en-US" altLang="en-US" dirty="0" smtClean="0"/>
              <a:t>)</a:t>
            </a:r>
          </a:p>
          <a:p>
            <a:pPr lvl="1"/>
            <a:r>
              <a:rPr lang="zh-CN" altLang="en-US" dirty="0" smtClean="0"/>
              <a:t>单位面积的晶体管数量在增加</a:t>
            </a:r>
            <a:endParaRPr lang="en-US" altLang="en-US" dirty="0" smtClean="0"/>
          </a:p>
          <a:p>
            <a:r>
              <a:rPr lang="zh-CN" altLang="en-US" dirty="0" smtClean="0"/>
              <a:t>性能每</a:t>
            </a:r>
            <a:r>
              <a:rPr lang="en-US" altLang="zh-CN" dirty="0" smtClean="0"/>
              <a:t>10</a:t>
            </a:r>
            <a:r>
              <a:rPr lang="zh-CN" altLang="en-US" dirty="0" smtClean="0"/>
              <a:t>年提高</a:t>
            </a:r>
            <a:r>
              <a:rPr lang="en-US" altLang="en-US" dirty="0" smtClean="0"/>
              <a:t>100</a:t>
            </a:r>
            <a:r>
              <a:rPr lang="zh-CN" altLang="en-US" dirty="0" smtClean="0"/>
              <a:t>倍</a:t>
            </a:r>
            <a:endParaRPr lang="en-US" altLang="en-US" dirty="0" smtClean="0"/>
          </a:p>
          <a:p>
            <a:pPr lvl="1"/>
            <a:r>
              <a:rPr lang="zh-CN" altLang="en-US" dirty="0" smtClean="0"/>
              <a:t>时钟频率提高了</a:t>
            </a:r>
            <a:r>
              <a:rPr lang="en-US" altLang="zh-CN" dirty="0" smtClean="0"/>
              <a:t>10</a:t>
            </a:r>
            <a:r>
              <a:rPr lang="zh-CN" altLang="en-US" dirty="0" smtClean="0"/>
              <a:t>倍</a:t>
            </a:r>
            <a:endParaRPr lang="en-US" altLang="en-US" dirty="0" smtClean="0"/>
          </a:p>
          <a:p>
            <a:pPr lvl="1"/>
            <a:r>
              <a:rPr lang="en-US" altLang="en-US" dirty="0" smtClean="0"/>
              <a:t>DRAM </a:t>
            </a:r>
            <a:r>
              <a:rPr lang="zh-CN" altLang="en-US" dirty="0" smtClean="0"/>
              <a:t>的密度每</a:t>
            </a:r>
            <a:r>
              <a:rPr lang="en-US" altLang="zh-CN" dirty="0" smtClean="0"/>
              <a:t>3</a:t>
            </a:r>
            <a:r>
              <a:rPr lang="zh-CN" altLang="en-US" dirty="0" smtClean="0"/>
              <a:t>年提高</a:t>
            </a:r>
            <a:r>
              <a:rPr lang="en-US" altLang="zh-CN" dirty="0" smtClean="0"/>
              <a:t>4</a:t>
            </a:r>
            <a:r>
              <a:rPr lang="zh-CN" altLang="en-US" dirty="0" smtClean="0"/>
              <a:t>倍</a:t>
            </a:r>
            <a:endParaRPr lang="en-US" altLang="en-US" dirty="0" smtClean="0"/>
          </a:p>
          <a:p>
            <a:r>
              <a:rPr lang="zh-CN" altLang="en-US" dirty="0" smtClean="0"/>
              <a:t>如何使用这些晶体管</a:t>
            </a:r>
            <a:r>
              <a:rPr lang="en-US" altLang="en-US" dirty="0" smtClean="0"/>
              <a:t>?</a:t>
            </a:r>
          </a:p>
          <a:p>
            <a:pPr lvl="1"/>
            <a:r>
              <a:rPr lang="en-US" altLang="en-US" dirty="0" smtClean="0"/>
              <a:t>Parallelism in processing: </a:t>
            </a:r>
            <a:r>
              <a:rPr lang="zh-CN" altLang="en-US" dirty="0" smtClean="0"/>
              <a:t>有</a:t>
            </a:r>
            <a:r>
              <a:rPr lang="zh-CN" altLang="en-US" dirty="0" smtClean="0">
                <a:solidFill>
                  <a:srgbClr val="FF0000"/>
                </a:solidFill>
              </a:rPr>
              <a:t>更多的功能部件</a:t>
            </a:r>
            <a:endParaRPr lang="en-US" altLang="en-US" dirty="0" smtClean="0">
              <a:solidFill>
                <a:srgbClr val="FF0000"/>
              </a:solidFill>
            </a:endParaRPr>
          </a:p>
          <a:p>
            <a:pPr lvl="2"/>
            <a:r>
              <a:rPr lang="zh-CN" altLang="en-US" dirty="0" smtClean="0"/>
              <a:t>每个时钟周期并行多个操作降低了</a:t>
            </a:r>
            <a:r>
              <a:rPr lang="en-US" altLang="zh-CN" dirty="0" smtClean="0"/>
              <a:t>CPI</a:t>
            </a:r>
          </a:p>
          <a:p>
            <a:pPr lvl="1"/>
            <a:r>
              <a:rPr lang="en-US" altLang="en-US" dirty="0" smtClean="0"/>
              <a:t>Locality in data access: </a:t>
            </a:r>
            <a:r>
              <a:rPr lang="zh-CN" altLang="en-US" dirty="0" smtClean="0">
                <a:solidFill>
                  <a:srgbClr val="FF0000"/>
                </a:solidFill>
              </a:rPr>
              <a:t>更大的</a:t>
            </a:r>
            <a:r>
              <a:rPr lang="en-US" altLang="zh-CN" dirty="0" smtClean="0">
                <a:solidFill>
                  <a:srgbClr val="FF0000"/>
                </a:solidFill>
              </a:rPr>
              <a:t>Cache</a:t>
            </a:r>
            <a:endParaRPr lang="en-US" altLang="en-US" dirty="0" smtClean="0">
              <a:solidFill>
                <a:srgbClr val="FF0000"/>
              </a:solidFill>
            </a:endParaRPr>
          </a:p>
          <a:p>
            <a:pPr lvl="2"/>
            <a:r>
              <a:rPr lang="zh-CN" altLang="en-US" dirty="0" smtClean="0"/>
              <a:t>降低了访存的延时从而降低了</a:t>
            </a:r>
            <a:r>
              <a:rPr lang="en-US" altLang="zh-CN" dirty="0" smtClean="0"/>
              <a:t>CPI</a:t>
            </a:r>
            <a:r>
              <a:rPr lang="zh-CN" altLang="en-US" dirty="0" smtClean="0"/>
              <a:t>，提高了处理器的利用率</a:t>
            </a:r>
            <a:endParaRPr lang="en-US" altLang="en-US" dirty="0" smtClean="0"/>
          </a:p>
        </p:txBody>
      </p:sp>
      <p:pic>
        <p:nvPicPr>
          <p:cNvPr id="100354" name="图片 1"/>
          <p:cNvPicPr>
            <a:picLocks noChangeAspect="1" noChangeArrowheads="1"/>
          </p:cNvPicPr>
          <p:nvPr/>
        </p:nvPicPr>
        <p:blipFill>
          <a:blip r:embed="rId3"/>
          <a:srcRect/>
          <a:stretch>
            <a:fillRect/>
          </a:stretch>
        </p:blipFill>
        <p:spPr bwMode="auto">
          <a:xfrm>
            <a:off x="6134100" y="2420938"/>
            <a:ext cx="3009900" cy="1804987"/>
          </a:xfrm>
          <a:prstGeom prst="rect">
            <a:avLst/>
          </a:prstGeom>
          <a:noFill/>
          <a:ln w="9525">
            <a:noFill/>
            <a:miter lim="800000"/>
            <a:headEnd/>
            <a:tailEnd/>
          </a:ln>
        </p:spPr>
      </p:pic>
      <p:sp>
        <p:nvSpPr>
          <p:cNvPr id="100355" name="Rectangle 11"/>
          <p:cNvSpPr>
            <a:spLocks noGrp="1" noChangeArrowheads="1"/>
          </p:cNvSpPr>
          <p:nvPr>
            <p:ph type="title"/>
          </p:nvPr>
        </p:nvSpPr>
        <p:spPr/>
        <p:txBody>
          <a:bodyPr>
            <a:normAutofit fontScale="90000"/>
          </a:bodyPr>
          <a:lstStyle/>
          <a:p>
            <a:r>
              <a:rPr lang="en-US" altLang="en-US" smtClean="0"/>
              <a:t>Closer Look at Processor Technology</a:t>
            </a:r>
          </a:p>
        </p:txBody>
      </p:sp>
      <p:sp>
        <p:nvSpPr>
          <p:cNvPr id="100357" name="日期占位符 1"/>
          <p:cNvSpPr>
            <a:spLocks noGrp="1" noChangeArrowheads="1"/>
          </p:cNvSpPr>
          <p:nvPr>
            <p:ph type="dt" sz="half" idx="10"/>
          </p:nvPr>
        </p:nvSpPr>
        <p:spPr/>
        <p:txBody>
          <a:bodyPr/>
          <a:lstStyle/>
          <a:p>
            <a:fld id="{218FD015-9175-4A69-BBCD-EA381D593669}" type="datetime1">
              <a:rPr lang="en-US" altLang="zh-CN" smtClean="0"/>
              <a:pPr/>
              <a:t>2/25/2020</a:t>
            </a:fld>
            <a:endParaRPr lang="en-US" altLang="zh-CN" smtClean="0"/>
          </a:p>
        </p:txBody>
      </p:sp>
      <p:sp>
        <p:nvSpPr>
          <p:cNvPr id="100359" name="灯片编号占位符 1"/>
          <p:cNvSpPr>
            <a:spLocks noGrp="1" noChangeArrowheads="1"/>
          </p:cNvSpPr>
          <p:nvPr>
            <p:ph type="sldNum" sz="quarter" idx="12"/>
          </p:nvPr>
        </p:nvSpPr>
        <p:spPr/>
        <p:txBody>
          <a:bodyPr/>
          <a:lstStyle/>
          <a:p>
            <a:fld id="{9CE4EA55-001C-41E8-B0E1-D2BF08C29232}" type="slidenum">
              <a:rPr lang="en-US" altLang="zh-CN" smtClean="0"/>
              <a:pPr/>
              <a:t>68</a:t>
            </a:fld>
            <a:endParaRPr lang="en-US" altLang="zh-CN" dirty="0"/>
          </a:p>
        </p:txBody>
      </p:sp>
      <p:sp>
        <p:nvSpPr>
          <p:cNvPr id="2" name="文本框 1"/>
          <p:cNvSpPr txBox="1"/>
          <p:nvPr/>
        </p:nvSpPr>
        <p:spPr>
          <a:xfrm>
            <a:off x="2754999" y="1559417"/>
            <a:ext cx="1940887" cy="369332"/>
          </a:xfrm>
          <a:prstGeom prst="rect">
            <a:avLst/>
          </a:prstGeom>
          <a:solidFill>
            <a:srgbClr val="FFC000"/>
          </a:solidFill>
        </p:spPr>
        <p:txBody>
          <a:bodyPr wrap="square" rtlCol="0">
            <a:spAutoFit/>
          </a:bodyPr>
          <a:lstStyle/>
          <a:p>
            <a:r>
              <a:rPr lang="zh-CN" altLang="en-US" dirty="0"/>
              <a:t>什么</a:t>
            </a:r>
            <a:r>
              <a:rPr lang="zh-CN" altLang="en-US" dirty="0" smtClean="0"/>
              <a:t>是特征尺寸？</a:t>
            </a:r>
            <a:endParaRPr lang="zh-CN" altLang="en-US" dirty="0"/>
          </a:p>
        </p:txBody>
      </p:sp>
      <p:pic>
        <p:nvPicPr>
          <p:cNvPr id="4" name="图片 3"/>
          <p:cNvPicPr>
            <a:picLocks noChangeAspect="1"/>
          </p:cNvPicPr>
          <p:nvPr/>
        </p:nvPicPr>
        <p:blipFill>
          <a:blip r:embed="rId4"/>
          <a:stretch>
            <a:fillRect/>
          </a:stretch>
        </p:blipFill>
        <p:spPr>
          <a:xfrm>
            <a:off x="4859446" y="2544434"/>
            <a:ext cx="1123950" cy="447675"/>
          </a:xfrm>
          <a:prstGeom prst="rect">
            <a:avLst/>
          </a:prstGeom>
        </p:spPr>
      </p:pic>
      <p:sp>
        <p:nvSpPr>
          <p:cNvPr id="11" name="文本框 10"/>
          <p:cNvSpPr txBox="1"/>
          <p:nvPr/>
        </p:nvSpPr>
        <p:spPr>
          <a:xfrm>
            <a:off x="6745912" y="4272010"/>
            <a:ext cx="1940887" cy="646331"/>
          </a:xfrm>
          <a:prstGeom prst="rect">
            <a:avLst/>
          </a:prstGeom>
          <a:solidFill>
            <a:srgbClr val="FFC000"/>
          </a:solidFill>
        </p:spPr>
        <p:txBody>
          <a:bodyPr wrap="square" rtlCol="0">
            <a:spAutoFit/>
          </a:bodyPr>
          <a:lstStyle/>
          <a:p>
            <a:r>
              <a:rPr lang="zh-CN" altLang="en-US" dirty="0" smtClean="0"/>
              <a:t>金属氧化物半导体场效应晶体管</a:t>
            </a:r>
            <a:endParaRPr lang="zh-CN" altLang="en-US" dirty="0"/>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4"/>
          <p:cNvSpPr>
            <a:spLocks noGrp="1" noChangeArrowheads="1"/>
          </p:cNvSpPr>
          <p:nvPr>
            <p:ph type="title"/>
          </p:nvPr>
        </p:nvSpPr>
        <p:spPr/>
        <p:txBody>
          <a:bodyPr>
            <a:normAutofit fontScale="90000"/>
          </a:bodyPr>
          <a:lstStyle/>
          <a:p>
            <a:r>
              <a:rPr lang="en-US" altLang="en-US" smtClean="0"/>
              <a:t>Architecture: Increase in Parallelism</a:t>
            </a:r>
          </a:p>
        </p:txBody>
      </p:sp>
      <p:sp>
        <p:nvSpPr>
          <p:cNvPr id="103427" name="Rectangle 5"/>
          <p:cNvSpPr>
            <a:spLocks noGrp="1" noChangeArrowheads="1"/>
          </p:cNvSpPr>
          <p:nvPr>
            <p:ph idx="1"/>
          </p:nvPr>
        </p:nvSpPr>
        <p:spPr/>
        <p:txBody>
          <a:bodyPr>
            <a:normAutofit fontScale="70000" lnSpcReduction="20000"/>
          </a:bodyPr>
          <a:lstStyle/>
          <a:p>
            <a:r>
              <a:rPr lang="en-US" altLang="en-US" dirty="0" smtClean="0"/>
              <a:t>1985</a:t>
            </a:r>
            <a:r>
              <a:rPr lang="zh-CN" altLang="en-US" dirty="0" smtClean="0"/>
              <a:t>年以前位级</a:t>
            </a:r>
            <a:r>
              <a:rPr lang="en-US" altLang="zh-CN" dirty="0" smtClean="0"/>
              <a:t>(4-8-16</a:t>
            </a:r>
            <a:r>
              <a:rPr lang="zh-CN" altLang="en-US" dirty="0" smtClean="0"/>
              <a:t>位</a:t>
            </a:r>
            <a:r>
              <a:rPr lang="en-US" altLang="zh-CN" dirty="0" smtClean="0"/>
              <a:t>)</a:t>
            </a:r>
            <a:r>
              <a:rPr lang="zh-CN" altLang="en-US" dirty="0" smtClean="0"/>
              <a:t>并行（</a:t>
            </a:r>
            <a:r>
              <a:rPr lang="en-US" altLang="en-US" dirty="0" smtClean="0">
                <a:solidFill>
                  <a:srgbClr val="FF0000"/>
                </a:solidFill>
              </a:rPr>
              <a:t>Bit level parallelism</a:t>
            </a:r>
            <a:r>
              <a:rPr lang="zh-CN" altLang="en-US" dirty="0" smtClean="0"/>
              <a:t>）</a:t>
            </a:r>
            <a:endParaRPr lang="en-US" altLang="en-US" dirty="0" smtClean="0"/>
          </a:p>
          <a:p>
            <a:pPr lvl="1"/>
            <a:r>
              <a:rPr lang="en-US" altLang="en-US" dirty="0" smtClean="0"/>
              <a:t>32-bit </a:t>
            </a:r>
            <a:r>
              <a:rPr lang="zh-CN" altLang="en-US" dirty="0" smtClean="0"/>
              <a:t>处理器后性能提升变慢</a:t>
            </a:r>
            <a:endParaRPr lang="en-US" altLang="en-US" dirty="0" smtClean="0"/>
          </a:p>
          <a:p>
            <a:pPr lvl="1"/>
            <a:r>
              <a:rPr lang="en-US" altLang="zh-CN" dirty="0" smtClean="0"/>
              <a:t>90</a:t>
            </a:r>
            <a:r>
              <a:rPr lang="zh-CN" altLang="en-US" dirty="0" smtClean="0"/>
              <a:t>年代采用</a:t>
            </a:r>
            <a:r>
              <a:rPr lang="en-US" altLang="en-US" dirty="0" smtClean="0"/>
              <a:t>64-bit </a:t>
            </a:r>
            <a:r>
              <a:rPr lang="zh-CN" altLang="en-US" dirty="0" smtClean="0"/>
              <a:t>、</a:t>
            </a:r>
            <a:r>
              <a:rPr lang="en-US" altLang="en-US" dirty="0" smtClean="0"/>
              <a:t>128-bit </a:t>
            </a:r>
            <a:r>
              <a:rPr lang="zh-CN" altLang="en-US" dirty="0" smtClean="0"/>
              <a:t>及更高位 通过向量处理提高性能</a:t>
            </a:r>
            <a:endParaRPr lang="en-US" altLang="en-US" dirty="0" smtClean="0"/>
          </a:p>
          <a:p>
            <a:pPr lvl="1"/>
            <a:r>
              <a:rPr lang="zh-CN" altLang="en-US" dirty="0" smtClean="0"/>
              <a:t>重大的拐点：</a:t>
            </a:r>
            <a:r>
              <a:rPr lang="en-US" altLang="zh-CN" dirty="0" smtClean="0"/>
              <a:t>32</a:t>
            </a:r>
            <a:r>
              <a:rPr lang="zh-CN" altLang="en-US" dirty="0" smtClean="0"/>
              <a:t>位处理器和缓存适合一个芯片</a:t>
            </a:r>
            <a:endParaRPr lang="en-US" altLang="en-US" dirty="0" smtClean="0"/>
          </a:p>
          <a:p>
            <a:r>
              <a:rPr lang="en-US" altLang="en-US" dirty="0" smtClean="0"/>
              <a:t>80</a:t>
            </a:r>
            <a:r>
              <a:rPr lang="zh-CN" altLang="en-US" dirty="0" smtClean="0"/>
              <a:t>年代中到</a:t>
            </a:r>
            <a:r>
              <a:rPr lang="en-US" altLang="zh-CN" dirty="0" smtClean="0"/>
              <a:t>90</a:t>
            </a:r>
            <a:r>
              <a:rPr lang="zh-CN" altLang="en-US" dirty="0" smtClean="0"/>
              <a:t>年代后期主要发展指令级并行（</a:t>
            </a:r>
            <a:r>
              <a:rPr lang="en-US" altLang="en-US" dirty="0" smtClean="0">
                <a:solidFill>
                  <a:srgbClr val="FF0000"/>
                </a:solidFill>
              </a:rPr>
              <a:t>Instruction Level Parallelism</a:t>
            </a:r>
            <a:r>
              <a:rPr lang="zh-CN" altLang="en-US" dirty="0" smtClean="0"/>
              <a:t>）</a:t>
            </a:r>
            <a:endParaRPr lang="en-US" altLang="en-US" dirty="0" smtClean="0"/>
          </a:p>
          <a:p>
            <a:pPr lvl="1"/>
            <a:r>
              <a:rPr lang="zh-CN" altLang="en-US" dirty="0" smtClean="0"/>
              <a:t>流水线、</a:t>
            </a:r>
            <a:r>
              <a:rPr lang="en-US" altLang="zh-CN" dirty="0" smtClean="0"/>
              <a:t>RISC</a:t>
            </a:r>
            <a:r>
              <a:rPr lang="zh-CN" altLang="en-US" dirty="0" smtClean="0"/>
              <a:t>、编译技术的进步</a:t>
            </a:r>
            <a:r>
              <a:rPr lang="en-US" altLang="zh-CN" dirty="0" smtClean="0">
                <a:sym typeface="Wingdings" pitchFamily="2" charset="2"/>
              </a:rPr>
              <a:t> </a:t>
            </a:r>
            <a:r>
              <a:rPr lang="zh-CN" altLang="en-US" dirty="0" smtClean="0">
                <a:sym typeface="Wingdings" pitchFamily="2" charset="2"/>
              </a:rPr>
              <a:t>挖掘</a:t>
            </a:r>
            <a:r>
              <a:rPr lang="zh-CN" altLang="en-US" dirty="0" smtClean="0">
                <a:solidFill>
                  <a:srgbClr val="0070C0"/>
                </a:solidFill>
                <a:sym typeface="Wingdings" pitchFamily="2" charset="2"/>
              </a:rPr>
              <a:t>指令级并行</a:t>
            </a:r>
            <a:endParaRPr lang="en-US" altLang="en-US" dirty="0" smtClean="0">
              <a:solidFill>
                <a:srgbClr val="0070C0"/>
              </a:solidFill>
            </a:endParaRPr>
          </a:p>
          <a:p>
            <a:pPr lvl="1"/>
            <a:r>
              <a:rPr lang="zh-CN" altLang="en-US" dirty="0" smtClean="0"/>
              <a:t>片上</a:t>
            </a:r>
            <a:r>
              <a:rPr lang="en-US" altLang="zh-CN" dirty="0" smtClean="0"/>
              <a:t>cache</a:t>
            </a:r>
            <a:r>
              <a:rPr lang="zh-CN" altLang="en-US" dirty="0" smtClean="0"/>
              <a:t>及功能部件的增加</a:t>
            </a:r>
            <a:r>
              <a:rPr lang="en-US" altLang="zh-CN" dirty="0" smtClean="0"/>
              <a:t>-&gt; </a:t>
            </a:r>
            <a:r>
              <a:rPr lang="zh-CN" altLang="en-US" dirty="0" smtClean="0">
                <a:solidFill>
                  <a:srgbClr val="0070C0"/>
                </a:solidFill>
              </a:rPr>
              <a:t>超标量执行</a:t>
            </a:r>
            <a:r>
              <a:rPr lang="en-US" altLang="zh-CN" dirty="0" smtClean="0">
                <a:solidFill>
                  <a:srgbClr val="0070C0"/>
                </a:solidFill>
              </a:rPr>
              <a:t>(superscalar)</a:t>
            </a:r>
            <a:endParaRPr lang="en-US" altLang="en-US" dirty="0" smtClean="0">
              <a:solidFill>
                <a:srgbClr val="0070C0"/>
              </a:solidFill>
            </a:endParaRPr>
          </a:p>
          <a:p>
            <a:pPr lvl="1"/>
            <a:r>
              <a:rPr lang="zh-CN" altLang="en-US" dirty="0" smtClean="0"/>
              <a:t>更精巧的技术</a:t>
            </a:r>
            <a:r>
              <a:rPr lang="en-US" altLang="en-US" dirty="0" smtClean="0"/>
              <a:t>: </a:t>
            </a:r>
            <a:r>
              <a:rPr lang="zh-CN" altLang="en-US" dirty="0" smtClean="0">
                <a:solidFill>
                  <a:srgbClr val="0070C0"/>
                </a:solidFill>
              </a:rPr>
              <a:t>乱序执行</a:t>
            </a:r>
            <a:r>
              <a:rPr lang="en-US" altLang="zh-CN" dirty="0" smtClean="0">
                <a:solidFill>
                  <a:srgbClr val="0070C0"/>
                </a:solidFill>
              </a:rPr>
              <a:t>(out of order execution)</a:t>
            </a:r>
            <a:r>
              <a:rPr lang="zh-CN" altLang="en-US" dirty="0" smtClean="0"/>
              <a:t>和</a:t>
            </a:r>
            <a:r>
              <a:rPr lang="zh-CN" altLang="en-US" dirty="0" smtClean="0">
                <a:solidFill>
                  <a:srgbClr val="0070C0"/>
                </a:solidFill>
              </a:rPr>
              <a:t>硬件投机执行 </a:t>
            </a:r>
            <a:r>
              <a:rPr lang="en-US" altLang="zh-CN" dirty="0" smtClean="0">
                <a:solidFill>
                  <a:srgbClr val="0070C0"/>
                </a:solidFill>
              </a:rPr>
              <a:t>(speculative execution)</a:t>
            </a:r>
            <a:endParaRPr lang="en-US" altLang="en-US" dirty="0" smtClean="0">
              <a:solidFill>
                <a:srgbClr val="0070C0"/>
              </a:solidFill>
            </a:endParaRPr>
          </a:p>
          <a:p>
            <a:r>
              <a:rPr lang="zh-CN" altLang="en-US" dirty="0" smtClean="0"/>
              <a:t>现状：</a:t>
            </a:r>
            <a:r>
              <a:rPr lang="zh-CN" altLang="en-US" dirty="0" smtClean="0">
                <a:solidFill>
                  <a:srgbClr val="0070C0"/>
                </a:solidFill>
              </a:rPr>
              <a:t>线程级并行</a:t>
            </a:r>
            <a:r>
              <a:rPr lang="zh-CN" altLang="en-US" dirty="0" smtClean="0"/>
              <a:t>和</a:t>
            </a:r>
            <a:r>
              <a:rPr lang="zh-CN" altLang="en-US" dirty="0" smtClean="0">
                <a:solidFill>
                  <a:srgbClr val="0070C0"/>
                </a:solidFill>
              </a:rPr>
              <a:t>片上多处理器</a:t>
            </a:r>
            <a:r>
              <a:rPr lang="zh-CN" altLang="en-US" dirty="0" smtClean="0"/>
              <a:t>（</a:t>
            </a:r>
            <a:r>
              <a:rPr lang="en-US" altLang="en-US" dirty="0" smtClean="0">
                <a:solidFill>
                  <a:srgbClr val="FF0000"/>
                </a:solidFill>
              </a:rPr>
              <a:t>thread level parallelism and chip multiprocessors</a:t>
            </a:r>
            <a:r>
              <a:rPr lang="zh-CN" altLang="en-US" dirty="0" smtClean="0"/>
              <a:t>）</a:t>
            </a:r>
            <a:endParaRPr lang="en-US" altLang="en-US" dirty="0" smtClean="0"/>
          </a:p>
          <a:p>
            <a:pPr lvl="1"/>
            <a:r>
              <a:rPr lang="zh-CN" altLang="en-US" dirty="0" smtClean="0"/>
              <a:t>线程级并行超越了指令集并行</a:t>
            </a:r>
            <a:endParaRPr lang="en-US" altLang="en-US" dirty="0" smtClean="0"/>
          </a:p>
          <a:p>
            <a:pPr lvl="1"/>
            <a:r>
              <a:rPr lang="zh-CN" altLang="en-US" dirty="0" smtClean="0"/>
              <a:t>在单个芯片中部署</a:t>
            </a:r>
            <a:r>
              <a:rPr lang="zh-CN" altLang="en-US" dirty="0" smtClean="0">
                <a:solidFill>
                  <a:srgbClr val="0070C0"/>
                </a:solidFill>
              </a:rPr>
              <a:t>多个处理器</a:t>
            </a:r>
            <a:r>
              <a:rPr lang="zh-CN" altLang="en-US" dirty="0" smtClean="0"/>
              <a:t>及互联结构</a:t>
            </a:r>
            <a:endParaRPr lang="en-US" altLang="zh-CN" dirty="0" smtClean="0"/>
          </a:p>
          <a:p>
            <a:pPr lvl="1"/>
            <a:r>
              <a:rPr lang="zh-CN" altLang="en-US" dirty="0" smtClean="0"/>
              <a:t>在处理器芯片内</a:t>
            </a:r>
            <a:r>
              <a:rPr lang="zh-CN" altLang="en-US" dirty="0" smtClean="0">
                <a:solidFill>
                  <a:srgbClr val="0070C0"/>
                </a:solidFill>
              </a:rPr>
              <a:t>多个线程</a:t>
            </a:r>
            <a:r>
              <a:rPr lang="zh-CN" altLang="en-US" dirty="0" smtClean="0"/>
              <a:t>并行执行</a:t>
            </a:r>
            <a:endParaRPr lang="en-US" altLang="en-US" dirty="0" smtClean="0"/>
          </a:p>
          <a:p>
            <a:pPr lvl="1"/>
            <a:endParaRPr lang="en-US" altLang="en-US" dirty="0" smtClean="0"/>
          </a:p>
        </p:txBody>
      </p:sp>
      <p:sp>
        <p:nvSpPr>
          <p:cNvPr id="103428" name="日期占位符 3"/>
          <p:cNvSpPr>
            <a:spLocks noGrp="1" noChangeArrowheads="1"/>
          </p:cNvSpPr>
          <p:nvPr>
            <p:ph type="dt" sz="half" idx="10"/>
          </p:nvPr>
        </p:nvSpPr>
        <p:spPr/>
        <p:txBody>
          <a:bodyPr/>
          <a:lstStyle/>
          <a:p>
            <a:fld id="{9AEDE5E0-8D27-4C72-A6B4-FDAB8FFA7970}" type="datetime1">
              <a:rPr lang="en-US" altLang="zh-CN" smtClean="0"/>
              <a:pPr/>
              <a:t>2/25/2020</a:t>
            </a:fld>
            <a:endParaRPr lang="en-US" altLang="zh-CN" dirty="0" smtClean="0"/>
          </a:p>
        </p:txBody>
      </p:sp>
      <p:sp>
        <p:nvSpPr>
          <p:cNvPr id="103430" name="灯片编号占位符 1"/>
          <p:cNvSpPr>
            <a:spLocks noGrp="1" noChangeArrowheads="1"/>
          </p:cNvSpPr>
          <p:nvPr>
            <p:ph type="sldNum" sz="quarter" idx="12"/>
          </p:nvPr>
        </p:nvSpPr>
        <p:spPr/>
        <p:txBody>
          <a:bodyPr/>
          <a:lstStyle/>
          <a:p>
            <a:fld id="{6E010E8B-5AA7-4392-96C1-D1B135293258}" type="slidenum">
              <a:rPr lang="en-US" altLang="zh-CN" smtClean="0"/>
              <a:pPr/>
              <a:t>69</a:t>
            </a:fld>
            <a:endParaRPr lang="en-US" altLang="zh-CN" dirty="0"/>
          </a:p>
        </p:txBody>
      </p:sp>
      <p:sp>
        <p:nvSpPr>
          <p:cNvPr id="6" name="文本框 5"/>
          <p:cNvSpPr txBox="1"/>
          <p:nvPr/>
        </p:nvSpPr>
        <p:spPr>
          <a:xfrm>
            <a:off x="3203350" y="5779310"/>
            <a:ext cx="2330245" cy="369332"/>
          </a:xfrm>
          <a:prstGeom prst="rect">
            <a:avLst/>
          </a:prstGeom>
          <a:solidFill>
            <a:srgbClr val="FFC000"/>
          </a:solidFill>
        </p:spPr>
        <p:txBody>
          <a:bodyPr wrap="square" rtlCol="0">
            <a:spAutoFit/>
          </a:bodyPr>
          <a:lstStyle/>
          <a:p>
            <a:r>
              <a:rPr lang="zh-CN" altLang="en-US" dirty="0" smtClean="0"/>
              <a:t>硬件线程</a:t>
            </a:r>
            <a:r>
              <a:rPr lang="en-US" altLang="zh-CN" dirty="0" smtClean="0"/>
              <a:t>+ </a:t>
            </a:r>
            <a:r>
              <a:rPr lang="zh-CN" altLang="en-US" dirty="0" smtClean="0"/>
              <a:t>软件线程</a:t>
            </a:r>
            <a:endParaRPr lang="zh-CN" altLang="en-US" dirty="0"/>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p:txBody>
          <a:bodyPr/>
          <a:lstStyle/>
          <a:p>
            <a:pPr eaLnBrk="1" hangingPunct="1"/>
            <a:r>
              <a:rPr lang="zh-CN" altLang="en-US" smtClean="0"/>
              <a:t>现代计算机系统的抽象层次</a:t>
            </a:r>
            <a:endParaRPr lang="en-US" altLang="zh-CN" smtClean="0"/>
          </a:p>
        </p:txBody>
      </p:sp>
      <p:sp>
        <p:nvSpPr>
          <p:cNvPr id="14338" name="日期占位符 2"/>
          <p:cNvSpPr>
            <a:spLocks noGrp="1" noChangeArrowheads="1"/>
          </p:cNvSpPr>
          <p:nvPr>
            <p:ph type="dt" sz="half" idx="10"/>
          </p:nvPr>
        </p:nvSpPr>
        <p:spPr>
          <a:noFill/>
          <a:ln>
            <a:headEnd/>
            <a:tailEnd/>
          </a:ln>
        </p:spPr>
        <p:txBody>
          <a:bodyPr>
            <a:prstTxWarp prst="textNoShape">
              <a:avLst/>
            </a:prstTxWarp>
          </a:bodyPr>
          <a:lstStyle/>
          <a:p>
            <a:fld id="{A7B89DD1-EFE5-4BC9-8033-5472022ADB0D}" type="datetime1">
              <a:rPr lang="en-US" altLang="zh-CN" smtClean="0"/>
              <a:pPr/>
              <a:t>2/25/2020</a:t>
            </a:fld>
            <a:endParaRPr lang="en-US" altLang="zh-CN" smtClean="0"/>
          </a:p>
        </p:txBody>
      </p:sp>
      <p:sp>
        <p:nvSpPr>
          <p:cNvPr id="14351" name="灯片编号占位符 1"/>
          <p:cNvSpPr>
            <a:spLocks noGrp="1" noChangeArrowheads="1"/>
          </p:cNvSpPr>
          <p:nvPr>
            <p:ph type="sldNum" sz="quarter" idx="12"/>
          </p:nvPr>
        </p:nvSpPr>
        <p:spPr>
          <a:noFill/>
          <a:ln>
            <a:headEnd/>
            <a:tailEnd/>
          </a:ln>
        </p:spPr>
        <p:txBody>
          <a:bodyPr/>
          <a:lstStyle/>
          <a:p>
            <a:fld id="{C90CB0BA-F487-4F61-A65E-CC119523A571}" type="slidenum">
              <a:rPr lang="en-US" altLang="zh-CN"/>
              <a:pPr/>
              <a:t>7</a:t>
            </a:fld>
            <a:endParaRPr lang="en-US" altLang="zh-CN"/>
          </a:p>
        </p:txBody>
      </p:sp>
      <p:sp>
        <p:nvSpPr>
          <p:cNvPr id="14341" name="AutoShape 3"/>
          <p:cNvSpPr>
            <a:spLocks noChangeArrowheads="1"/>
          </p:cNvSpPr>
          <p:nvPr/>
        </p:nvSpPr>
        <p:spPr bwMode="auto">
          <a:xfrm>
            <a:off x="279222" y="1784429"/>
            <a:ext cx="4225925" cy="403225"/>
          </a:xfrm>
          <a:prstGeom prst="roundRect">
            <a:avLst>
              <a:gd name="adj" fmla="val 16667"/>
            </a:avLst>
          </a:prstGeom>
          <a:solidFill>
            <a:srgbClr val="FFFFFF"/>
          </a:solidFill>
          <a:ln w="38100">
            <a:solidFill>
              <a:schemeClr val="tx1"/>
            </a:solidFill>
            <a:round/>
            <a:headEnd/>
            <a:tailEnd/>
          </a:ln>
        </p:spPr>
        <p:txBody>
          <a:bodyPr wrap="none" lIns="91429" tIns="45714" rIns="91429" bIns="45714" anchor="ctr"/>
          <a:lstStyle/>
          <a:p>
            <a:pPr algn="ctr" defTabSz="820738"/>
            <a:r>
              <a:rPr lang="en-US" altLang="zh-CN" sz="2000" dirty="0">
                <a:ea typeface="微软雅黑" panose="020B0503020204020204" pitchFamily="34" charset="-122"/>
              </a:rPr>
              <a:t>Algorithm</a:t>
            </a:r>
          </a:p>
        </p:txBody>
      </p:sp>
      <p:sp>
        <p:nvSpPr>
          <p:cNvPr id="14342" name="AutoShape 4"/>
          <p:cNvSpPr>
            <a:spLocks noChangeArrowheads="1"/>
          </p:cNvSpPr>
          <p:nvPr/>
        </p:nvSpPr>
        <p:spPr bwMode="auto">
          <a:xfrm>
            <a:off x="279222" y="3868816"/>
            <a:ext cx="4225925" cy="392113"/>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lstStyle/>
          <a:p>
            <a:pPr algn="ctr" defTabSz="820738"/>
            <a:r>
              <a:rPr lang="en-US" altLang="zh-CN" sz="2000" dirty="0">
                <a:ea typeface="微软雅黑" panose="020B0503020204020204" pitchFamily="34" charset="-122"/>
              </a:rPr>
              <a:t>Gates/Register-Transfer Level (RTL)</a:t>
            </a:r>
          </a:p>
        </p:txBody>
      </p:sp>
      <p:sp>
        <p:nvSpPr>
          <p:cNvPr id="14343" name="AutoShape 5"/>
          <p:cNvSpPr>
            <a:spLocks noChangeArrowheads="1"/>
          </p:cNvSpPr>
          <p:nvPr/>
        </p:nvSpPr>
        <p:spPr bwMode="auto">
          <a:xfrm>
            <a:off x="279222" y="1381204"/>
            <a:ext cx="4217988" cy="403225"/>
          </a:xfrm>
          <a:prstGeom prst="roundRect">
            <a:avLst>
              <a:gd name="adj" fmla="val 16667"/>
            </a:avLst>
          </a:prstGeom>
          <a:solidFill>
            <a:srgbClr val="FFFFFF"/>
          </a:solidFill>
          <a:ln w="38100">
            <a:solidFill>
              <a:schemeClr val="tx1"/>
            </a:solidFill>
            <a:round/>
            <a:headEnd/>
            <a:tailEnd/>
          </a:ln>
        </p:spPr>
        <p:txBody>
          <a:bodyPr wrap="none" lIns="91429" tIns="45714" rIns="91429" bIns="45714" anchor="ctr"/>
          <a:lstStyle/>
          <a:p>
            <a:pPr algn="ctr" defTabSz="820738"/>
            <a:r>
              <a:rPr lang="en-US" altLang="zh-CN" sz="2000" dirty="0">
                <a:ea typeface="微软雅黑" panose="020B0503020204020204" pitchFamily="34" charset="-122"/>
              </a:rPr>
              <a:t>Application</a:t>
            </a:r>
          </a:p>
        </p:txBody>
      </p:sp>
      <p:sp>
        <p:nvSpPr>
          <p:cNvPr id="14344" name="AutoShape 6"/>
          <p:cNvSpPr>
            <a:spLocks noChangeArrowheads="1"/>
          </p:cNvSpPr>
          <p:nvPr/>
        </p:nvSpPr>
        <p:spPr bwMode="auto">
          <a:xfrm>
            <a:off x="279222" y="2994104"/>
            <a:ext cx="4225925" cy="471487"/>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lstStyle/>
          <a:p>
            <a:pPr algn="ctr" defTabSz="820738"/>
            <a:r>
              <a:rPr lang="en-US" altLang="zh-CN" sz="2000" dirty="0">
                <a:ea typeface="微软雅黑" panose="020B0503020204020204" pitchFamily="34" charset="-122"/>
              </a:rPr>
              <a:t>Instruction Set Architecture (ISA)</a:t>
            </a:r>
          </a:p>
        </p:txBody>
      </p:sp>
      <p:sp>
        <p:nvSpPr>
          <p:cNvPr id="14345" name="AutoShape 7"/>
          <p:cNvSpPr>
            <a:spLocks noChangeArrowheads="1"/>
          </p:cNvSpPr>
          <p:nvPr/>
        </p:nvSpPr>
        <p:spPr bwMode="auto">
          <a:xfrm>
            <a:off x="279222" y="2590879"/>
            <a:ext cx="4214813" cy="403225"/>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lstStyle/>
          <a:p>
            <a:pPr algn="ctr" defTabSz="820738"/>
            <a:r>
              <a:rPr lang="en-US" altLang="zh-CN" sz="2000" dirty="0">
                <a:ea typeface="微软雅黑" panose="020B0503020204020204" pitchFamily="34" charset="-122"/>
              </a:rPr>
              <a:t>Operating System/Virtual Machine</a:t>
            </a:r>
          </a:p>
        </p:txBody>
      </p:sp>
      <p:sp>
        <p:nvSpPr>
          <p:cNvPr id="14346" name="AutoShape 8"/>
          <p:cNvSpPr>
            <a:spLocks noChangeArrowheads="1"/>
          </p:cNvSpPr>
          <p:nvPr/>
        </p:nvSpPr>
        <p:spPr bwMode="auto">
          <a:xfrm>
            <a:off x="279222" y="3465591"/>
            <a:ext cx="4225925" cy="403225"/>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lstStyle/>
          <a:p>
            <a:pPr algn="ctr" defTabSz="820738"/>
            <a:r>
              <a:rPr lang="en-US" altLang="zh-CN" sz="2000" dirty="0">
                <a:ea typeface="微软雅黑" panose="020B0503020204020204" pitchFamily="34" charset="-122"/>
              </a:rPr>
              <a:t>Microarchitecture</a:t>
            </a:r>
          </a:p>
        </p:txBody>
      </p:sp>
      <p:sp>
        <p:nvSpPr>
          <p:cNvPr id="14347" name="AutoShape 9"/>
          <p:cNvSpPr>
            <a:spLocks noChangeArrowheads="1"/>
          </p:cNvSpPr>
          <p:nvPr/>
        </p:nvSpPr>
        <p:spPr bwMode="auto">
          <a:xfrm>
            <a:off x="279222" y="4675266"/>
            <a:ext cx="4225925" cy="458788"/>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lstStyle/>
          <a:p>
            <a:pPr algn="ctr" defTabSz="820738"/>
            <a:r>
              <a:rPr lang="en-US" altLang="zh-CN" sz="2000" dirty="0">
                <a:ea typeface="微软雅黑" panose="020B0503020204020204" pitchFamily="34" charset="-122"/>
              </a:rPr>
              <a:t>Devices</a:t>
            </a:r>
          </a:p>
        </p:txBody>
      </p:sp>
      <p:sp>
        <p:nvSpPr>
          <p:cNvPr id="14348" name="AutoShape 10"/>
          <p:cNvSpPr>
            <a:spLocks noChangeArrowheads="1"/>
          </p:cNvSpPr>
          <p:nvPr/>
        </p:nvSpPr>
        <p:spPr bwMode="auto">
          <a:xfrm>
            <a:off x="279222" y="2187654"/>
            <a:ext cx="4225925" cy="403225"/>
          </a:xfrm>
          <a:prstGeom prst="roundRect">
            <a:avLst>
              <a:gd name="adj" fmla="val 16667"/>
            </a:avLst>
          </a:prstGeom>
          <a:solidFill>
            <a:srgbClr val="FFFFFF"/>
          </a:solidFill>
          <a:ln w="38100">
            <a:solidFill>
              <a:schemeClr val="tx1"/>
            </a:solidFill>
            <a:round/>
            <a:headEnd/>
            <a:tailEnd/>
          </a:ln>
        </p:spPr>
        <p:txBody>
          <a:bodyPr wrap="none" lIns="91429" tIns="45714" rIns="91429" bIns="45714" anchor="ctr"/>
          <a:lstStyle/>
          <a:p>
            <a:pPr algn="ctr" defTabSz="820738"/>
            <a:r>
              <a:rPr lang="en-US" altLang="zh-CN" sz="2000" dirty="0">
                <a:ea typeface="微软雅黑" panose="020B0503020204020204" pitchFamily="34" charset="-122"/>
              </a:rPr>
              <a:t>Programming Language</a:t>
            </a:r>
          </a:p>
        </p:txBody>
      </p:sp>
      <p:sp>
        <p:nvSpPr>
          <p:cNvPr id="14349" name="AutoShape 11"/>
          <p:cNvSpPr>
            <a:spLocks noChangeArrowheads="1"/>
          </p:cNvSpPr>
          <p:nvPr/>
        </p:nvSpPr>
        <p:spPr bwMode="auto">
          <a:xfrm>
            <a:off x="279222" y="4272041"/>
            <a:ext cx="4225925" cy="392113"/>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lstStyle/>
          <a:p>
            <a:pPr algn="ctr" defTabSz="820738"/>
            <a:r>
              <a:rPr lang="en-US" altLang="zh-CN" sz="2000" dirty="0">
                <a:ea typeface="微软雅黑" panose="020B0503020204020204" pitchFamily="34" charset="-122"/>
              </a:rPr>
              <a:t>Circuits</a:t>
            </a:r>
          </a:p>
        </p:txBody>
      </p:sp>
      <p:sp>
        <p:nvSpPr>
          <p:cNvPr id="14350" name="AutoShape 12"/>
          <p:cNvSpPr>
            <a:spLocks noChangeArrowheads="1"/>
          </p:cNvSpPr>
          <p:nvPr/>
        </p:nvSpPr>
        <p:spPr bwMode="auto">
          <a:xfrm>
            <a:off x="279222" y="5115004"/>
            <a:ext cx="4225925" cy="458787"/>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lstStyle/>
          <a:p>
            <a:pPr algn="ctr" defTabSz="820738"/>
            <a:r>
              <a:rPr lang="en-US" altLang="zh-CN" sz="2000" dirty="0">
                <a:ea typeface="微软雅黑" panose="020B0503020204020204" pitchFamily="34" charset="-122"/>
              </a:rPr>
              <a:t>Physics</a:t>
            </a:r>
          </a:p>
        </p:txBody>
      </p:sp>
      <p:pic>
        <p:nvPicPr>
          <p:cNvPr id="15" name="Picture 2" descr="f01-01-9780128000564"/>
          <p:cNvPicPr>
            <a:picLocks noGrp="1" noChangeAspect="1"/>
          </p:cNvPicPr>
          <p:nvPr/>
        </p:nvPicPr>
        <p:blipFill>
          <a:blip r:embed="rId3" cstate="print">
            <a:lum/>
            <a:extLst>
              <a:ext uri="{28A0092B-C50C-407E-A947-70E740481C1C}">
                <a14:useLocalDpi xmlns:a14="http://schemas.microsoft.com/office/drawing/2010/main" val="0"/>
              </a:ext>
            </a:extLst>
          </a:blip>
          <a:stretch>
            <a:fillRect/>
          </a:stretch>
        </p:blipFill>
        <p:spPr>
          <a:xfrm>
            <a:off x="5379821" y="1243812"/>
            <a:ext cx="2552700" cy="4754562"/>
          </a:xfrm>
          <a:prstGeom prst="rect">
            <a:avLst/>
          </a:prstGeom>
          <a:noFill/>
          <a:ln>
            <a:noFill/>
          </a:ln>
        </p:spPr>
      </p:pic>
      <p:sp>
        <p:nvSpPr>
          <p:cNvPr id="16" name="Footer Placeholder 3"/>
          <p:cNvSpPr>
            <a:spLocks noGrp="1"/>
          </p:cNvSpPr>
          <p:nvPr>
            <p:ph type="ftr" sz="quarter" idx="11"/>
          </p:nvPr>
        </p:nvSpPr>
        <p:spPr>
          <a:xfrm>
            <a:off x="5006542" y="6036303"/>
            <a:ext cx="3810000" cy="365125"/>
          </a:xfrm>
        </p:spPr>
        <p:txBody>
          <a:bodyPr/>
          <a:lstStyle/>
          <a:p>
            <a:r>
              <a:rPr lang="en-US" dirty="0" smtClean="0"/>
              <a:t>Copyright © 2016 Elsevier Ltd. All rights reserved.</a:t>
            </a:r>
            <a:endParaRPr lang="en-IN" dirty="0"/>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标题 1"/>
          <p:cNvSpPr>
            <a:spLocks noGrp="1"/>
          </p:cNvSpPr>
          <p:nvPr>
            <p:ph type="title"/>
          </p:nvPr>
        </p:nvSpPr>
        <p:spPr/>
        <p:txBody>
          <a:bodyPr>
            <a:noAutofit/>
          </a:bodyPr>
          <a:lstStyle/>
          <a:p>
            <a:r>
              <a:rPr lang="en-US" altLang="zh-CN" sz="2800" dirty="0" smtClean="0"/>
              <a:t>Moore’s Law Slowdown in Intel </a:t>
            </a:r>
            <a:r>
              <a:rPr lang="en-US" altLang="zh-CN" sz="2400" dirty="0" smtClean="0"/>
              <a:t>Processors</a:t>
            </a:r>
            <a:endParaRPr lang="zh-CN" altLang="en-US" sz="2800" dirty="0" smtClean="0"/>
          </a:p>
        </p:txBody>
      </p:sp>
      <p:sp>
        <p:nvSpPr>
          <p:cNvPr id="104451" name="日期占位符 3"/>
          <p:cNvSpPr>
            <a:spLocks noGrp="1"/>
          </p:cNvSpPr>
          <p:nvPr>
            <p:ph type="dt" sz="half" idx="10"/>
          </p:nvPr>
        </p:nvSpPr>
        <p:spPr/>
        <p:txBody>
          <a:bodyPr/>
          <a:lstStyle/>
          <a:p>
            <a:fld id="{AA203028-CA38-4483-9E6F-827DF5A084E2}" type="datetime1">
              <a:rPr lang="en-US" altLang="zh-CN" smtClean="0"/>
              <a:pPr/>
              <a:t>2/25/2020</a:t>
            </a:fld>
            <a:endParaRPr lang="en-US" altLang="zh-CN" smtClean="0"/>
          </a:p>
        </p:txBody>
      </p:sp>
      <p:sp>
        <p:nvSpPr>
          <p:cNvPr id="5" name="灯片编号占位符 4"/>
          <p:cNvSpPr>
            <a:spLocks noGrp="1"/>
          </p:cNvSpPr>
          <p:nvPr>
            <p:ph type="sldNum" sz="quarter" idx="12"/>
          </p:nvPr>
        </p:nvSpPr>
        <p:spPr/>
        <p:txBody>
          <a:bodyPr/>
          <a:lstStyle/>
          <a:p>
            <a:fld id="{7953984E-0717-4331-B92C-05AA86C678F7}" type="slidenum">
              <a:rPr lang="zh-CN" altLang="en-US" smtClean="0"/>
              <a:pPr/>
              <a:t>70</a:t>
            </a:fld>
            <a:endParaRPr lang="zh-CN" altLang="en-US"/>
          </a:p>
        </p:txBody>
      </p:sp>
      <p:pic>
        <p:nvPicPr>
          <p:cNvPr id="104452" name="图片 4"/>
          <p:cNvPicPr>
            <a:picLocks noChangeAspect="1"/>
          </p:cNvPicPr>
          <p:nvPr/>
        </p:nvPicPr>
        <p:blipFill>
          <a:blip r:embed="rId2"/>
          <a:srcRect/>
          <a:stretch>
            <a:fillRect/>
          </a:stretch>
        </p:blipFill>
        <p:spPr bwMode="auto">
          <a:xfrm>
            <a:off x="1619250" y="1412875"/>
            <a:ext cx="6105525" cy="4057650"/>
          </a:xfrm>
          <a:prstGeom prst="rect">
            <a:avLst/>
          </a:prstGeom>
          <a:noFill/>
          <a:ln w="9525">
            <a:noFill/>
            <a:miter lim="800000"/>
            <a:headEnd/>
            <a:tailEnd/>
          </a:ln>
        </p:spPr>
      </p:pic>
      <p:sp>
        <p:nvSpPr>
          <p:cNvPr id="2" name="文本框 1"/>
          <p:cNvSpPr txBox="1"/>
          <p:nvPr/>
        </p:nvSpPr>
        <p:spPr>
          <a:xfrm>
            <a:off x="5928852" y="3350834"/>
            <a:ext cx="1107996" cy="369332"/>
          </a:xfrm>
          <a:prstGeom prst="rect">
            <a:avLst/>
          </a:prstGeom>
          <a:solidFill>
            <a:srgbClr val="FFC000"/>
          </a:solidFill>
        </p:spPr>
        <p:txBody>
          <a:bodyPr wrap="none" rtlCol="0">
            <a:spAutoFit/>
          </a:bodyPr>
          <a:lstStyle/>
          <a:p>
            <a:r>
              <a:rPr lang="zh-CN" altLang="en-US" dirty="0" smtClean="0"/>
              <a:t>增长变缓</a:t>
            </a:r>
            <a:endParaRPr lang="zh-CN" altLang="en-US" dirty="0"/>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1"/>
          <p:cNvSpPr>
            <a:spLocks noGrp="1"/>
          </p:cNvSpPr>
          <p:nvPr>
            <p:ph type="title"/>
          </p:nvPr>
        </p:nvSpPr>
        <p:spPr/>
        <p:txBody>
          <a:bodyPr/>
          <a:lstStyle/>
          <a:p>
            <a:r>
              <a:rPr lang="en-US" altLang="zh-CN" sz="3200" smtClean="0"/>
              <a:t>Moore’s Law in DRAMs</a:t>
            </a:r>
            <a:endParaRPr lang="zh-CN" altLang="en-US" sz="3200" smtClean="0"/>
          </a:p>
        </p:txBody>
      </p:sp>
      <p:sp>
        <p:nvSpPr>
          <p:cNvPr id="102403" name="日期占位符 3"/>
          <p:cNvSpPr>
            <a:spLocks noGrp="1"/>
          </p:cNvSpPr>
          <p:nvPr>
            <p:ph type="dt" sz="half" idx="10"/>
          </p:nvPr>
        </p:nvSpPr>
        <p:spPr>
          <a:noFill/>
          <a:ln>
            <a:headEnd/>
            <a:tailEnd/>
          </a:ln>
        </p:spPr>
        <p:txBody>
          <a:bodyPr>
            <a:prstTxWarp prst="textNoShape">
              <a:avLst/>
            </a:prstTxWarp>
          </a:bodyPr>
          <a:lstStyle/>
          <a:p>
            <a:fld id="{F8345F7A-739D-4871-9A41-B4718F557AC3}" type="datetime1">
              <a:rPr lang="en-US" altLang="zh-CN" smtClean="0"/>
              <a:pPr/>
              <a:t>2/25/2020</a:t>
            </a:fld>
            <a:endParaRPr lang="en-US" altLang="zh-CN" smtClean="0"/>
          </a:p>
        </p:txBody>
      </p:sp>
      <p:sp>
        <p:nvSpPr>
          <p:cNvPr id="5" name="灯片编号占位符 4"/>
          <p:cNvSpPr>
            <a:spLocks noGrp="1"/>
          </p:cNvSpPr>
          <p:nvPr>
            <p:ph type="sldNum" sz="quarter" idx="12"/>
          </p:nvPr>
        </p:nvSpPr>
        <p:spPr/>
        <p:txBody>
          <a:bodyPr/>
          <a:lstStyle/>
          <a:p>
            <a:fld id="{7953984E-0717-4331-B92C-05AA86C678F7}" type="slidenum">
              <a:rPr lang="zh-CN" altLang="en-US" smtClean="0"/>
              <a:pPr/>
              <a:t>71</a:t>
            </a:fld>
            <a:endParaRPr lang="zh-CN" altLang="en-US"/>
          </a:p>
        </p:txBody>
      </p:sp>
      <p:pic>
        <p:nvPicPr>
          <p:cNvPr id="102404" name="图片 4"/>
          <p:cNvPicPr>
            <a:picLocks noChangeAspect="1"/>
          </p:cNvPicPr>
          <p:nvPr/>
        </p:nvPicPr>
        <p:blipFill>
          <a:blip r:embed="rId2"/>
          <a:srcRect/>
          <a:stretch>
            <a:fillRect/>
          </a:stretch>
        </p:blipFill>
        <p:spPr bwMode="auto">
          <a:xfrm>
            <a:off x="1154617" y="1244214"/>
            <a:ext cx="6677025" cy="4495800"/>
          </a:xfrm>
          <a:prstGeom prst="rect">
            <a:avLst/>
          </a:prstGeom>
          <a:noFill/>
          <a:ln w="9525">
            <a:noFill/>
            <a:miter lim="800000"/>
            <a:headEnd/>
            <a:tailEnd/>
          </a:ln>
        </p:spPr>
      </p:pic>
    </p:spTree>
    <p:extLst>
      <p:ext uri="{BB962C8B-B14F-4D97-AF65-F5344CB8AC3E}">
        <p14:creationId xmlns:p14="http://schemas.microsoft.com/office/powerpoint/2010/main" val="3575473776"/>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标题 1"/>
          <p:cNvSpPr>
            <a:spLocks noGrp="1"/>
          </p:cNvSpPr>
          <p:nvPr>
            <p:ph type="title"/>
          </p:nvPr>
        </p:nvSpPr>
        <p:spPr/>
        <p:txBody>
          <a:bodyPr/>
          <a:lstStyle/>
          <a:p>
            <a:r>
              <a:rPr lang="en-US" altLang="zh-CN" sz="2800" smtClean="0"/>
              <a:t>Technology &amp; Power: Dennard Scaling</a:t>
            </a:r>
            <a:endParaRPr lang="zh-CN" altLang="en-US" sz="2800" smtClean="0"/>
          </a:p>
        </p:txBody>
      </p:sp>
      <p:sp>
        <p:nvSpPr>
          <p:cNvPr id="7" name="竖排文字占位符 6"/>
          <p:cNvSpPr>
            <a:spLocks noGrp="1"/>
          </p:cNvSpPr>
          <p:nvPr>
            <p:ph type="body" orient="vert" idx="1"/>
          </p:nvPr>
        </p:nvSpPr>
        <p:spPr/>
        <p:txBody>
          <a:bodyPr/>
          <a:lstStyle/>
          <a:p>
            <a:endParaRPr lang="zh-CN" altLang="en-US"/>
          </a:p>
        </p:txBody>
      </p:sp>
      <p:sp>
        <p:nvSpPr>
          <p:cNvPr id="105476" name="日期占位符 3"/>
          <p:cNvSpPr>
            <a:spLocks noGrp="1"/>
          </p:cNvSpPr>
          <p:nvPr>
            <p:ph type="dt" sz="half" idx="10"/>
          </p:nvPr>
        </p:nvSpPr>
        <p:spPr>
          <a:noFill/>
          <a:ln>
            <a:headEnd/>
            <a:tailEnd/>
          </a:ln>
        </p:spPr>
        <p:txBody>
          <a:bodyPr>
            <a:prstTxWarp prst="textNoShape">
              <a:avLst/>
            </a:prstTxWarp>
          </a:bodyPr>
          <a:lstStyle/>
          <a:p>
            <a:fld id="{5FA2924D-56AF-4E6E-A46F-C01D3FD10F93}" type="datetime1">
              <a:rPr lang="en-US" altLang="zh-CN" smtClean="0"/>
              <a:pPr/>
              <a:t>2/25/2020</a:t>
            </a:fld>
            <a:endParaRPr lang="en-US" altLang="zh-CN" smtClean="0"/>
          </a:p>
        </p:txBody>
      </p:sp>
      <p:sp>
        <p:nvSpPr>
          <p:cNvPr id="6" name="灯片编号占位符 5"/>
          <p:cNvSpPr>
            <a:spLocks noGrp="1"/>
          </p:cNvSpPr>
          <p:nvPr>
            <p:ph type="sldNum" sz="quarter" idx="12"/>
          </p:nvPr>
        </p:nvSpPr>
        <p:spPr/>
        <p:txBody>
          <a:bodyPr/>
          <a:lstStyle/>
          <a:p>
            <a:fld id="{7953984E-0717-4331-B92C-05AA86C678F7}" type="slidenum">
              <a:rPr lang="zh-CN" altLang="en-US" smtClean="0"/>
              <a:pPr/>
              <a:t>72</a:t>
            </a:fld>
            <a:endParaRPr lang="zh-CN" altLang="en-US"/>
          </a:p>
        </p:txBody>
      </p:sp>
      <p:pic>
        <p:nvPicPr>
          <p:cNvPr id="105477" name="图片 4"/>
          <p:cNvPicPr>
            <a:picLocks noChangeAspect="1"/>
          </p:cNvPicPr>
          <p:nvPr/>
        </p:nvPicPr>
        <p:blipFill>
          <a:blip r:embed="rId2"/>
          <a:srcRect/>
          <a:stretch>
            <a:fillRect/>
          </a:stretch>
        </p:blipFill>
        <p:spPr bwMode="auto">
          <a:xfrm>
            <a:off x="684213" y="1290638"/>
            <a:ext cx="8032750" cy="496093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标题 1"/>
          <p:cNvSpPr>
            <a:spLocks noGrp="1"/>
          </p:cNvSpPr>
          <p:nvPr>
            <p:ph type="title"/>
          </p:nvPr>
        </p:nvSpPr>
        <p:spPr/>
        <p:txBody>
          <a:bodyPr/>
          <a:lstStyle/>
          <a:p>
            <a:r>
              <a:rPr lang="en-US" altLang="zh-CN" sz="2800" dirty="0" smtClean="0"/>
              <a:t>Technology &amp; Power: Dennard Scaling</a:t>
            </a:r>
            <a:endParaRPr lang="zh-CN" altLang="en-US" sz="2800" dirty="0" smtClean="0"/>
          </a:p>
        </p:txBody>
      </p:sp>
      <p:sp>
        <p:nvSpPr>
          <p:cNvPr id="7" name="竖排文字占位符 6"/>
          <p:cNvSpPr>
            <a:spLocks noGrp="1"/>
          </p:cNvSpPr>
          <p:nvPr>
            <p:ph type="body" orient="vert" idx="1"/>
          </p:nvPr>
        </p:nvSpPr>
        <p:spPr/>
        <p:txBody>
          <a:bodyPr/>
          <a:lstStyle/>
          <a:p>
            <a:endParaRPr lang="zh-CN" altLang="en-US"/>
          </a:p>
        </p:txBody>
      </p:sp>
      <p:sp>
        <p:nvSpPr>
          <p:cNvPr id="105476" name="日期占位符 3"/>
          <p:cNvSpPr>
            <a:spLocks noGrp="1"/>
          </p:cNvSpPr>
          <p:nvPr>
            <p:ph type="dt" sz="half" idx="10"/>
          </p:nvPr>
        </p:nvSpPr>
        <p:spPr>
          <a:noFill/>
          <a:ln>
            <a:headEnd/>
            <a:tailEnd/>
          </a:ln>
        </p:spPr>
        <p:txBody>
          <a:bodyPr>
            <a:prstTxWarp prst="textNoShape">
              <a:avLst/>
            </a:prstTxWarp>
          </a:bodyPr>
          <a:lstStyle/>
          <a:p>
            <a:fld id="{5FA2924D-56AF-4E6E-A46F-C01D3FD10F93}" type="datetime1">
              <a:rPr lang="en-US" altLang="zh-CN" smtClean="0"/>
              <a:pPr/>
              <a:t>2/25/2020</a:t>
            </a:fld>
            <a:endParaRPr lang="en-US" altLang="zh-CN" smtClean="0"/>
          </a:p>
        </p:txBody>
      </p:sp>
      <p:sp>
        <p:nvSpPr>
          <p:cNvPr id="6" name="灯片编号占位符 5"/>
          <p:cNvSpPr>
            <a:spLocks noGrp="1"/>
          </p:cNvSpPr>
          <p:nvPr>
            <p:ph type="sldNum" sz="quarter" idx="12"/>
          </p:nvPr>
        </p:nvSpPr>
        <p:spPr/>
        <p:txBody>
          <a:bodyPr/>
          <a:lstStyle/>
          <a:p>
            <a:fld id="{7953984E-0717-4331-B92C-05AA86C678F7}" type="slidenum">
              <a:rPr lang="zh-CN" altLang="en-US" smtClean="0"/>
              <a:pPr/>
              <a:t>73</a:t>
            </a:fld>
            <a:endParaRPr lang="zh-CN" altLang="en-US"/>
          </a:p>
        </p:txBody>
      </p:sp>
      <p:pic>
        <p:nvPicPr>
          <p:cNvPr id="105477" name="图片 4"/>
          <p:cNvPicPr>
            <a:picLocks noChangeAspect="1"/>
          </p:cNvPicPr>
          <p:nvPr/>
        </p:nvPicPr>
        <p:blipFill>
          <a:blip r:embed="rId2"/>
          <a:srcRect/>
          <a:stretch>
            <a:fillRect/>
          </a:stretch>
        </p:blipFill>
        <p:spPr bwMode="auto">
          <a:xfrm>
            <a:off x="684213" y="1290638"/>
            <a:ext cx="8032750" cy="4960937"/>
          </a:xfrm>
          <a:prstGeom prst="rect">
            <a:avLst/>
          </a:prstGeom>
          <a:noFill/>
          <a:ln w="9525">
            <a:noFill/>
            <a:miter lim="800000"/>
            <a:headEnd/>
            <a:tailEnd/>
          </a:ln>
        </p:spPr>
      </p:pic>
    </p:spTree>
    <p:extLst>
      <p:ext uri="{BB962C8B-B14F-4D97-AF65-F5344CB8AC3E}">
        <p14:creationId xmlns:p14="http://schemas.microsoft.com/office/powerpoint/2010/main" val="4235065057"/>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0" name="Rectangle 2"/>
          <p:cNvSpPr>
            <a:spLocks noGrp="1" noChangeArrowheads="1"/>
          </p:cNvSpPr>
          <p:nvPr>
            <p:ph type="title"/>
          </p:nvPr>
        </p:nvSpPr>
        <p:spPr/>
        <p:txBody>
          <a:bodyPr/>
          <a:lstStyle/>
          <a:p>
            <a:pPr eaLnBrk="1" hangingPunct="1"/>
            <a:r>
              <a:rPr lang="en-US" altLang="zh-CN" sz="3200" dirty="0" smtClean="0"/>
              <a:t>Why is low-power Important?</a:t>
            </a:r>
          </a:p>
        </p:txBody>
      </p:sp>
      <p:sp>
        <p:nvSpPr>
          <p:cNvPr id="3" name="内容占位符 2"/>
          <p:cNvSpPr>
            <a:spLocks noGrp="1"/>
          </p:cNvSpPr>
          <p:nvPr>
            <p:ph idx="1"/>
          </p:nvPr>
        </p:nvSpPr>
        <p:spPr>
          <a:xfrm>
            <a:off x="457200" y="1188139"/>
            <a:ext cx="8229600" cy="4841001"/>
          </a:xfrm>
        </p:spPr>
        <p:txBody>
          <a:bodyPr>
            <a:normAutofit fontScale="92500" lnSpcReduction="10000"/>
          </a:bodyPr>
          <a:lstStyle/>
          <a:p>
            <a:r>
              <a:rPr lang="en-US" altLang="zh-CN" dirty="0" smtClean="0"/>
              <a:t>Power must be brought in and distributed around the chip</a:t>
            </a:r>
          </a:p>
          <a:p>
            <a:r>
              <a:rPr lang="en-US" altLang="zh-CN" dirty="0" smtClean="0"/>
              <a:t>Power is dissipated as heat and must be removed</a:t>
            </a:r>
          </a:p>
          <a:p>
            <a:r>
              <a:rPr lang="en-US" altLang="zh-CN" dirty="0" smtClean="0"/>
              <a:t>Three things to consider</a:t>
            </a:r>
          </a:p>
          <a:p>
            <a:pPr lvl="1"/>
            <a:r>
              <a:rPr lang="en-US" altLang="zh-CN" dirty="0" smtClean="0"/>
              <a:t>Peak power </a:t>
            </a:r>
            <a:r>
              <a:rPr lang="zh-CN" altLang="en-US" dirty="0" smtClean="0"/>
              <a:t>（电源能够提供的功率 </a:t>
            </a:r>
            <a:r>
              <a:rPr lang="en-US" altLang="zh-CN" dirty="0"/>
              <a:t>&lt;</a:t>
            </a:r>
            <a:r>
              <a:rPr lang="en-US" altLang="zh-CN" dirty="0" smtClean="0"/>
              <a:t> </a:t>
            </a:r>
            <a:r>
              <a:rPr lang="zh-CN" altLang="en-US" dirty="0" smtClean="0"/>
              <a:t>处理器需要的最大功率 </a:t>
            </a:r>
            <a:r>
              <a:rPr lang="en-US" altLang="zh-CN" dirty="0" smtClean="0"/>
              <a:t>=&gt; </a:t>
            </a:r>
            <a:r>
              <a:rPr lang="zh-CN" altLang="en-US" dirty="0" smtClean="0"/>
              <a:t>电压下降 </a:t>
            </a:r>
            <a:r>
              <a:rPr lang="en-US" altLang="zh-CN" dirty="0" smtClean="0"/>
              <a:t>=&gt; </a:t>
            </a:r>
            <a:r>
              <a:rPr lang="zh-CN" altLang="en-US" dirty="0" smtClean="0"/>
              <a:t>无法正常工作）</a:t>
            </a:r>
            <a:endParaRPr lang="en-US" altLang="zh-CN" dirty="0" smtClean="0"/>
          </a:p>
          <a:p>
            <a:pPr lvl="1"/>
            <a:r>
              <a:rPr lang="en-US" altLang="zh-CN" dirty="0" smtClean="0"/>
              <a:t>Thermal design power (TDP)</a:t>
            </a:r>
            <a:r>
              <a:rPr lang="zh-CN" altLang="en-US" dirty="0" smtClean="0"/>
              <a:t>热设计功耗， 决定了电路的冷却需求 （</a:t>
            </a:r>
            <a:r>
              <a:rPr lang="en-US" altLang="zh-CN" dirty="0" smtClean="0"/>
              <a:t>often TDP&gt; </a:t>
            </a:r>
            <a:r>
              <a:rPr lang="zh-CN" altLang="en-US" dirty="0" smtClean="0"/>
              <a:t>平均功率 ）</a:t>
            </a:r>
            <a:endParaRPr lang="en-US" altLang="zh-CN" dirty="0" smtClean="0"/>
          </a:p>
          <a:p>
            <a:pPr lvl="1"/>
            <a:r>
              <a:rPr lang="en-US" altLang="zh-CN" dirty="0" smtClean="0"/>
              <a:t>Energy</a:t>
            </a:r>
            <a:r>
              <a:rPr lang="zh-CN" altLang="en-US" dirty="0"/>
              <a:t>能耗</a:t>
            </a:r>
            <a:r>
              <a:rPr lang="en-US" altLang="zh-CN" dirty="0" smtClean="0"/>
              <a:t> or power</a:t>
            </a:r>
            <a:r>
              <a:rPr lang="zh-CN" altLang="en-US" dirty="0" smtClean="0"/>
              <a:t>功耗</a:t>
            </a:r>
            <a:r>
              <a:rPr lang="en-US" altLang="zh-CN" dirty="0" smtClean="0"/>
              <a:t>? Which one is a better metric? </a:t>
            </a:r>
            <a:endParaRPr lang="en-US" altLang="zh-CN" dirty="0"/>
          </a:p>
        </p:txBody>
      </p:sp>
      <p:sp>
        <p:nvSpPr>
          <p:cNvPr id="106498" name="日期占位符 3"/>
          <p:cNvSpPr>
            <a:spLocks noGrp="1" noChangeArrowheads="1"/>
          </p:cNvSpPr>
          <p:nvPr>
            <p:ph type="dt" sz="half" idx="10"/>
          </p:nvPr>
        </p:nvSpPr>
        <p:spPr>
          <a:noFill/>
          <a:ln>
            <a:headEnd/>
            <a:tailEnd/>
          </a:ln>
        </p:spPr>
        <p:txBody>
          <a:bodyPr>
            <a:prstTxWarp prst="textNoShape">
              <a:avLst/>
            </a:prstTxWarp>
          </a:bodyPr>
          <a:lstStyle/>
          <a:p>
            <a:fld id="{191D49A3-FAA6-465B-8F9D-BC66B3916391}" type="datetime1">
              <a:rPr lang="en-US" altLang="zh-CN" smtClean="0"/>
              <a:pPr/>
              <a:t>2/25/2020</a:t>
            </a:fld>
            <a:endParaRPr lang="en-US" altLang="zh-CN" smtClean="0"/>
          </a:p>
        </p:txBody>
      </p:sp>
      <p:sp>
        <p:nvSpPr>
          <p:cNvPr id="106505" name="灯片编号占位符 1"/>
          <p:cNvSpPr>
            <a:spLocks noGrp="1" noChangeArrowheads="1"/>
          </p:cNvSpPr>
          <p:nvPr>
            <p:ph type="sldNum" sz="quarter" idx="12"/>
          </p:nvPr>
        </p:nvSpPr>
        <p:spPr>
          <a:noFill/>
          <a:ln>
            <a:headEnd/>
            <a:tailEnd/>
          </a:ln>
        </p:spPr>
        <p:txBody>
          <a:bodyPr/>
          <a:lstStyle/>
          <a:p>
            <a:fld id="{3EEDACEC-3456-40BE-BA1D-5A3FAF197FB2}" type="slidenum">
              <a:rPr lang="en-US" altLang="zh-CN"/>
              <a:pPr/>
              <a:t>74</a:t>
            </a:fld>
            <a:endParaRPr lang="en-US" altLang="zh-CN"/>
          </a:p>
        </p:txBody>
      </p:sp>
      <p:sp>
        <p:nvSpPr>
          <p:cNvPr id="106501" name="Rectangle 3"/>
          <p:cNvSpPr>
            <a:spLocks noChangeArrowheads="1"/>
          </p:cNvSpPr>
          <p:nvPr/>
        </p:nvSpPr>
        <p:spPr bwMode="auto">
          <a:xfrm>
            <a:off x="0" y="3091934"/>
            <a:ext cx="184731" cy="369332"/>
          </a:xfrm>
          <a:prstGeom prst="rect">
            <a:avLst/>
          </a:prstGeom>
          <a:noFill/>
          <a:ln w="12700">
            <a:noFill/>
            <a:miter lim="800000"/>
            <a:headEnd/>
            <a:tailEnd/>
          </a:ln>
        </p:spPr>
        <p:txBody>
          <a:bodyPr wrap="none" anchor="ctr">
            <a:spAutoFit/>
          </a:bodyPr>
          <a:lstStyle/>
          <a:p>
            <a:endParaRPr lang="zh-CN" altLang="en-US" dirty="0">
              <a:ea typeface="微软雅黑" panose="020B0503020204020204" pitchFamily="34" charset="-122"/>
            </a:endParaRPr>
          </a:p>
        </p:txBody>
      </p:sp>
      <p:sp>
        <p:nvSpPr>
          <p:cNvPr id="106503" name="Rectangle 5"/>
          <p:cNvSpPr>
            <a:spLocks noChangeArrowheads="1"/>
          </p:cNvSpPr>
          <p:nvPr/>
        </p:nvSpPr>
        <p:spPr bwMode="auto">
          <a:xfrm>
            <a:off x="0" y="3115747"/>
            <a:ext cx="184731" cy="369332"/>
          </a:xfrm>
          <a:prstGeom prst="rect">
            <a:avLst/>
          </a:prstGeom>
          <a:noFill/>
          <a:ln w="12700">
            <a:noFill/>
            <a:miter lim="800000"/>
            <a:headEnd/>
            <a:tailEnd/>
          </a:ln>
        </p:spPr>
        <p:txBody>
          <a:bodyPr wrap="none" anchor="ctr">
            <a:spAutoFit/>
          </a:bodyPr>
          <a:lstStyle/>
          <a:p>
            <a:endParaRPr lang="zh-CN" altLang="en-US" dirty="0">
              <a:ea typeface="微软雅黑" panose="020B0503020204020204" pitchFamily="34" charset="-122"/>
            </a:endParaRPr>
          </a:p>
        </p:txBody>
      </p:sp>
      <p:sp>
        <p:nvSpPr>
          <p:cNvPr id="8" name="文本框 7"/>
          <p:cNvSpPr txBox="1"/>
          <p:nvPr/>
        </p:nvSpPr>
        <p:spPr>
          <a:xfrm>
            <a:off x="1788924" y="6029140"/>
            <a:ext cx="4764276" cy="400110"/>
          </a:xfrm>
          <a:prstGeom prst="rect">
            <a:avLst/>
          </a:prstGeom>
          <a:solidFill>
            <a:srgbClr val="FFC000"/>
          </a:solidFill>
        </p:spPr>
        <p:txBody>
          <a:bodyPr wrap="square" rtlCol="0">
            <a:spAutoFit/>
          </a:bodyPr>
          <a:lstStyle/>
          <a:p>
            <a:r>
              <a:rPr lang="zh-CN" altLang="en-US" sz="2000" b="1" dirty="0" smtClean="0"/>
              <a:t>能耗！和完成一件任务的时间有关 </a:t>
            </a:r>
            <a:r>
              <a:rPr lang="en-US" altLang="zh-CN" sz="2000" b="1" dirty="0" smtClean="0"/>
              <a:t>E = </a:t>
            </a:r>
            <a:r>
              <a:rPr lang="en-US" altLang="zh-CN" sz="2000" b="1" dirty="0" err="1" smtClean="0"/>
              <a:t>pt</a:t>
            </a:r>
            <a:endParaRPr lang="zh-CN" altLang="en-US" sz="2000" b="1" dirty="0"/>
          </a:p>
        </p:txBody>
      </p:sp>
    </p:spTree>
    <p:extLst>
      <p:ext uri="{BB962C8B-B14F-4D97-AF65-F5344CB8AC3E}">
        <p14:creationId xmlns:p14="http://schemas.microsoft.com/office/powerpoint/2010/main" val="7085505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标题 1"/>
          <p:cNvSpPr>
            <a:spLocks noGrp="1" noChangeArrowheads="1"/>
          </p:cNvSpPr>
          <p:nvPr>
            <p:ph type="title"/>
          </p:nvPr>
        </p:nvSpPr>
        <p:spPr/>
        <p:txBody>
          <a:bodyPr/>
          <a:lstStyle/>
          <a:p>
            <a:r>
              <a:rPr lang="en-US" altLang="zh-CN" smtClean="0"/>
              <a:t>Power in Integrated Circuits</a:t>
            </a:r>
            <a:endParaRPr lang="zh-CN" altLang="en-US" smtClean="0"/>
          </a:p>
        </p:txBody>
      </p:sp>
      <p:sp>
        <p:nvSpPr>
          <p:cNvPr id="178179" name="内容占位符 2"/>
          <p:cNvSpPr>
            <a:spLocks noGrp="1" noChangeArrowheads="1"/>
          </p:cNvSpPr>
          <p:nvPr>
            <p:ph idx="1"/>
          </p:nvPr>
        </p:nvSpPr>
        <p:spPr/>
        <p:txBody>
          <a:bodyPr>
            <a:normAutofit fontScale="77500" lnSpcReduction="20000"/>
          </a:bodyPr>
          <a:lstStyle/>
          <a:p>
            <a:r>
              <a:rPr lang="zh-CN" altLang="en-US" dirty="0" smtClean="0"/>
              <a:t>功耗问题是当今计算机设计面临的最大挑战之一</a:t>
            </a:r>
            <a:endParaRPr lang="en-US" altLang="zh-CN" dirty="0" smtClean="0"/>
          </a:p>
          <a:p>
            <a:pPr lvl="1"/>
            <a:r>
              <a:rPr lang="zh-CN" altLang="en-US" dirty="0" smtClean="0"/>
              <a:t>芯片内部和外围电路都存在功耗问题</a:t>
            </a:r>
            <a:endParaRPr lang="en-US" altLang="zh-CN" dirty="0" smtClean="0"/>
          </a:p>
          <a:p>
            <a:pPr lvl="1"/>
            <a:r>
              <a:rPr lang="zh-CN" altLang="en-US" dirty="0" smtClean="0"/>
              <a:t>功耗会产生热，须解决散热问题</a:t>
            </a:r>
            <a:endParaRPr lang="en-US" altLang="zh-CN" dirty="0" smtClean="0"/>
          </a:p>
          <a:p>
            <a:r>
              <a:rPr lang="zh-CN" altLang="en-US" dirty="0" smtClean="0"/>
              <a:t>热设计功率（</a:t>
            </a:r>
            <a:r>
              <a:rPr lang="en-US" altLang="zh-CN" dirty="0" smtClean="0"/>
              <a:t>Thermal Design Power (TDP)</a:t>
            </a:r>
            <a:r>
              <a:rPr lang="zh-CN" altLang="en-US" dirty="0" smtClean="0"/>
              <a:t>）</a:t>
            </a:r>
            <a:endParaRPr lang="en-US" altLang="zh-CN" dirty="0" smtClean="0"/>
          </a:p>
          <a:p>
            <a:pPr lvl="1"/>
            <a:r>
              <a:rPr lang="en-US" altLang="zh-CN" dirty="0" smtClean="0"/>
              <a:t>Intel</a:t>
            </a:r>
            <a:r>
              <a:rPr lang="zh-CN" altLang="en-US" dirty="0" smtClean="0"/>
              <a:t>：热设计</a:t>
            </a:r>
            <a:r>
              <a:rPr lang="zh-CN" altLang="en-US" dirty="0"/>
              <a:t>功率，一种基于最坏情况应用的功率耗散</a:t>
            </a:r>
            <a:r>
              <a:rPr lang="zh-CN" altLang="en-US" dirty="0" smtClean="0"/>
              <a:t>目标</a:t>
            </a:r>
            <a:endParaRPr lang="en-US" altLang="zh-CN" dirty="0" smtClean="0"/>
          </a:p>
          <a:p>
            <a:pPr lvl="1"/>
            <a:r>
              <a:rPr lang="zh-CN" altLang="en-US" dirty="0" smtClean="0"/>
              <a:t>表达了设备的功耗特征</a:t>
            </a:r>
            <a:endParaRPr lang="en-US" altLang="zh-CN" dirty="0" smtClean="0"/>
          </a:p>
          <a:p>
            <a:pPr lvl="1"/>
            <a:r>
              <a:rPr lang="zh-CN" altLang="en-US" dirty="0" smtClean="0"/>
              <a:t>主要用于电源和冷却系统的设计</a:t>
            </a:r>
            <a:endParaRPr lang="en-US" altLang="zh-CN" dirty="0" smtClean="0"/>
          </a:p>
          <a:p>
            <a:pPr lvl="1"/>
            <a:r>
              <a:rPr lang="zh-CN" altLang="en-US" dirty="0" smtClean="0"/>
              <a:t>通常它低于峰值功耗，但高于平均功耗</a:t>
            </a:r>
            <a:endParaRPr lang="en-US" altLang="zh-CN" dirty="0" smtClean="0"/>
          </a:p>
          <a:p>
            <a:r>
              <a:rPr lang="en-US" altLang="zh-CN" dirty="0" smtClean="0"/>
              <a:t>TDP</a:t>
            </a:r>
            <a:r>
              <a:rPr lang="zh-CN" altLang="en-US" dirty="0" smtClean="0"/>
              <a:t>和功耗的关系？</a:t>
            </a:r>
            <a:endParaRPr lang="en-US" altLang="zh-CN" dirty="0" smtClean="0"/>
          </a:p>
          <a:p>
            <a:pPr lvl="1"/>
            <a:r>
              <a:rPr lang="zh-CN" altLang="en-US" dirty="0" smtClean="0"/>
              <a:t>答案是没有关系。很多测试表明，</a:t>
            </a:r>
            <a:r>
              <a:rPr lang="en-US" altLang="zh-CN" dirty="0" smtClean="0"/>
              <a:t>CPU</a:t>
            </a:r>
            <a:r>
              <a:rPr lang="zh-CN" altLang="en-US" dirty="0" smtClean="0"/>
              <a:t>的最大真实功耗小于</a:t>
            </a:r>
            <a:r>
              <a:rPr lang="en-US" altLang="zh-CN" dirty="0" smtClean="0"/>
              <a:t>TDP</a:t>
            </a:r>
            <a:r>
              <a:rPr lang="zh-CN" altLang="en-US" dirty="0" smtClean="0"/>
              <a:t>值，但是在加压超频后峰值功耗有可能超过</a:t>
            </a:r>
            <a:r>
              <a:rPr lang="en-US" altLang="zh-CN" dirty="0" smtClean="0"/>
              <a:t>TDP</a:t>
            </a:r>
            <a:r>
              <a:rPr lang="zh-CN" altLang="en-US" dirty="0" smtClean="0"/>
              <a:t>。</a:t>
            </a:r>
            <a:endParaRPr lang="en-US" altLang="zh-CN" dirty="0" smtClean="0"/>
          </a:p>
          <a:p>
            <a:r>
              <a:rPr lang="zh-CN" altLang="en-US" dirty="0" smtClean="0"/>
              <a:t>降低频率可导致功耗下降</a:t>
            </a:r>
            <a:endParaRPr lang="en-US" altLang="zh-CN" dirty="0" smtClean="0"/>
          </a:p>
          <a:p>
            <a:endParaRPr lang="zh-CN" altLang="en-US" dirty="0" smtClean="0"/>
          </a:p>
        </p:txBody>
      </p:sp>
      <p:sp>
        <p:nvSpPr>
          <p:cNvPr id="178180" name="日期占位符 3"/>
          <p:cNvSpPr>
            <a:spLocks noGrp="1" noChangeArrowheads="1"/>
          </p:cNvSpPr>
          <p:nvPr>
            <p:ph type="dt" sz="half" idx="10"/>
          </p:nvPr>
        </p:nvSpPr>
        <p:spPr/>
        <p:txBody>
          <a:bodyPr/>
          <a:lstStyle/>
          <a:p>
            <a:fld id="{086215ED-701F-420F-A736-07B1E6F2F300}" type="datetime1">
              <a:rPr lang="en-US" altLang="zh-CN" smtClean="0"/>
              <a:pPr/>
              <a:t>2/25/2020</a:t>
            </a:fld>
            <a:endParaRPr lang="en-US" altLang="zh-CN" smtClean="0"/>
          </a:p>
        </p:txBody>
      </p:sp>
      <p:sp>
        <p:nvSpPr>
          <p:cNvPr id="178182" name="灯片编号占位符 5"/>
          <p:cNvSpPr>
            <a:spLocks noGrp="1" noChangeArrowheads="1"/>
          </p:cNvSpPr>
          <p:nvPr>
            <p:ph type="sldNum" sz="quarter" idx="12"/>
          </p:nvPr>
        </p:nvSpPr>
        <p:spPr/>
        <p:txBody>
          <a:bodyPr/>
          <a:lstStyle/>
          <a:p>
            <a:fld id="{1A164CBD-9BD9-46D5-B076-DE28AB25D94C}" type="slidenum">
              <a:rPr lang="en-US" altLang="zh-CN" smtClean="0"/>
              <a:pPr/>
              <a:t>75</a:t>
            </a:fld>
            <a:endParaRPr lang="en-US" altLang="zh-CN"/>
          </a:p>
        </p:txBody>
      </p:sp>
    </p:spTree>
    <p:extLst>
      <p:ext uri="{BB962C8B-B14F-4D97-AF65-F5344CB8AC3E}">
        <p14:creationId xmlns:p14="http://schemas.microsoft.com/office/powerpoint/2010/main" val="2257982159"/>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标题 1"/>
          <p:cNvSpPr>
            <a:spLocks noGrp="1" noChangeArrowheads="1"/>
          </p:cNvSpPr>
          <p:nvPr>
            <p:ph type="title"/>
          </p:nvPr>
        </p:nvSpPr>
        <p:spPr/>
        <p:txBody>
          <a:bodyPr/>
          <a:lstStyle/>
          <a:p>
            <a:r>
              <a:rPr lang="en-US" altLang="zh-CN" smtClean="0"/>
              <a:t>Power versus Energy</a:t>
            </a:r>
            <a:endParaRPr lang="zh-CN" altLang="en-US" smtClean="0"/>
          </a:p>
        </p:txBody>
      </p:sp>
      <p:sp>
        <p:nvSpPr>
          <p:cNvPr id="179203" name="内容占位符 2"/>
          <p:cNvSpPr>
            <a:spLocks noGrp="1" noChangeArrowheads="1"/>
          </p:cNvSpPr>
          <p:nvPr>
            <p:ph idx="1"/>
          </p:nvPr>
        </p:nvSpPr>
        <p:spPr>
          <a:xfrm>
            <a:off x="247829" y="1258432"/>
            <a:ext cx="8759438" cy="5051833"/>
          </a:xfrm>
        </p:spPr>
        <p:txBody>
          <a:bodyPr>
            <a:normAutofit fontScale="70000" lnSpcReduction="20000"/>
          </a:bodyPr>
          <a:lstStyle/>
          <a:p>
            <a:pPr>
              <a:lnSpc>
                <a:spcPct val="120000"/>
              </a:lnSpc>
            </a:pPr>
            <a:r>
              <a:rPr lang="zh-CN" altLang="en-US" dirty="0" smtClean="0"/>
              <a:t>功耗</a:t>
            </a:r>
            <a:r>
              <a:rPr lang="en-US" altLang="zh-CN" dirty="0" smtClean="0"/>
              <a:t>(Power) </a:t>
            </a:r>
            <a:r>
              <a:rPr lang="zh-CN" altLang="en-US" dirty="0" smtClean="0"/>
              <a:t>指单位时间的能耗：</a:t>
            </a:r>
            <a:r>
              <a:rPr lang="en-US" altLang="zh-CN" dirty="0" smtClean="0"/>
              <a:t>1 Watt = 1 Joule / Second</a:t>
            </a:r>
          </a:p>
          <a:p>
            <a:pPr>
              <a:lnSpc>
                <a:spcPct val="120000"/>
              </a:lnSpc>
            </a:pPr>
            <a:r>
              <a:rPr lang="zh-CN" altLang="en-US" dirty="0" smtClean="0"/>
              <a:t>一个任务执行的能耗 </a:t>
            </a:r>
            <a:r>
              <a:rPr lang="en-US" altLang="zh-CN" dirty="0" smtClean="0"/>
              <a:t>(energy) = </a:t>
            </a:r>
            <a:r>
              <a:rPr lang="zh-CN" altLang="en-US" dirty="0" smtClean="0"/>
              <a:t> </a:t>
            </a:r>
            <a:r>
              <a:rPr lang="en-US" altLang="zh-CN" dirty="0" smtClean="0"/>
              <a:t> Average Power × Execution Time</a:t>
            </a:r>
          </a:p>
          <a:p>
            <a:pPr>
              <a:lnSpc>
                <a:spcPct val="120000"/>
              </a:lnSpc>
            </a:pPr>
            <a:r>
              <a:rPr lang="en-US" altLang="zh-CN" dirty="0" smtClean="0"/>
              <a:t>Power or Energy? </a:t>
            </a:r>
            <a:r>
              <a:rPr lang="zh-CN" altLang="en-US" dirty="0" smtClean="0"/>
              <a:t>哪个指标更合适？</a:t>
            </a:r>
            <a:endParaRPr lang="en-US" altLang="zh-CN" dirty="0" smtClean="0"/>
          </a:p>
          <a:p>
            <a:pPr lvl="1">
              <a:lnSpc>
                <a:spcPct val="120000"/>
              </a:lnSpc>
            </a:pPr>
            <a:r>
              <a:rPr lang="zh-CN" altLang="en-US" dirty="0" smtClean="0"/>
              <a:t>针对给定的任务，能耗是一种更合适的度量指标（</a:t>
            </a:r>
            <a:r>
              <a:rPr lang="en-US" altLang="zh-CN" dirty="0" smtClean="0"/>
              <a:t>joules)</a:t>
            </a:r>
          </a:p>
          <a:p>
            <a:pPr lvl="1">
              <a:lnSpc>
                <a:spcPct val="120000"/>
              </a:lnSpc>
            </a:pPr>
            <a:r>
              <a:rPr lang="zh-CN" altLang="en-US" dirty="0" smtClean="0"/>
              <a:t>针对电池供电的设备，我们需要关注能效</a:t>
            </a:r>
            <a:endParaRPr lang="en-US" altLang="zh-CN" dirty="0" smtClean="0"/>
          </a:p>
          <a:p>
            <a:pPr>
              <a:lnSpc>
                <a:spcPct val="120000"/>
              </a:lnSpc>
            </a:pPr>
            <a:r>
              <a:rPr lang="en-US" altLang="zh-CN" dirty="0" smtClean="0"/>
              <a:t>Example: which processor is more energy efficient?</a:t>
            </a:r>
          </a:p>
          <a:p>
            <a:pPr lvl="1">
              <a:lnSpc>
                <a:spcPct val="120000"/>
              </a:lnSpc>
            </a:pPr>
            <a:r>
              <a:rPr lang="en-US" altLang="zh-CN" dirty="0" smtClean="0"/>
              <a:t>Processor A consumes 20% more power than B on a given task</a:t>
            </a:r>
          </a:p>
          <a:p>
            <a:pPr lvl="1">
              <a:lnSpc>
                <a:spcPct val="120000"/>
              </a:lnSpc>
            </a:pPr>
            <a:r>
              <a:rPr lang="en-US" altLang="zh-CN" dirty="0" smtClean="0"/>
              <a:t>However, A requires only 70% of the execution time needed by B</a:t>
            </a:r>
          </a:p>
          <a:p>
            <a:pPr>
              <a:lnSpc>
                <a:spcPct val="120000"/>
              </a:lnSpc>
            </a:pPr>
            <a:r>
              <a:rPr lang="en-US" altLang="zh-CN" dirty="0" smtClean="0"/>
              <a:t>Answer: Energy consumption of A = 1.2 × 0.7 = 0.84 of B</a:t>
            </a:r>
          </a:p>
          <a:p>
            <a:pPr lvl="1">
              <a:lnSpc>
                <a:spcPct val="120000"/>
              </a:lnSpc>
            </a:pPr>
            <a:r>
              <a:rPr lang="en-US" altLang="zh-CN" dirty="0" smtClean="0"/>
              <a:t>Processor A consumes less energy than B (more energy-efficient)</a:t>
            </a:r>
          </a:p>
          <a:p>
            <a:pPr>
              <a:lnSpc>
                <a:spcPct val="120000"/>
              </a:lnSpc>
            </a:pPr>
            <a:endParaRPr lang="zh-CN" altLang="en-US" dirty="0" smtClean="0"/>
          </a:p>
        </p:txBody>
      </p:sp>
      <p:sp>
        <p:nvSpPr>
          <p:cNvPr id="179204" name="日期占位符 3"/>
          <p:cNvSpPr>
            <a:spLocks noGrp="1" noChangeArrowheads="1"/>
          </p:cNvSpPr>
          <p:nvPr>
            <p:ph type="dt" sz="half" idx="10"/>
          </p:nvPr>
        </p:nvSpPr>
        <p:spPr/>
        <p:txBody>
          <a:bodyPr/>
          <a:lstStyle/>
          <a:p>
            <a:fld id="{D44B8A64-3961-4B5E-8215-6E4494F8D5C7}" type="datetime1">
              <a:rPr lang="en-US" altLang="zh-CN" smtClean="0"/>
              <a:pPr/>
              <a:t>2/25/2020</a:t>
            </a:fld>
            <a:endParaRPr lang="en-US" altLang="zh-CN" smtClean="0"/>
          </a:p>
        </p:txBody>
      </p:sp>
      <p:sp>
        <p:nvSpPr>
          <p:cNvPr id="179206" name="灯片编号占位符 5"/>
          <p:cNvSpPr>
            <a:spLocks noGrp="1" noChangeArrowheads="1"/>
          </p:cNvSpPr>
          <p:nvPr>
            <p:ph type="sldNum" sz="quarter" idx="12"/>
          </p:nvPr>
        </p:nvSpPr>
        <p:spPr/>
        <p:txBody>
          <a:bodyPr/>
          <a:lstStyle/>
          <a:p>
            <a:fld id="{B60E5D40-2E75-45DC-A602-4095111C9F4B}" type="slidenum">
              <a:rPr lang="en-US" altLang="zh-CN" smtClean="0"/>
              <a:pPr/>
              <a:t>76</a:t>
            </a:fld>
            <a:endParaRPr lang="en-US" altLang="zh-CN"/>
          </a:p>
        </p:txBody>
      </p:sp>
    </p:spTree>
    <p:extLst>
      <p:ext uri="{BB962C8B-B14F-4D97-AF65-F5344CB8AC3E}">
        <p14:creationId xmlns:p14="http://schemas.microsoft.com/office/powerpoint/2010/main" val="2175997442"/>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0" name="Rectangle 2"/>
          <p:cNvSpPr>
            <a:spLocks noGrp="1" noChangeArrowheads="1"/>
          </p:cNvSpPr>
          <p:nvPr>
            <p:ph type="title"/>
          </p:nvPr>
        </p:nvSpPr>
        <p:spPr/>
        <p:txBody>
          <a:bodyPr/>
          <a:lstStyle/>
          <a:p>
            <a:pPr eaLnBrk="1" hangingPunct="1"/>
            <a:r>
              <a:rPr lang="en-US" altLang="zh-CN" sz="3200" smtClean="0"/>
              <a:t>Power &amp; Energy</a:t>
            </a:r>
          </a:p>
        </p:txBody>
      </p:sp>
      <p:sp>
        <p:nvSpPr>
          <p:cNvPr id="3" name="内容占位符 2"/>
          <p:cNvSpPr>
            <a:spLocks noGrp="1"/>
          </p:cNvSpPr>
          <p:nvPr>
            <p:ph idx="1"/>
          </p:nvPr>
        </p:nvSpPr>
        <p:spPr>
          <a:xfrm>
            <a:off x="457200" y="1188139"/>
            <a:ext cx="8229600" cy="5051833"/>
          </a:xfrm>
        </p:spPr>
        <p:txBody>
          <a:bodyPr>
            <a:normAutofit/>
          </a:bodyPr>
          <a:lstStyle/>
          <a:p>
            <a:r>
              <a:rPr lang="en-US" altLang="zh-CN" dirty="0"/>
              <a:t>Dynamic </a:t>
            </a:r>
            <a:r>
              <a:rPr lang="en-US" altLang="zh-CN" dirty="0" smtClean="0"/>
              <a:t>Energy</a:t>
            </a:r>
            <a:r>
              <a:rPr lang="zh-CN" altLang="en-US" dirty="0" smtClean="0"/>
              <a:t>动态能耗</a:t>
            </a:r>
            <a:r>
              <a:rPr lang="en-US" altLang="zh-CN" dirty="0" smtClean="0"/>
              <a:t> </a:t>
            </a:r>
            <a:r>
              <a:rPr lang="en-US" altLang="zh-CN" dirty="0"/>
              <a:t>∝ </a:t>
            </a:r>
            <a:endParaRPr lang="en-US" altLang="zh-CN" dirty="0" smtClean="0"/>
          </a:p>
          <a:p>
            <a:pPr marL="0" indent="0">
              <a:buNone/>
            </a:pPr>
            <a:r>
              <a:rPr lang="en-US" altLang="zh-CN" sz="2400" dirty="0"/>
              <a:t> </a:t>
            </a:r>
            <a:r>
              <a:rPr lang="en-US" altLang="zh-CN" sz="2400" dirty="0" smtClean="0"/>
              <a:t>                      Capacitive </a:t>
            </a:r>
            <a:r>
              <a:rPr lang="en-US" altLang="zh-CN" sz="2400" dirty="0"/>
              <a:t>Load × </a:t>
            </a:r>
            <a:r>
              <a:rPr lang="en-US" altLang="zh-CN" sz="2400" dirty="0" smtClean="0"/>
              <a:t>Voltage</a:t>
            </a:r>
            <a:r>
              <a:rPr lang="en-US" altLang="zh-CN" sz="2400" baseline="30000" dirty="0" smtClean="0"/>
              <a:t>2</a:t>
            </a:r>
            <a:endParaRPr lang="en-US" altLang="zh-CN" sz="2400" baseline="30000" dirty="0"/>
          </a:p>
          <a:p>
            <a:pPr lvl="1"/>
            <a:r>
              <a:rPr lang="zh-CN" altLang="en-US" dirty="0" smtClean="0"/>
              <a:t>从</a:t>
            </a:r>
            <a:r>
              <a:rPr lang="en-US" altLang="zh-CN" dirty="0"/>
              <a:t>0-1-0 </a:t>
            </a:r>
            <a:r>
              <a:rPr lang="zh-CN" altLang="en-US" dirty="0"/>
              <a:t>或</a:t>
            </a:r>
            <a:r>
              <a:rPr lang="en-US" altLang="zh-CN" dirty="0" smtClean="0"/>
              <a:t> 1-0-1</a:t>
            </a:r>
            <a:r>
              <a:rPr lang="zh-CN" altLang="en-US" dirty="0"/>
              <a:t>逻辑跃迁的</a:t>
            </a:r>
            <a:r>
              <a:rPr lang="zh-CN" altLang="en-US" dirty="0">
                <a:solidFill>
                  <a:srgbClr val="0070C0"/>
                </a:solidFill>
              </a:rPr>
              <a:t>脉冲能量</a:t>
            </a:r>
            <a:endParaRPr lang="en-US" altLang="zh-CN" dirty="0">
              <a:solidFill>
                <a:srgbClr val="0070C0"/>
              </a:solidFill>
            </a:endParaRPr>
          </a:p>
          <a:p>
            <a:pPr lvl="1"/>
            <a:r>
              <a:rPr lang="en-US" altLang="zh-CN" dirty="0" smtClean="0"/>
              <a:t>Capacitive </a:t>
            </a:r>
            <a:r>
              <a:rPr lang="en-US" altLang="zh-CN" dirty="0"/>
              <a:t>Load </a:t>
            </a:r>
            <a:r>
              <a:rPr lang="en-US" altLang="zh-CN" dirty="0" smtClean="0"/>
              <a:t>=</a:t>
            </a:r>
            <a:r>
              <a:rPr lang="zh-CN" altLang="en-US" dirty="0"/>
              <a:t>输出晶体管和导线的</a:t>
            </a:r>
            <a:r>
              <a:rPr lang="zh-CN" altLang="en-US" dirty="0" smtClean="0"/>
              <a:t>电容负载</a:t>
            </a:r>
            <a:endParaRPr lang="en-US" altLang="zh-CN" dirty="0" smtClean="0"/>
          </a:p>
          <a:p>
            <a:pPr lvl="1"/>
            <a:r>
              <a:rPr lang="en-US" altLang="zh-CN" dirty="0" smtClean="0"/>
              <a:t>20</a:t>
            </a:r>
            <a:r>
              <a:rPr lang="zh-CN" altLang="en-US" dirty="0" smtClean="0"/>
              <a:t>年来晶体管供电电压已经从</a:t>
            </a:r>
            <a:r>
              <a:rPr lang="en-US" altLang="zh-CN" dirty="0" smtClean="0">
                <a:solidFill>
                  <a:srgbClr val="0070C0"/>
                </a:solidFill>
              </a:rPr>
              <a:t>5V</a:t>
            </a:r>
            <a:r>
              <a:rPr lang="zh-CN" altLang="en-US" dirty="0" smtClean="0">
                <a:solidFill>
                  <a:srgbClr val="0070C0"/>
                </a:solidFill>
              </a:rPr>
              <a:t>降到</a:t>
            </a:r>
            <a:r>
              <a:rPr lang="en-US" altLang="zh-CN" dirty="0" smtClean="0">
                <a:solidFill>
                  <a:srgbClr val="0070C0"/>
                </a:solidFill>
              </a:rPr>
              <a:t>1V</a:t>
            </a:r>
            <a:endParaRPr lang="en-US" altLang="zh-CN" dirty="0">
              <a:solidFill>
                <a:srgbClr val="0070C0"/>
              </a:solidFill>
            </a:endParaRPr>
          </a:p>
          <a:p>
            <a:r>
              <a:rPr lang="en-US" altLang="zh-CN" dirty="0"/>
              <a:t>Dynamic Power ∝ </a:t>
            </a:r>
            <a:endParaRPr lang="en-US" altLang="zh-CN" dirty="0" smtClean="0"/>
          </a:p>
          <a:p>
            <a:pPr>
              <a:buNone/>
            </a:pPr>
            <a:r>
              <a:rPr lang="en-US" altLang="zh-CN" dirty="0" smtClean="0"/>
              <a:t>  </a:t>
            </a:r>
            <a:r>
              <a:rPr lang="en-US" altLang="zh-CN" sz="2400" dirty="0" smtClean="0"/>
              <a:t>Capacitive </a:t>
            </a:r>
            <a:r>
              <a:rPr lang="en-US" altLang="zh-CN" sz="2400" dirty="0"/>
              <a:t>Load × Voltage</a:t>
            </a:r>
            <a:r>
              <a:rPr lang="en-US" altLang="zh-CN" sz="2400" baseline="30000" dirty="0"/>
              <a:t>2</a:t>
            </a:r>
            <a:r>
              <a:rPr lang="en-US" altLang="zh-CN" sz="2400" dirty="0"/>
              <a:t>× Frequency </a:t>
            </a:r>
            <a:r>
              <a:rPr lang="en-US" altLang="zh-CN" sz="2400" dirty="0" smtClean="0"/>
              <a:t>Switched</a:t>
            </a:r>
            <a:endParaRPr lang="en-US" altLang="zh-CN" sz="2400" dirty="0"/>
          </a:p>
        </p:txBody>
      </p:sp>
      <p:sp>
        <p:nvSpPr>
          <p:cNvPr id="106498" name="日期占位符 3"/>
          <p:cNvSpPr>
            <a:spLocks noGrp="1" noChangeArrowheads="1"/>
          </p:cNvSpPr>
          <p:nvPr>
            <p:ph type="dt" sz="half" idx="10"/>
          </p:nvPr>
        </p:nvSpPr>
        <p:spPr>
          <a:noFill/>
          <a:ln>
            <a:headEnd/>
            <a:tailEnd/>
          </a:ln>
        </p:spPr>
        <p:txBody>
          <a:bodyPr>
            <a:prstTxWarp prst="textNoShape">
              <a:avLst/>
            </a:prstTxWarp>
          </a:bodyPr>
          <a:lstStyle/>
          <a:p>
            <a:fld id="{191D49A3-FAA6-465B-8F9D-BC66B3916391}" type="datetime1">
              <a:rPr lang="en-US" altLang="zh-CN" smtClean="0"/>
              <a:pPr/>
              <a:t>2/25/2020</a:t>
            </a:fld>
            <a:endParaRPr lang="en-US" altLang="zh-CN" smtClean="0"/>
          </a:p>
        </p:txBody>
      </p:sp>
      <p:sp>
        <p:nvSpPr>
          <p:cNvPr id="106505" name="灯片编号占位符 1"/>
          <p:cNvSpPr>
            <a:spLocks noGrp="1" noChangeArrowheads="1"/>
          </p:cNvSpPr>
          <p:nvPr>
            <p:ph type="sldNum" sz="quarter" idx="12"/>
          </p:nvPr>
        </p:nvSpPr>
        <p:spPr>
          <a:noFill/>
          <a:ln>
            <a:headEnd/>
            <a:tailEnd/>
          </a:ln>
        </p:spPr>
        <p:txBody>
          <a:bodyPr/>
          <a:lstStyle/>
          <a:p>
            <a:fld id="{3EEDACEC-3456-40BE-BA1D-5A3FAF197FB2}" type="slidenum">
              <a:rPr lang="en-US" altLang="zh-CN"/>
              <a:pPr/>
              <a:t>77</a:t>
            </a:fld>
            <a:endParaRPr lang="en-US" altLang="zh-CN"/>
          </a:p>
        </p:txBody>
      </p:sp>
      <p:sp>
        <p:nvSpPr>
          <p:cNvPr id="106501" name="Rectangle 3"/>
          <p:cNvSpPr>
            <a:spLocks noChangeArrowheads="1"/>
          </p:cNvSpPr>
          <p:nvPr/>
        </p:nvSpPr>
        <p:spPr bwMode="auto">
          <a:xfrm>
            <a:off x="0" y="3091934"/>
            <a:ext cx="184731" cy="369332"/>
          </a:xfrm>
          <a:prstGeom prst="rect">
            <a:avLst/>
          </a:prstGeom>
          <a:noFill/>
          <a:ln w="12700">
            <a:noFill/>
            <a:miter lim="800000"/>
            <a:headEnd/>
            <a:tailEnd/>
          </a:ln>
        </p:spPr>
        <p:txBody>
          <a:bodyPr wrap="none" anchor="ctr">
            <a:spAutoFit/>
          </a:bodyPr>
          <a:lstStyle/>
          <a:p>
            <a:endParaRPr lang="zh-CN" altLang="en-US" dirty="0">
              <a:ea typeface="微软雅黑" panose="020B0503020204020204" pitchFamily="34" charset="-122"/>
            </a:endParaRPr>
          </a:p>
        </p:txBody>
      </p:sp>
      <p:sp>
        <p:nvSpPr>
          <p:cNvPr id="106503" name="Rectangle 5"/>
          <p:cNvSpPr>
            <a:spLocks noChangeArrowheads="1"/>
          </p:cNvSpPr>
          <p:nvPr/>
        </p:nvSpPr>
        <p:spPr bwMode="auto">
          <a:xfrm>
            <a:off x="0" y="3115747"/>
            <a:ext cx="184731" cy="369332"/>
          </a:xfrm>
          <a:prstGeom prst="rect">
            <a:avLst/>
          </a:prstGeom>
          <a:noFill/>
          <a:ln w="12700">
            <a:noFill/>
            <a:miter lim="800000"/>
            <a:headEnd/>
            <a:tailEnd/>
          </a:ln>
        </p:spPr>
        <p:txBody>
          <a:bodyPr wrap="none" anchor="ctr">
            <a:spAutoFit/>
          </a:bodyPr>
          <a:lstStyle/>
          <a:p>
            <a:endParaRPr lang="zh-CN" altLang="en-US" dirty="0">
              <a:ea typeface="微软雅黑" panose="020B0503020204020204" pitchFamily="34" charset="-122"/>
            </a:endParaRPr>
          </a:p>
        </p:txBody>
      </p:sp>
      <p:sp>
        <p:nvSpPr>
          <p:cNvPr id="8" name="文本框 7"/>
          <p:cNvSpPr txBox="1"/>
          <p:nvPr/>
        </p:nvSpPr>
        <p:spPr>
          <a:xfrm>
            <a:off x="6125066" y="4907428"/>
            <a:ext cx="1249128" cy="400110"/>
          </a:xfrm>
          <a:prstGeom prst="rect">
            <a:avLst/>
          </a:prstGeom>
          <a:solidFill>
            <a:srgbClr val="FFC000"/>
          </a:solidFill>
        </p:spPr>
        <p:txBody>
          <a:bodyPr wrap="square" rtlCol="0">
            <a:spAutoFit/>
          </a:bodyPr>
          <a:lstStyle/>
          <a:p>
            <a:r>
              <a:rPr lang="zh-CN" altLang="en-US" sz="2000" b="1" dirty="0" smtClean="0"/>
              <a:t>时钟周期</a:t>
            </a:r>
            <a:endParaRPr lang="zh-CN" altLang="en-US" sz="2000" b="1" dirty="0"/>
          </a:p>
        </p:txBody>
      </p:sp>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标题 1"/>
          <p:cNvSpPr>
            <a:spLocks noGrp="1" noChangeArrowheads="1"/>
          </p:cNvSpPr>
          <p:nvPr>
            <p:ph type="title"/>
          </p:nvPr>
        </p:nvSpPr>
        <p:spPr/>
        <p:txBody>
          <a:bodyPr/>
          <a:lstStyle/>
          <a:p>
            <a:r>
              <a:rPr lang="zh-CN" altLang="en-US" smtClean="0"/>
              <a:t>动态能耗和功耗</a:t>
            </a:r>
          </a:p>
        </p:txBody>
      </p:sp>
      <p:sp>
        <p:nvSpPr>
          <p:cNvPr id="181251" name="内容占位符 2"/>
          <p:cNvSpPr>
            <a:spLocks noGrp="1" noChangeArrowheads="1"/>
          </p:cNvSpPr>
          <p:nvPr>
            <p:ph idx="1"/>
          </p:nvPr>
        </p:nvSpPr>
        <p:spPr/>
        <p:txBody>
          <a:bodyPr>
            <a:normAutofit fontScale="77500" lnSpcReduction="20000"/>
          </a:bodyPr>
          <a:lstStyle/>
          <a:p>
            <a:r>
              <a:rPr lang="zh-CN" altLang="en-US" dirty="0" smtClean="0"/>
              <a:t>针对</a:t>
            </a:r>
            <a:r>
              <a:rPr lang="en-US" altLang="zh-CN" dirty="0" smtClean="0"/>
              <a:t>CMOS</a:t>
            </a:r>
            <a:r>
              <a:rPr lang="zh-CN" altLang="en-US" dirty="0" smtClean="0"/>
              <a:t>技术</a:t>
            </a:r>
            <a:r>
              <a:rPr lang="en-US" altLang="zh-CN" dirty="0" smtClean="0"/>
              <a:t>, </a:t>
            </a:r>
            <a:r>
              <a:rPr lang="zh-CN" altLang="en-US" dirty="0" smtClean="0"/>
              <a:t>动态的能量消耗是由于晶体管的</a:t>
            </a:r>
            <a:r>
              <a:rPr lang="en-US" altLang="zh-CN" dirty="0" smtClean="0"/>
              <a:t>on</a:t>
            </a:r>
            <a:r>
              <a:rPr lang="zh-CN" altLang="en-US" dirty="0" smtClean="0"/>
              <a:t>和</a:t>
            </a:r>
            <a:r>
              <a:rPr lang="en-US" altLang="zh-CN" dirty="0" smtClean="0"/>
              <a:t>off</a:t>
            </a:r>
            <a:r>
              <a:rPr lang="zh-CN" altLang="en-US" dirty="0" smtClean="0"/>
              <a:t>状态的切换引起的</a:t>
            </a:r>
            <a:endParaRPr lang="en-US" altLang="zh-CN" dirty="0" smtClean="0"/>
          </a:p>
          <a:p>
            <a:r>
              <a:rPr lang="en-US" altLang="zh-CN" dirty="0" smtClean="0"/>
              <a:t>Dynamic Energy ∝ Capacitive Load × Voltage</a:t>
            </a:r>
            <a:r>
              <a:rPr lang="en-US" altLang="zh-CN" baseline="30000" dirty="0" smtClean="0"/>
              <a:t>2</a:t>
            </a:r>
          </a:p>
          <a:p>
            <a:pPr lvl="1"/>
            <a:r>
              <a:rPr lang="en-US" altLang="zh-CN" dirty="0" smtClean="0"/>
              <a:t>the energy of pulse of the logic transition of 0-1-0 or 1-0-1</a:t>
            </a:r>
          </a:p>
          <a:p>
            <a:pPr lvl="1"/>
            <a:r>
              <a:rPr lang="en-US" altLang="zh-CN" dirty="0" smtClean="0"/>
              <a:t>Capacitive Load = Capacitance of output transistors &amp; wires</a:t>
            </a:r>
          </a:p>
          <a:p>
            <a:pPr lvl="1"/>
            <a:r>
              <a:rPr lang="en-US" altLang="zh-CN" dirty="0" smtClean="0"/>
              <a:t>Voltage has dropped from 5V to below 1V in 20 years</a:t>
            </a:r>
          </a:p>
          <a:p>
            <a:r>
              <a:rPr lang="en-US" altLang="zh-CN" dirty="0" smtClean="0"/>
              <a:t>Dynamic Power ∝ </a:t>
            </a:r>
          </a:p>
          <a:p>
            <a:pPr>
              <a:buNone/>
            </a:pPr>
            <a:r>
              <a:rPr lang="en-US" altLang="zh-CN" dirty="0" smtClean="0"/>
              <a:t>    </a:t>
            </a:r>
            <a:r>
              <a:rPr lang="en-US" altLang="zh-CN" sz="3100" dirty="0" smtClean="0"/>
              <a:t>Capacitive Load × Voltage</a:t>
            </a:r>
            <a:r>
              <a:rPr lang="en-US" altLang="zh-CN" sz="3100" baseline="30000" dirty="0" smtClean="0"/>
              <a:t>2</a:t>
            </a:r>
            <a:r>
              <a:rPr lang="en-US" altLang="zh-CN" sz="3100" dirty="0" smtClean="0"/>
              <a:t>× Frequency Switched</a:t>
            </a:r>
            <a:endParaRPr lang="en-US" altLang="zh-CN" dirty="0" smtClean="0"/>
          </a:p>
          <a:p>
            <a:r>
              <a:rPr lang="zh-CN" altLang="en-US" dirty="0" smtClean="0"/>
              <a:t>降低频率可以降低功耗</a:t>
            </a:r>
            <a:endParaRPr lang="en-US" altLang="zh-CN" dirty="0" smtClean="0"/>
          </a:p>
          <a:p>
            <a:r>
              <a:rPr lang="zh-CN" altLang="en-US" dirty="0" smtClean="0"/>
              <a:t>降低频率导致执行时间增加 </a:t>
            </a:r>
            <a:r>
              <a:rPr lang="en-US" altLang="zh-CN" dirty="0" smtClean="0"/>
              <a:t>-&gt;</a:t>
            </a:r>
            <a:r>
              <a:rPr lang="zh-CN" altLang="en-US" dirty="0" smtClean="0"/>
              <a:t>不能降低能耗</a:t>
            </a:r>
            <a:endParaRPr lang="en-US" altLang="zh-CN" dirty="0" smtClean="0"/>
          </a:p>
          <a:p>
            <a:endParaRPr lang="en-US" altLang="zh-CN" dirty="0" smtClean="0"/>
          </a:p>
          <a:p>
            <a:r>
              <a:rPr lang="zh-CN" altLang="en-US" dirty="0" smtClean="0"/>
              <a:t>降低电压可有效降低功耗和能耗</a:t>
            </a:r>
            <a:endParaRPr lang="en-US" altLang="zh-CN" dirty="0" smtClean="0"/>
          </a:p>
        </p:txBody>
      </p:sp>
      <p:sp>
        <p:nvSpPr>
          <p:cNvPr id="181252" name="日期占位符 3"/>
          <p:cNvSpPr>
            <a:spLocks noGrp="1" noChangeArrowheads="1"/>
          </p:cNvSpPr>
          <p:nvPr>
            <p:ph type="dt" sz="half" idx="10"/>
          </p:nvPr>
        </p:nvSpPr>
        <p:spPr/>
        <p:txBody>
          <a:bodyPr/>
          <a:lstStyle/>
          <a:p>
            <a:fld id="{63EBEDDE-847F-43A7-BE17-5291B18C3423}" type="datetime1">
              <a:rPr lang="en-US" altLang="zh-CN" smtClean="0"/>
              <a:pPr/>
              <a:t>2/25/2020</a:t>
            </a:fld>
            <a:endParaRPr lang="en-US" altLang="zh-CN" smtClean="0"/>
          </a:p>
        </p:txBody>
      </p:sp>
      <p:sp>
        <p:nvSpPr>
          <p:cNvPr id="181254" name="灯片编号占位符 5"/>
          <p:cNvSpPr>
            <a:spLocks noGrp="1" noChangeArrowheads="1"/>
          </p:cNvSpPr>
          <p:nvPr>
            <p:ph type="sldNum" sz="quarter" idx="12"/>
          </p:nvPr>
        </p:nvSpPr>
        <p:spPr/>
        <p:txBody>
          <a:bodyPr/>
          <a:lstStyle/>
          <a:p>
            <a:fld id="{44A32443-70FD-4680-9B26-FF8EDC6E8455}" type="slidenum">
              <a:rPr lang="en-US" altLang="zh-CN" smtClean="0"/>
              <a:pPr/>
              <a:t>78</a:t>
            </a:fld>
            <a:endParaRPr lang="en-US" altLang="zh-CN"/>
          </a:p>
        </p:txBody>
      </p:sp>
    </p:spTree>
    <p:extLst>
      <p:ext uri="{BB962C8B-B14F-4D97-AF65-F5344CB8AC3E}">
        <p14:creationId xmlns:p14="http://schemas.microsoft.com/office/powerpoint/2010/main" val="2075444164"/>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标题 1"/>
          <p:cNvSpPr>
            <a:spLocks noGrp="1" noChangeArrowheads="1"/>
          </p:cNvSpPr>
          <p:nvPr>
            <p:ph type="title"/>
          </p:nvPr>
        </p:nvSpPr>
        <p:spPr/>
        <p:txBody>
          <a:bodyPr/>
          <a:lstStyle/>
          <a:p>
            <a:r>
              <a:rPr lang="en-US" altLang="zh-CN" smtClean="0"/>
              <a:t>Trends in Power &amp; Clock Frequency</a:t>
            </a:r>
            <a:endParaRPr lang="zh-CN" altLang="en-US" smtClean="0"/>
          </a:p>
        </p:txBody>
      </p:sp>
      <p:sp>
        <p:nvSpPr>
          <p:cNvPr id="184324" name="日期占位符 2"/>
          <p:cNvSpPr>
            <a:spLocks noGrp="1" noChangeArrowheads="1"/>
          </p:cNvSpPr>
          <p:nvPr>
            <p:ph type="dt" sz="half" idx="10"/>
          </p:nvPr>
        </p:nvSpPr>
        <p:spPr>
          <a:noFill/>
          <a:ln>
            <a:headEnd/>
            <a:tailEnd/>
          </a:ln>
        </p:spPr>
        <p:txBody>
          <a:bodyPr>
            <a:prstTxWarp prst="textNoShape">
              <a:avLst/>
            </a:prstTxWarp>
          </a:bodyPr>
          <a:lstStyle/>
          <a:p>
            <a:fld id="{5AA0B200-AA20-46A3-9112-966257F12681}" type="datetime1">
              <a:rPr lang="en-US" altLang="zh-CN" smtClean="0"/>
              <a:pPr/>
              <a:t>2/25/2020</a:t>
            </a:fld>
            <a:endParaRPr lang="en-US" altLang="zh-CN" smtClean="0"/>
          </a:p>
        </p:txBody>
      </p:sp>
      <p:sp>
        <p:nvSpPr>
          <p:cNvPr id="184326" name="灯片编号占位符 4"/>
          <p:cNvSpPr>
            <a:spLocks noGrp="1" noChangeArrowheads="1"/>
          </p:cNvSpPr>
          <p:nvPr>
            <p:ph type="sldNum" sz="quarter" idx="12"/>
          </p:nvPr>
        </p:nvSpPr>
        <p:spPr>
          <a:noFill/>
          <a:ln>
            <a:headEnd/>
            <a:tailEnd/>
          </a:ln>
        </p:spPr>
        <p:txBody>
          <a:bodyPr/>
          <a:lstStyle/>
          <a:p>
            <a:fld id="{51E7B398-BDD7-44B5-AE28-351C53481945}" type="slidenum">
              <a:rPr lang="en-US" altLang="zh-CN"/>
              <a:pPr/>
              <a:t>79</a:t>
            </a:fld>
            <a:endParaRPr lang="en-US" altLang="zh-CN"/>
          </a:p>
        </p:txBody>
      </p:sp>
      <p:pic>
        <p:nvPicPr>
          <p:cNvPr id="184323" name="Picture 2"/>
          <p:cNvPicPr>
            <a:picLocks noGrp="1" noChangeAspect="1" noChangeArrowheads="1"/>
          </p:cNvPicPr>
          <p:nvPr>
            <p:ph idx="4294967295"/>
          </p:nvPr>
        </p:nvPicPr>
        <p:blipFill>
          <a:blip r:embed="rId3"/>
          <a:srcRect/>
          <a:stretch>
            <a:fillRect/>
          </a:stretch>
        </p:blipFill>
        <p:spPr>
          <a:xfrm>
            <a:off x="589660" y="1484313"/>
            <a:ext cx="7634288" cy="4511675"/>
          </a:xfrm>
        </p:spPr>
      </p:pic>
    </p:spTree>
    <p:extLst>
      <p:ext uri="{BB962C8B-B14F-4D97-AF65-F5344CB8AC3E}">
        <p14:creationId xmlns:p14="http://schemas.microsoft.com/office/powerpoint/2010/main" val="2778017209"/>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3"/>
          <p:cNvSpPr>
            <a:spLocks noGrp="1" noChangeArrowheads="1"/>
          </p:cNvSpPr>
          <p:nvPr>
            <p:ph type="title"/>
          </p:nvPr>
        </p:nvSpPr>
        <p:spPr/>
        <p:txBody>
          <a:bodyPr/>
          <a:lstStyle/>
          <a:p>
            <a:r>
              <a:rPr lang="en-US" altLang="zh-CN" smtClean="0"/>
              <a:t>What is Computer Architecture?</a:t>
            </a:r>
          </a:p>
        </p:txBody>
      </p:sp>
      <p:sp>
        <p:nvSpPr>
          <p:cNvPr id="5" name="Content Placeholder 4"/>
          <p:cNvSpPr>
            <a:spLocks noGrp="1" noChangeArrowheads="1"/>
          </p:cNvSpPr>
          <p:nvPr>
            <p:ph idx="1"/>
          </p:nvPr>
        </p:nvSpPr>
        <p:spPr/>
        <p:txBody>
          <a:bodyPr>
            <a:normAutofit fontScale="85000" lnSpcReduction="20000"/>
          </a:bodyPr>
          <a:lstStyle/>
          <a:p>
            <a:pPr>
              <a:lnSpc>
                <a:spcPct val="120000"/>
              </a:lnSpc>
            </a:pPr>
            <a:r>
              <a:rPr lang="zh-CN" altLang="en-US" dirty="0" smtClean="0"/>
              <a:t>计算机体系结构是研究如何选择（设计）</a:t>
            </a:r>
            <a:r>
              <a:rPr lang="zh-CN" altLang="en-US" dirty="0" smtClean="0">
                <a:solidFill>
                  <a:srgbClr val="0070C0"/>
                </a:solidFill>
              </a:rPr>
              <a:t>功能部件和互联方法</a:t>
            </a:r>
            <a:r>
              <a:rPr lang="zh-CN" altLang="en-US" dirty="0" smtClean="0"/>
              <a:t>来满足计算机系统的功能、性能、价格约束的科学</a:t>
            </a:r>
          </a:p>
          <a:p>
            <a:pPr>
              <a:lnSpc>
                <a:spcPct val="120000"/>
              </a:lnSpc>
            </a:pPr>
            <a:r>
              <a:rPr lang="zh-CN" altLang="en-US" dirty="0" smtClean="0"/>
              <a:t>描述计算机系统的</a:t>
            </a:r>
            <a:r>
              <a:rPr lang="zh-CN" altLang="en-US" dirty="0" smtClean="0">
                <a:solidFill>
                  <a:srgbClr val="0070C0"/>
                </a:solidFill>
              </a:rPr>
              <a:t>功能、结构组织和实现</a:t>
            </a:r>
            <a:r>
              <a:rPr lang="zh-CN" altLang="en-US" dirty="0" smtClean="0"/>
              <a:t>的一组规则和方法。</a:t>
            </a:r>
          </a:p>
          <a:p>
            <a:pPr>
              <a:lnSpc>
                <a:spcPct val="120000"/>
              </a:lnSpc>
            </a:pPr>
            <a:r>
              <a:rPr lang="zh-CN" altLang="en-US" dirty="0" smtClean="0"/>
              <a:t>计算机体系结构是软件设计者与硬件设备设计者（</a:t>
            </a:r>
            <a:r>
              <a:rPr lang="en-US" altLang="zh-CN" dirty="0" smtClean="0"/>
              <a:t>VLSI</a:t>
            </a:r>
            <a:r>
              <a:rPr lang="zh-CN" altLang="en-US" dirty="0" smtClean="0"/>
              <a:t>）之间的</a:t>
            </a:r>
            <a:r>
              <a:rPr lang="zh-CN" altLang="en-US" dirty="0" smtClean="0">
                <a:solidFill>
                  <a:srgbClr val="0070C0"/>
                </a:solidFill>
              </a:rPr>
              <a:t>中间层</a:t>
            </a:r>
            <a:r>
              <a:rPr lang="zh-CN" altLang="en-US" dirty="0" smtClean="0"/>
              <a:t>，是</a:t>
            </a:r>
            <a:r>
              <a:rPr lang="zh-CN" altLang="en-US" dirty="0" smtClean="0">
                <a:solidFill>
                  <a:srgbClr val="0070C0"/>
                </a:solidFill>
              </a:rPr>
              <a:t>软件与硬件的接口（</a:t>
            </a:r>
            <a:r>
              <a:rPr lang="en-US" altLang="zh-CN" dirty="0" smtClean="0">
                <a:solidFill>
                  <a:srgbClr val="0070C0"/>
                </a:solidFill>
              </a:rPr>
              <a:t>Interface</a:t>
            </a:r>
            <a:r>
              <a:rPr lang="zh-CN" altLang="en-US" dirty="0" smtClean="0">
                <a:solidFill>
                  <a:srgbClr val="0070C0"/>
                </a:solidFill>
              </a:rPr>
              <a:t>）</a:t>
            </a:r>
            <a:endParaRPr lang="en-US" altLang="zh-CN" dirty="0" smtClean="0">
              <a:solidFill>
                <a:srgbClr val="0070C0"/>
              </a:solidFill>
            </a:endParaRPr>
          </a:p>
          <a:p>
            <a:pPr>
              <a:lnSpc>
                <a:spcPct val="120000"/>
              </a:lnSpc>
            </a:pPr>
            <a:endParaRPr lang="en-US" altLang="zh-CN" dirty="0" smtClean="0"/>
          </a:p>
          <a:p>
            <a:pPr>
              <a:lnSpc>
                <a:spcPct val="120000"/>
              </a:lnSpc>
            </a:pPr>
            <a:r>
              <a:rPr lang="zh-CN" altLang="en-US" dirty="0" smtClean="0"/>
              <a:t>计算机体系结构定义为：</a:t>
            </a:r>
            <a:r>
              <a:rPr lang="zh-CN" altLang="en-US" dirty="0" smtClean="0">
                <a:solidFill>
                  <a:srgbClr val="0070C0"/>
                </a:solidFill>
              </a:rPr>
              <a:t>一组指令及机器的一系列状态</a:t>
            </a:r>
            <a:endParaRPr lang="en-US" altLang="zh-CN" dirty="0" smtClean="0">
              <a:solidFill>
                <a:srgbClr val="0070C0"/>
              </a:solidFill>
            </a:endParaRPr>
          </a:p>
        </p:txBody>
      </p:sp>
      <p:sp>
        <p:nvSpPr>
          <p:cNvPr id="16388" name="日期占位符 1"/>
          <p:cNvSpPr>
            <a:spLocks noGrp="1" noChangeArrowheads="1"/>
          </p:cNvSpPr>
          <p:nvPr>
            <p:ph type="dt" sz="half" idx="10"/>
          </p:nvPr>
        </p:nvSpPr>
        <p:spPr/>
        <p:txBody>
          <a:bodyPr/>
          <a:lstStyle/>
          <a:p>
            <a:fld id="{F81E3554-EC56-42D2-861E-794207F93965}" type="datetime1">
              <a:rPr lang="en-US" altLang="zh-CN" smtClean="0"/>
              <a:pPr/>
              <a:t>2/25/2020</a:t>
            </a:fld>
            <a:endParaRPr lang="en-US" altLang="zh-CN" smtClean="0"/>
          </a:p>
        </p:txBody>
      </p:sp>
      <p:sp>
        <p:nvSpPr>
          <p:cNvPr id="16390" name="灯片编号占位符 1"/>
          <p:cNvSpPr>
            <a:spLocks noGrp="1" noChangeArrowheads="1"/>
          </p:cNvSpPr>
          <p:nvPr>
            <p:ph type="sldNum" sz="quarter" idx="12"/>
          </p:nvPr>
        </p:nvSpPr>
        <p:spPr/>
        <p:txBody>
          <a:bodyPr/>
          <a:lstStyle/>
          <a:p>
            <a:fld id="{DAF691B9-6DDE-452F-804D-0826BA09F062}" type="slidenum">
              <a:rPr lang="en-US" altLang="zh-CN" smtClean="0"/>
              <a:pPr/>
              <a:t>8</a:t>
            </a:fld>
            <a:endParaRPr lang="en-US" altLang="zh-CN"/>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991800" y="5727960"/>
              <a:ext cx="6984360" cy="488160"/>
            </p14:xfrm>
          </p:contentPart>
        </mc:Choice>
        <mc:Fallback xmlns="">
          <p:pic>
            <p:nvPicPr>
              <p:cNvPr id="2" name="墨迹 1"/>
              <p:cNvPicPr/>
              <p:nvPr/>
            </p:nvPicPr>
            <p:blipFill>
              <a:blip r:embed="rId4"/>
              <a:stretch>
                <a:fillRect/>
              </a:stretch>
            </p:blipFill>
            <p:spPr>
              <a:xfrm>
                <a:off x="984240" y="5721840"/>
                <a:ext cx="6999120" cy="505440"/>
              </a:xfrm>
              <a:prstGeom prst="rect">
                <a:avLst/>
              </a:prstGeom>
            </p:spPr>
          </p:pic>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标题 1"/>
          <p:cNvSpPr>
            <a:spLocks noGrp="1" noChangeArrowheads="1"/>
          </p:cNvSpPr>
          <p:nvPr>
            <p:ph type="title"/>
          </p:nvPr>
        </p:nvSpPr>
        <p:spPr/>
        <p:txBody>
          <a:bodyPr/>
          <a:lstStyle/>
          <a:p>
            <a:r>
              <a:rPr lang="zh-CN" altLang="en-US" smtClean="0"/>
              <a:t>减少动态功耗的技术</a:t>
            </a:r>
          </a:p>
        </p:txBody>
      </p:sp>
      <p:sp>
        <p:nvSpPr>
          <p:cNvPr id="188419" name="内容占位符 2"/>
          <p:cNvSpPr>
            <a:spLocks noGrp="1" noChangeArrowheads="1"/>
          </p:cNvSpPr>
          <p:nvPr>
            <p:ph idx="1"/>
          </p:nvPr>
        </p:nvSpPr>
        <p:spPr/>
        <p:txBody>
          <a:bodyPr>
            <a:normAutofit fontScale="77500" lnSpcReduction="20000"/>
          </a:bodyPr>
          <a:lstStyle/>
          <a:p>
            <a:r>
              <a:rPr lang="zh-CN" altLang="en-US" dirty="0" smtClean="0"/>
              <a:t>关闭不活动模块或处理器核的时钟 </a:t>
            </a:r>
            <a:r>
              <a:rPr lang="en-US" altLang="zh-CN" dirty="0" smtClean="0"/>
              <a:t>(Do nothing well)</a:t>
            </a:r>
          </a:p>
          <a:p>
            <a:pPr lvl="1"/>
            <a:r>
              <a:rPr lang="en-US" altLang="zh-CN" dirty="0" smtClean="0"/>
              <a:t>Such as a floating-point unit when there are no FP instructions</a:t>
            </a:r>
          </a:p>
          <a:p>
            <a:r>
              <a:rPr lang="en-US" altLang="zh-CN" dirty="0" smtClean="0"/>
              <a:t>Dynamic Voltage-Frequency Scaling (DVFS)</a:t>
            </a:r>
          </a:p>
          <a:p>
            <a:pPr lvl="1"/>
            <a:r>
              <a:rPr lang="zh-CN" altLang="en-US" dirty="0" smtClean="0"/>
              <a:t>在有些场景不需要</a:t>
            </a:r>
            <a:r>
              <a:rPr lang="en-US" altLang="zh-CN" dirty="0" smtClean="0"/>
              <a:t>CPU</a:t>
            </a:r>
            <a:r>
              <a:rPr lang="zh-CN" altLang="en-US" dirty="0" smtClean="0"/>
              <a:t>全力运行</a:t>
            </a:r>
            <a:endParaRPr lang="en-US" altLang="zh-CN" dirty="0" smtClean="0"/>
          </a:p>
          <a:p>
            <a:pPr lvl="1"/>
            <a:r>
              <a:rPr lang="zh-CN" altLang="en-US" dirty="0" smtClean="0"/>
              <a:t>降低电压和频率可降低功耗</a:t>
            </a:r>
            <a:endParaRPr lang="en-US" altLang="zh-CN" dirty="0" smtClean="0"/>
          </a:p>
          <a:p>
            <a:r>
              <a:rPr lang="zh-CN" altLang="en-US" dirty="0" smtClean="0"/>
              <a:t>针对典型场景特殊设计 </a:t>
            </a:r>
            <a:r>
              <a:rPr lang="en-US" altLang="zh-CN" dirty="0" smtClean="0"/>
              <a:t>(Design for the typical case)</a:t>
            </a:r>
          </a:p>
          <a:p>
            <a:pPr lvl="1"/>
            <a:r>
              <a:rPr lang="zh-CN" altLang="en-US" dirty="0" smtClean="0"/>
              <a:t>电池供电的设备常处于</a:t>
            </a:r>
            <a:r>
              <a:rPr lang="en-US" altLang="zh-CN" dirty="0" smtClean="0"/>
              <a:t>idle</a:t>
            </a:r>
            <a:r>
              <a:rPr lang="zh-CN" altLang="en-US" dirty="0" smtClean="0"/>
              <a:t>状态，</a:t>
            </a:r>
            <a:r>
              <a:rPr lang="en-US" altLang="zh-CN" dirty="0" smtClean="0"/>
              <a:t>DRAM</a:t>
            </a:r>
            <a:r>
              <a:rPr lang="zh-CN" altLang="en-US" dirty="0" smtClean="0"/>
              <a:t>和外部存储采用低功耗模式工作以降低能耗</a:t>
            </a:r>
            <a:endParaRPr lang="en-US" altLang="zh-CN" dirty="0" smtClean="0"/>
          </a:p>
          <a:p>
            <a:r>
              <a:rPr lang="en-US" altLang="zh-CN" dirty="0" err="1" smtClean="0"/>
              <a:t>Overclocking</a:t>
            </a:r>
            <a:r>
              <a:rPr lang="en-US" altLang="zh-CN" dirty="0" smtClean="0"/>
              <a:t> (Turbo Mode)</a:t>
            </a:r>
          </a:p>
          <a:p>
            <a:pPr lvl="1"/>
            <a:r>
              <a:rPr lang="zh-CN" altLang="en-US" dirty="0" smtClean="0"/>
              <a:t>当在较高频率运行安全时，先以较高频率运行一段时间，直到温度开始上升至不安全区域</a:t>
            </a:r>
            <a:endParaRPr lang="en-US" altLang="zh-CN" dirty="0" smtClean="0"/>
          </a:p>
          <a:p>
            <a:pPr lvl="1"/>
            <a:r>
              <a:rPr lang="zh-CN" altLang="en-US" dirty="0" smtClean="0"/>
              <a:t>一个</a:t>
            </a:r>
            <a:r>
              <a:rPr lang="en-US" altLang="zh-CN" dirty="0" smtClean="0"/>
              <a:t>core</a:t>
            </a:r>
            <a:r>
              <a:rPr lang="zh-CN" altLang="en-US" dirty="0" smtClean="0"/>
              <a:t>以较高频率运行，同时关闭其他核</a:t>
            </a:r>
          </a:p>
        </p:txBody>
      </p:sp>
      <p:sp>
        <p:nvSpPr>
          <p:cNvPr id="188420" name="日期占位符 3"/>
          <p:cNvSpPr>
            <a:spLocks noGrp="1" noChangeArrowheads="1"/>
          </p:cNvSpPr>
          <p:nvPr>
            <p:ph type="dt" sz="half" idx="10"/>
          </p:nvPr>
        </p:nvSpPr>
        <p:spPr/>
        <p:txBody>
          <a:bodyPr/>
          <a:lstStyle/>
          <a:p>
            <a:fld id="{640D4843-919F-4F65-9EEB-3A8466406E85}" type="datetime1">
              <a:rPr lang="en-US" altLang="zh-CN" smtClean="0"/>
              <a:pPr/>
              <a:t>2/25/2020</a:t>
            </a:fld>
            <a:endParaRPr lang="en-US" altLang="zh-CN" smtClean="0"/>
          </a:p>
        </p:txBody>
      </p:sp>
      <p:sp>
        <p:nvSpPr>
          <p:cNvPr id="188422" name="灯片编号占位符 5"/>
          <p:cNvSpPr>
            <a:spLocks noGrp="1" noChangeArrowheads="1"/>
          </p:cNvSpPr>
          <p:nvPr>
            <p:ph type="sldNum" sz="quarter" idx="12"/>
          </p:nvPr>
        </p:nvSpPr>
        <p:spPr/>
        <p:txBody>
          <a:bodyPr/>
          <a:lstStyle/>
          <a:p>
            <a:fld id="{E3173149-B7B4-45BB-9EA5-771A856DCBE2}" type="slidenum">
              <a:rPr lang="en-US" altLang="zh-CN" smtClean="0"/>
              <a:pPr/>
              <a:t>80</a:t>
            </a:fld>
            <a:endParaRPr lang="en-US" altLang="zh-CN"/>
          </a:p>
        </p:txBody>
      </p:sp>
    </p:spTree>
    <p:extLst>
      <p:ext uri="{BB962C8B-B14F-4D97-AF65-F5344CB8AC3E}">
        <p14:creationId xmlns:p14="http://schemas.microsoft.com/office/powerpoint/2010/main" val="1927314023"/>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EAEAEA"/>
                </a:solidFill>
                <a:latin typeface="Arial" panose="020B0604020202020204" pitchFamily="34" charset="0"/>
              </a:defRPr>
            </a:lvl1pPr>
            <a:lvl2pPr marL="742950" indent="-285750">
              <a:spcBef>
                <a:spcPct val="20000"/>
              </a:spcBef>
              <a:buChar char="–"/>
              <a:defRPr sz="2800">
                <a:solidFill>
                  <a:srgbClr val="EAEAEA"/>
                </a:solidFill>
                <a:latin typeface="Arial" panose="020B0604020202020204" pitchFamily="34" charset="0"/>
              </a:defRPr>
            </a:lvl2pPr>
            <a:lvl3pPr marL="1143000" indent="-228600">
              <a:spcBef>
                <a:spcPct val="20000"/>
              </a:spcBef>
              <a:buChar char="•"/>
              <a:defRPr sz="2400">
                <a:solidFill>
                  <a:srgbClr val="EAEAEA"/>
                </a:solidFill>
                <a:latin typeface="Arial" panose="020B0604020202020204" pitchFamily="34" charset="0"/>
              </a:defRPr>
            </a:lvl3pPr>
            <a:lvl4pPr marL="1600200" indent="-228600">
              <a:spcBef>
                <a:spcPct val="20000"/>
              </a:spcBef>
              <a:buChar char="–"/>
              <a:defRPr sz="2400">
                <a:solidFill>
                  <a:srgbClr val="EAEAEA"/>
                </a:solidFill>
                <a:latin typeface="Arial" panose="020B0604020202020204" pitchFamily="34" charset="0"/>
              </a:defRPr>
            </a:lvl4pPr>
            <a:lvl5pPr marL="2057400" indent="-228600">
              <a:spcBef>
                <a:spcPct val="20000"/>
              </a:spcBef>
              <a:buChar char="»"/>
              <a:defRPr sz="2400">
                <a:solidFill>
                  <a:srgbClr val="EAEAEA"/>
                </a:solidFill>
                <a:latin typeface="Arial" panose="020B0604020202020204" pitchFamily="34" charset="0"/>
              </a:defRPr>
            </a:lvl5pPr>
            <a:lvl6pPr marL="2514600" indent="-228600" eaLnBrk="0" fontAlgn="base" hangingPunct="0">
              <a:spcBef>
                <a:spcPct val="20000"/>
              </a:spcBef>
              <a:spcAft>
                <a:spcPct val="0"/>
              </a:spcAft>
              <a:buChar char="»"/>
              <a:defRPr sz="2400">
                <a:solidFill>
                  <a:srgbClr val="EAEAEA"/>
                </a:solidFill>
                <a:latin typeface="Arial" panose="020B0604020202020204" pitchFamily="34" charset="0"/>
              </a:defRPr>
            </a:lvl6pPr>
            <a:lvl7pPr marL="2971800" indent="-228600" eaLnBrk="0" fontAlgn="base" hangingPunct="0">
              <a:spcBef>
                <a:spcPct val="20000"/>
              </a:spcBef>
              <a:spcAft>
                <a:spcPct val="0"/>
              </a:spcAft>
              <a:buChar char="»"/>
              <a:defRPr sz="2400">
                <a:solidFill>
                  <a:srgbClr val="EAEAEA"/>
                </a:solidFill>
                <a:latin typeface="Arial" panose="020B0604020202020204" pitchFamily="34" charset="0"/>
              </a:defRPr>
            </a:lvl7pPr>
            <a:lvl8pPr marL="3429000" indent="-228600" eaLnBrk="0" fontAlgn="base" hangingPunct="0">
              <a:spcBef>
                <a:spcPct val="20000"/>
              </a:spcBef>
              <a:spcAft>
                <a:spcPct val="0"/>
              </a:spcAft>
              <a:buChar char="»"/>
              <a:defRPr sz="2400">
                <a:solidFill>
                  <a:srgbClr val="EAEAEA"/>
                </a:solidFill>
                <a:latin typeface="Arial" panose="020B0604020202020204" pitchFamily="34" charset="0"/>
              </a:defRPr>
            </a:lvl8pPr>
            <a:lvl9pPr marL="3886200" indent="-228600" eaLnBrk="0" fontAlgn="base" hangingPunct="0">
              <a:spcBef>
                <a:spcPct val="20000"/>
              </a:spcBef>
              <a:spcAft>
                <a:spcPct val="0"/>
              </a:spcAft>
              <a:buChar char="»"/>
              <a:defRPr sz="2400">
                <a:solidFill>
                  <a:srgbClr val="EAEAEA"/>
                </a:solidFill>
                <a:latin typeface="Arial" panose="020B0604020202020204" pitchFamily="34" charset="0"/>
              </a:defRPr>
            </a:lvl9pPr>
          </a:lstStyle>
          <a:p>
            <a:pPr>
              <a:spcBef>
                <a:spcPct val="0"/>
              </a:spcBef>
              <a:buFontTx/>
              <a:buNone/>
            </a:pPr>
            <a:fld id="{6EB2CEE8-3613-47D9-B816-38391E12641A}" type="slidenum">
              <a:rPr lang="en-US" altLang="en-US" sz="1600" smtClean="0"/>
              <a:pPr>
                <a:spcBef>
                  <a:spcPct val="0"/>
                </a:spcBef>
                <a:buFontTx/>
                <a:buNone/>
              </a:pPr>
              <a:t>81</a:t>
            </a:fld>
            <a:endParaRPr lang="en-US" altLang="en-US" sz="1600" smtClean="0"/>
          </a:p>
        </p:txBody>
      </p:sp>
      <p:sp>
        <p:nvSpPr>
          <p:cNvPr id="22532" name="Rectangle 2"/>
          <p:cNvSpPr>
            <a:spLocks noGrp="1" noChangeArrowheads="1"/>
          </p:cNvSpPr>
          <p:nvPr>
            <p:ph type="title"/>
          </p:nvPr>
        </p:nvSpPr>
        <p:spPr/>
        <p:txBody>
          <a:bodyPr>
            <a:normAutofit/>
          </a:bodyPr>
          <a:lstStyle/>
          <a:p>
            <a:r>
              <a:rPr lang="en-US" altLang="en-US" dirty="0" smtClean="0"/>
              <a:t>Dynamic Voltage Scaling (DVS)</a:t>
            </a:r>
          </a:p>
        </p:txBody>
      </p:sp>
      <p:sp>
        <p:nvSpPr>
          <p:cNvPr id="22533" name="Rectangle 3"/>
          <p:cNvSpPr>
            <a:spLocks noGrp="1" noChangeArrowheads="1"/>
          </p:cNvSpPr>
          <p:nvPr>
            <p:ph type="body" idx="1"/>
          </p:nvPr>
        </p:nvSpPr>
        <p:spPr>
          <a:xfrm>
            <a:off x="457199" y="1134545"/>
            <a:ext cx="8229600" cy="4222069"/>
          </a:xfrm>
        </p:spPr>
        <p:txBody>
          <a:bodyPr>
            <a:normAutofit/>
          </a:bodyPr>
          <a:lstStyle/>
          <a:p>
            <a:r>
              <a:rPr lang="en-US" altLang="en-US" sz="2400" dirty="0" smtClean="0"/>
              <a:t>DVS scales the operating </a:t>
            </a:r>
            <a:r>
              <a:rPr lang="en-US" altLang="en-US" sz="2400" dirty="0" smtClean="0">
                <a:solidFill>
                  <a:srgbClr val="0070C0"/>
                </a:solidFill>
              </a:rPr>
              <a:t>voltage</a:t>
            </a:r>
            <a:r>
              <a:rPr lang="en-US" altLang="en-US" sz="2400" dirty="0" smtClean="0"/>
              <a:t> of the processor along with the frequency.</a:t>
            </a:r>
          </a:p>
          <a:p>
            <a:r>
              <a:rPr lang="en-US" altLang="en-US" sz="2400" dirty="0" smtClean="0"/>
              <a:t>Since energy is proportional to v</a:t>
            </a:r>
            <a:r>
              <a:rPr lang="en-US" altLang="en-US" sz="2400" baseline="30000" dirty="0" smtClean="0"/>
              <a:t>2 </a:t>
            </a:r>
            <a:r>
              <a:rPr lang="en-US" altLang="en-US" sz="2400" dirty="0" smtClean="0"/>
              <a:t>, </a:t>
            </a:r>
            <a:r>
              <a:rPr lang="en-US" altLang="en-US" sz="2400" dirty="0"/>
              <a:t>(</a:t>
            </a:r>
            <a:r>
              <a:rPr lang="en-US" altLang="en-US" sz="2400" dirty="0" err="1" smtClean="0"/>
              <a:t>v∝f</a:t>
            </a:r>
            <a:r>
              <a:rPr lang="en-US" altLang="en-US" sz="2400" dirty="0" smtClean="0"/>
              <a:t>) DVS can potentially provide significant energy savings through </a:t>
            </a:r>
            <a:r>
              <a:rPr lang="en-US" altLang="en-US" sz="2400" dirty="0" smtClean="0">
                <a:solidFill>
                  <a:srgbClr val="0070C0"/>
                </a:solidFill>
              </a:rPr>
              <a:t>frequency and voltage scaling </a:t>
            </a:r>
            <a:r>
              <a:rPr lang="en-US" altLang="en-US" sz="2400" dirty="0" smtClean="0"/>
              <a:t>=&gt; </a:t>
            </a:r>
            <a:r>
              <a:rPr lang="en-US" altLang="en-US" sz="2400" dirty="0" smtClean="0">
                <a:solidFill>
                  <a:srgbClr val="0070C0"/>
                </a:solidFill>
              </a:rPr>
              <a:t>DVFS</a:t>
            </a:r>
          </a:p>
          <a:p>
            <a:r>
              <a:rPr lang="en-US" altLang="en-US" baseline="30000" dirty="0"/>
              <a:t>can </a:t>
            </a:r>
            <a:r>
              <a:rPr lang="en-US" altLang="en-US" baseline="30000" dirty="0" smtClean="0"/>
              <a:t>reduce</a:t>
            </a:r>
            <a:r>
              <a:rPr lang="en-US" altLang="en-US" dirty="0" smtClean="0"/>
              <a:t> </a:t>
            </a:r>
            <a:r>
              <a:rPr lang="en-US" altLang="en-US" baseline="30000" dirty="0" smtClean="0"/>
              <a:t>voltage </a:t>
            </a:r>
            <a:r>
              <a:rPr lang="en-US" altLang="en-US" baseline="30000" dirty="0"/>
              <a:t>and frequency by (say) 10%;  can slow a </a:t>
            </a:r>
            <a:r>
              <a:rPr lang="en-US" altLang="en-US" baseline="30000" dirty="0" smtClean="0"/>
              <a:t>program</a:t>
            </a:r>
            <a:r>
              <a:rPr lang="en-US" altLang="en-US" dirty="0" smtClean="0"/>
              <a:t> </a:t>
            </a:r>
            <a:r>
              <a:rPr lang="en-US" altLang="en-US" baseline="30000" dirty="0" smtClean="0"/>
              <a:t>by </a:t>
            </a:r>
            <a:r>
              <a:rPr lang="en-US" altLang="en-US" baseline="30000" dirty="0"/>
              <a:t>(say) 8%, but reduce dynamic power by 27%, </a:t>
            </a:r>
            <a:r>
              <a:rPr lang="en-US" altLang="en-US" baseline="30000" dirty="0" smtClean="0"/>
              <a:t>reduce</a:t>
            </a:r>
            <a:r>
              <a:rPr lang="en-US" altLang="en-US" dirty="0" smtClean="0"/>
              <a:t> </a:t>
            </a:r>
            <a:r>
              <a:rPr lang="en-US" altLang="en-US" baseline="30000" dirty="0" smtClean="0"/>
              <a:t> </a:t>
            </a:r>
            <a:r>
              <a:rPr lang="en-US" altLang="en-US" baseline="30000" dirty="0"/>
              <a:t>total power by (say) 23%, reduce total energy by 17%</a:t>
            </a:r>
          </a:p>
          <a:p>
            <a:endParaRPr lang="en-US" altLang="en-US" sz="2800" baseline="30000" dirty="0" smtClean="0">
              <a:solidFill>
                <a:srgbClr val="0070C0"/>
              </a:solidFill>
            </a:endParaRPr>
          </a:p>
        </p:txBody>
      </p:sp>
      <p:sp>
        <p:nvSpPr>
          <p:cNvPr id="2" name="文本框 1"/>
          <p:cNvSpPr txBox="1"/>
          <p:nvPr/>
        </p:nvSpPr>
        <p:spPr>
          <a:xfrm>
            <a:off x="727042" y="5356614"/>
            <a:ext cx="6686482" cy="707886"/>
          </a:xfrm>
          <a:prstGeom prst="rect">
            <a:avLst/>
          </a:prstGeom>
          <a:solidFill>
            <a:srgbClr val="FFC000"/>
          </a:solidFill>
        </p:spPr>
        <p:txBody>
          <a:bodyPr wrap="square" rtlCol="0">
            <a:spAutoFit/>
          </a:bodyPr>
          <a:lstStyle/>
          <a:p>
            <a:r>
              <a:rPr lang="zh-CN" altLang="en-US" sz="2000" b="1" dirty="0" smtClean="0"/>
              <a:t>有一次注意到当服务器的工作数量增加时，完成同一个工作需要的时间却变短了。能解释下这可能是为什么吗？</a:t>
            </a:r>
            <a:endParaRPr lang="zh-CN" altLang="en-US" sz="2000" b="1" dirty="0"/>
          </a:p>
        </p:txBody>
      </p:sp>
    </p:spTree>
    <p:extLst>
      <p:ext uri="{BB962C8B-B14F-4D97-AF65-F5344CB8AC3E}">
        <p14:creationId xmlns:p14="http://schemas.microsoft.com/office/powerpoint/2010/main" val="1472373411"/>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Freeform 2"/>
          <p:cNvSpPr>
            <a:spLocks noChangeArrowheads="1"/>
          </p:cNvSpPr>
          <p:nvPr/>
        </p:nvSpPr>
        <p:spPr bwMode="auto">
          <a:xfrm>
            <a:off x="406400" y="365125"/>
            <a:ext cx="36513" cy="36513"/>
          </a:xfrm>
          <a:custGeom>
            <a:avLst/>
            <a:gdLst>
              <a:gd name="T0" fmla="*/ 0 w 102"/>
              <a:gd name="T1" fmla="*/ 0 h 102"/>
              <a:gd name="T2" fmla="*/ 2147483646 w 102"/>
              <a:gd name="T3" fmla="*/ 0 h 102"/>
              <a:gd name="T4" fmla="*/ 2147483646 w 102"/>
              <a:gd name="T5" fmla="*/ 2147483646 h 102"/>
              <a:gd name="T6" fmla="*/ 0 w 102"/>
              <a:gd name="T7" fmla="*/ 2147483646 h 102"/>
              <a:gd name="T8" fmla="*/ 0 w 102"/>
              <a:gd name="T9" fmla="*/ 0 h 102"/>
              <a:gd name="T10" fmla="*/ 0 60000 65536"/>
              <a:gd name="T11" fmla="*/ 0 60000 65536"/>
              <a:gd name="T12" fmla="*/ 0 60000 65536"/>
              <a:gd name="T13" fmla="*/ 0 60000 65536"/>
              <a:gd name="T14" fmla="*/ 0 60000 65536"/>
              <a:gd name="T15" fmla="*/ 0 w 102"/>
              <a:gd name="T16" fmla="*/ 0 h 102"/>
              <a:gd name="T17" fmla="*/ 102 w 102"/>
              <a:gd name="T18" fmla="*/ 102 h 102"/>
            </a:gdLst>
            <a:ahLst/>
            <a:cxnLst>
              <a:cxn ang="T10">
                <a:pos x="T0" y="T1"/>
              </a:cxn>
              <a:cxn ang="T11">
                <a:pos x="T2" y="T3"/>
              </a:cxn>
              <a:cxn ang="T12">
                <a:pos x="T4" y="T5"/>
              </a:cxn>
              <a:cxn ang="T13">
                <a:pos x="T6" y="T7"/>
              </a:cxn>
              <a:cxn ang="T14">
                <a:pos x="T8" y="T9"/>
              </a:cxn>
            </a:cxnLst>
            <a:rect l="T15" t="T16" r="T17" b="T18"/>
            <a:pathLst>
              <a:path w="102" h="102">
                <a:moveTo>
                  <a:pt x="0" y="0"/>
                </a:moveTo>
                <a:lnTo>
                  <a:pt x="101" y="0"/>
                </a:lnTo>
                <a:lnTo>
                  <a:pt x="101" y="101"/>
                </a:lnTo>
                <a:lnTo>
                  <a:pt x="0" y="101"/>
                </a:lnTo>
                <a:lnTo>
                  <a:pt x="0" y="0"/>
                </a:lnTo>
              </a:path>
            </a:pathLst>
          </a:custGeom>
          <a:solidFill>
            <a:srgbClr val="FFFFFF"/>
          </a:solidFill>
          <a:ln w="9525">
            <a:noFill/>
            <a:bevel/>
            <a:headEnd/>
            <a:tailEnd/>
          </a:ln>
        </p:spPr>
        <p:txBody>
          <a:bodyPr wrap="none" anchor="ctr"/>
          <a:lstStyle/>
          <a:p>
            <a:endParaRPr lang="zh-CN" altLang="en-US" dirty="0">
              <a:ea typeface="微软雅黑" panose="020B0503020204020204" pitchFamily="34" charset="-122"/>
            </a:endParaRPr>
          </a:p>
        </p:txBody>
      </p:sp>
      <p:sp>
        <p:nvSpPr>
          <p:cNvPr id="189443" name="Rectangle 1"/>
          <p:cNvSpPr>
            <a:spLocks noChangeArrowheads="1"/>
          </p:cNvSpPr>
          <p:nvPr/>
        </p:nvSpPr>
        <p:spPr bwMode="auto">
          <a:xfrm>
            <a:off x="442913" y="5302250"/>
            <a:ext cx="8396287" cy="565150"/>
          </a:xfrm>
          <a:prstGeom prst="rect">
            <a:avLst/>
          </a:prstGeom>
          <a:noFill/>
          <a:ln w="9525">
            <a:noFill/>
            <a:miter lim="800000"/>
            <a:headEnd/>
            <a:tailEnd/>
          </a:ln>
        </p:spPr>
        <p:txBody>
          <a:bodyPr>
            <a:spAutoFit/>
          </a:bodyPr>
          <a:lstStyle/>
          <a:p>
            <a:r>
              <a:rPr lang="en-US" altLang="en-US" sz="1100" b="1" dirty="0"/>
              <a:t>Figure 1.12 Energy savings for a server using an AMD </a:t>
            </a:r>
            <a:r>
              <a:rPr lang="en-US" altLang="en-US" sz="1100" b="1" dirty="0" err="1"/>
              <a:t>Opteron</a:t>
            </a:r>
            <a:r>
              <a:rPr lang="en-US" altLang="en-US" sz="1100" b="1" dirty="0"/>
              <a:t> microprocessor, 8 GB of DRAM, and one ATA disk. </a:t>
            </a:r>
            <a:r>
              <a:rPr lang="en-US" altLang="en-US" sz="1100" dirty="0"/>
              <a:t>At 1.8 GHz, the server can handle at most up to two-thirds of the workload without causing service-level violations, and at 1 GHz, it can safely handle only one-third of the workload (Figure 5.11 in </a:t>
            </a:r>
            <a:r>
              <a:rPr lang="en-US" altLang="en-US" sz="1100" dirty="0" err="1"/>
              <a:t>Barroso</a:t>
            </a:r>
            <a:r>
              <a:rPr lang="en-US" altLang="en-US" sz="1100" dirty="0"/>
              <a:t> and </a:t>
            </a:r>
            <a:r>
              <a:rPr lang="en-US" altLang="en-US" sz="1100" dirty="0" err="1"/>
              <a:t>Hölzle</a:t>
            </a:r>
            <a:r>
              <a:rPr lang="en-US" altLang="en-US" sz="1100" dirty="0"/>
              <a:t>, 2009).</a:t>
            </a:r>
          </a:p>
        </p:txBody>
      </p:sp>
      <p:pic>
        <p:nvPicPr>
          <p:cNvPr id="189444" name="Picture 2" descr="Z:\WOMAT\Production\Artfinal\0000000038\MKCAD\978-0-12-811905-1\0003165540\XMLLowres\f01-12-9780128119051.jpg"/>
          <p:cNvPicPr>
            <a:picLocks noChangeAspect="1" noChangeArrowheads="1"/>
          </p:cNvPicPr>
          <p:nvPr/>
        </p:nvPicPr>
        <p:blipFill>
          <a:blip r:embed="rId3"/>
          <a:srcRect/>
          <a:stretch>
            <a:fillRect/>
          </a:stretch>
        </p:blipFill>
        <p:spPr bwMode="auto">
          <a:xfrm>
            <a:off x="594809" y="1196575"/>
            <a:ext cx="7743768" cy="3571978"/>
          </a:xfrm>
          <a:prstGeom prst="rect">
            <a:avLst/>
          </a:prstGeom>
          <a:noFill/>
          <a:ln w="9525">
            <a:noFill/>
            <a:miter lim="800000"/>
            <a:headEnd/>
            <a:tailEnd/>
          </a:ln>
        </p:spPr>
      </p:pic>
      <p:sp>
        <p:nvSpPr>
          <p:cNvPr id="189445" name="标题 1"/>
          <p:cNvSpPr>
            <a:spLocks noGrp="1"/>
          </p:cNvSpPr>
          <p:nvPr>
            <p:ph type="title"/>
          </p:nvPr>
        </p:nvSpPr>
        <p:spPr/>
        <p:txBody>
          <a:bodyPr/>
          <a:lstStyle/>
          <a:p>
            <a:r>
              <a:rPr lang="zh-CN" altLang="en-US" smtClean="0"/>
              <a:t>低功耗技术</a:t>
            </a:r>
            <a:r>
              <a:rPr lang="en-US" altLang="zh-CN" smtClean="0"/>
              <a:t>-DVFS</a:t>
            </a:r>
            <a:endParaRPr lang="zh-CN" altLang="en-US" smtClean="0"/>
          </a:p>
        </p:txBody>
      </p:sp>
      <p:sp>
        <p:nvSpPr>
          <p:cNvPr id="6" name="日期占位符 5"/>
          <p:cNvSpPr>
            <a:spLocks noGrp="1"/>
          </p:cNvSpPr>
          <p:nvPr>
            <p:ph type="dt" sz="half" idx="10"/>
          </p:nvPr>
        </p:nvSpPr>
        <p:spPr/>
        <p:txBody>
          <a:bodyPr/>
          <a:lstStyle/>
          <a:p>
            <a:fld id="{8F5396B4-8383-459C-A65D-E556F772AB41}" type="datetime1">
              <a:rPr lang="en-US" altLang="zh-CN" smtClean="0"/>
              <a:pPr/>
              <a:t>2/25/2020</a:t>
            </a:fld>
            <a:endParaRPr lang="zh-CN" altLang="en-US"/>
          </a:p>
        </p:txBody>
      </p:sp>
      <p:sp>
        <p:nvSpPr>
          <p:cNvPr id="7" name="灯片编号占位符 6"/>
          <p:cNvSpPr>
            <a:spLocks noGrp="1"/>
          </p:cNvSpPr>
          <p:nvPr>
            <p:ph type="sldNum" sz="quarter" idx="12"/>
          </p:nvPr>
        </p:nvSpPr>
        <p:spPr/>
        <p:txBody>
          <a:bodyPr/>
          <a:lstStyle/>
          <a:p>
            <a:fld id="{7953984E-0717-4331-B92C-05AA86C678F7}" type="slidenum">
              <a:rPr lang="zh-CN" altLang="en-US" smtClean="0"/>
              <a:pPr/>
              <a:t>82</a:t>
            </a:fld>
            <a:endParaRPr lang="zh-CN" altLang="en-US"/>
          </a:p>
        </p:txBody>
      </p:sp>
    </p:spTree>
    <p:extLst>
      <p:ext uri="{BB962C8B-B14F-4D97-AF65-F5344CB8AC3E}">
        <p14:creationId xmlns:p14="http://schemas.microsoft.com/office/powerpoint/2010/main" val="37112623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标题 1"/>
          <p:cNvSpPr>
            <a:spLocks noGrp="1" noChangeArrowheads="1"/>
          </p:cNvSpPr>
          <p:nvPr>
            <p:ph type="title"/>
          </p:nvPr>
        </p:nvSpPr>
        <p:spPr/>
        <p:txBody>
          <a:bodyPr/>
          <a:lstStyle/>
          <a:p>
            <a:r>
              <a:rPr lang="zh-CN" altLang="en-US" smtClean="0"/>
              <a:t>静态功耗（</a:t>
            </a:r>
            <a:r>
              <a:rPr lang="en-US" altLang="zh-CN" smtClean="0"/>
              <a:t>Static Power</a:t>
            </a:r>
            <a:r>
              <a:rPr lang="zh-CN" altLang="en-US" smtClean="0"/>
              <a:t>）</a:t>
            </a:r>
          </a:p>
        </p:txBody>
      </p:sp>
      <p:sp>
        <p:nvSpPr>
          <p:cNvPr id="191491" name="内容占位符 2"/>
          <p:cNvSpPr>
            <a:spLocks noGrp="1" noChangeArrowheads="1"/>
          </p:cNvSpPr>
          <p:nvPr>
            <p:ph idx="1"/>
          </p:nvPr>
        </p:nvSpPr>
        <p:spPr/>
        <p:txBody>
          <a:bodyPr>
            <a:normAutofit fontScale="92500" lnSpcReduction="20000"/>
          </a:bodyPr>
          <a:lstStyle/>
          <a:p>
            <a:pPr>
              <a:lnSpc>
                <a:spcPct val="120000"/>
              </a:lnSpc>
            </a:pPr>
            <a:r>
              <a:rPr lang="zh-CN" altLang="en-US" dirty="0" smtClean="0"/>
              <a:t>当晶体管处于</a:t>
            </a:r>
            <a:r>
              <a:rPr lang="en-US" altLang="zh-CN" dirty="0" smtClean="0"/>
              <a:t>off</a:t>
            </a:r>
            <a:r>
              <a:rPr lang="zh-CN" altLang="en-US" dirty="0" smtClean="0"/>
              <a:t>状态时</a:t>
            </a:r>
            <a:r>
              <a:rPr lang="en-US" altLang="zh-CN" dirty="0" smtClean="0"/>
              <a:t>,</a:t>
            </a:r>
            <a:r>
              <a:rPr lang="zh-CN" altLang="en-US" dirty="0" smtClean="0"/>
              <a:t>漏电流产生的功耗称为静态功耗</a:t>
            </a:r>
            <a:endParaRPr lang="en-US" altLang="zh-CN" dirty="0" smtClean="0"/>
          </a:p>
          <a:p>
            <a:r>
              <a:rPr lang="zh-CN" altLang="en-US" dirty="0" smtClean="0"/>
              <a:t>随着晶体管尺寸的减少漏电流的大小在增加</a:t>
            </a:r>
            <a:endParaRPr lang="en-US" altLang="zh-CN" dirty="0" smtClean="0"/>
          </a:p>
          <a:p>
            <a:r>
              <a:rPr lang="en-US" altLang="zh-CN" dirty="0" smtClean="0"/>
              <a:t>Static Power = Static Current × Voltage</a:t>
            </a:r>
          </a:p>
          <a:p>
            <a:pPr lvl="1"/>
            <a:r>
              <a:rPr lang="en-US" altLang="zh-CN" dirty="0" smtClean="0"/>
              <a:t>Static power increases with the number of transistors</a:t>
            </a:r>
          </a:p>
          <a:p>
            <a:r>
              <a:rPr lang="zh-CN" altLang="en-US" dirty="0" smtClean="0"/>
              <a:t>静态功耗有时会占到全部功耗的</a:t>
            </a:r>
            <a:r>
              <a:rPr lang="en-US" altLang="zh-CN" dirty="0" smtClean="0"/>
              <a:t>50%</a:t>
            </a:r>
          </a:p>
          <a:p>
            <a:pPr lvl="1"/>
            <a:r>
              <a:rPr lang="en-US" altLang="zh-CN" dirty="0" smtClean="0"/>
              <a:t>Large SRAM caches need static power to maintain their values</a:t>
            </a:r>
          </a:p>
          <a:p>
            <a:r>
              <a:rPr lang="en-US" altLang="zh-CN" dirty="0" smtClean="0"/>
              <a:t>Power Gating: </a:t>
            </a:r>
            <a:r>
              <a:rPr lang="zh-CN" altLang="en-US" dirty="0" smtClean="0"/>
              <a:t>通过切断供电减少漏电流</a:t>
            </a:r>
            <a:endParaRPr lang="en-US" altLang="zh-CN" dirty="0" smtClean="0"/>
          </a:p>
          <a:p>
            <a:pPr lvl="1"/>
            <a:r>
              <a:rPr lang="en-US" altLang="zh-CN" dirty="0" smtClean="0"/>
              <a:t>To inactive modules to control the loss of leakage current</a:t>
            </a:r>
            <a:endParaRPr lang="zh-CN" altLang="en-US" dirty="0" smtClean="0"/>
          </a:p>
        </p:txBody>
      </p:sp>
      <p:sp>
        <p:nvSpPr>
          <p:cNvPr id="191492" name="日期占位符 3"/>
          <p:cNvSpPr>
            <a:spLocks noGrp="1" noChangeArrowheads="1"/>
          </p:cNvSpPr>
          <p:nvPr>
            <p:ph type="dt" sz="half" idx="10"/>
          </p:nvPr>
        </p:nvSpPr>
        <p:spPr/>
        <p:txBody>
          <a:bodyPr/>
          <a:lstStyle/>
          <a:p>
            <a:fld id="{E751ED55-FEAE-4C86-BB4E-093765EB3C85}" type="datetime1">
              <a:rPr lang="en-US" altLang="zh-CN" smtClean="0"/>
              <a:pPr/>
              <a:t>2/25/2020</a:t>
            </a:fld>
            <a:endParaRPr lang="en-US" altLang="zh-CN" smtClean="0"/>
          </a:p>
        </p:txBody>
      </p:sp>
      <p:sp>
        <p:nvSpPr>
          <p:cNvPr id="191494" name="灯片编号占位符 5"/>
          <p:cNvSpPr>
            <a:spLocks noGrp="1" noChangeArrowheads="1"/>
          </p:cNvSpPr>
          <p:nvPr>
            <p:ph type="sldNum" sz="quarter" idx="12"/>
          </p:nvPr>
        </p:nvSpPr>
        <p:spPr/>
        <p:txBody>
          <a:bodyPr/>
          <a:lstStyle/>
          <a:p>
            <a:fld id="{151184FA-5805-45DA-943D-456B8796A3E1}" type="slidenum">
              <a:rPr lang="en-US" altLang="zh-CN" smtClean="0"/>
              <a:pPr/>
              <a:t>83</a:t>
            </a:fld>
            <a:endParaRPr lang="en-US" altLang="zh-CN"/>
          </a:p>
        </p:txBody>
      </p:sp>
    </p:spTree>
    <p:extLst>
      <p:ext uri="{BB962C8B-B14F-4D97-AF65-F5344CB8AC3E}">
        <p14:creationId xmlns:p14="http://schemas.microsoft.com/office/powerpoint/2010/main" val="2910873279"/>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标题 1"/>
          <p:cNvSpPr>
            <a:spLocks noGrp="1" noChangeArrowheads="1"/>
          </p:cNvSpPr>
          <p:nvPr>
            <p:ph type="title"/>
          </p:nvPr>
        </p:nvSpPr>
        <p:spPr/>
        <p:txBody>
          <a:bodyPr/>
          <a:lstStyle/>
          <a:p>
            <a:r>
              <a:rPr lang="zh-CN" altLang="en-US" smtClean="0"/>
              <a:t>有关功耗和能耗小结</a:t>
            </a:r>
          </a:p>
        </p:txBody>
      </p:sp>
      <p:sp>
        <p:nvSpPr>
          <p:cNvPr id="192515" name="内容占位符 2"/>
          <p:cNvSpPr>
            <a:spLocks noGrp="1" noChangeArrowheads="1"/>
          </p:cNvSpPr>
          <p:nvPr>
            <p:ph idx="1"/>
          </p:nvPr>
        </p:nvSpPr>
        <p:spPr/>
        <p:txBody>
          <a:bodyPr>
            <a:normAutofit fontScale="92500" lnSpcReduction="10000"/>
          </a:bodyPr>
          <a:lstStyle/>
          <a:p>
            <a:r>
              <a:rPr lang="zh-CN" altLang="en-US" dirty="0" smtClean="0"/>
              <a:t>给定负载情况下能耗越少，能效越高</a:t>
            </a:r>
            <a:r>
              <a:rPr lang="en-US" altLang="zh-CN" dirty="0" smtClean="0"/>
              <a:t>, </a:t>
            </a:r>
            <a:r>
              <a:rPr lang="zh-CN" altLang="en-US" dirty="0" smtClean="0"/>
              <a:t>特别是对电池供电的移动设备。</a:t>
            </a:r>
            <a:endParaRPr lang="en-US" altLang="zh-CN" dirty="0" smtClean="0"/>
          </a:p>
          <a:p>
            <a:r>
              <a:rPr lang="zh-CN" altLang="en-US" dirty="0" smtClean="0"/>
              <a:t>功耗应该被看作一个约束条件</a:t>
            </a:r>
            <a:endParaRPr lang="en-US" altLang="zh-CN" dirty="0" smtClean="0"/>
          </a:p>
          <a:p>
            <a:pPr lvl="1"/>
            <a:r>
              <a:rPr lang="en-US" altLang="zh-CN" dirty="0" smtClean="0"/>
              <a:t>A chip might be limited to 120 watts (cooling + power supply)</a:t>
            </a:r>
          </a:p>
          <a:p>
            <a:r>
              <a:rPr lang="en-US" altLang="zh-CN" dirty="0" smtClean="0"/>
              <a:t>Power Consumed = Dynamic Power + Static Power</a:t>
            </a:r>
          </a:p>
          <a:p>
            <a:pPr lvl="1"/>
            <a:r>
              <a:rPr lang="zh-CN" altLang="en-US" dirty="0" smtClean="0"/>
              <a:t>晶体管开和关的切换导致的功耗为动态功耗</a:t>
            </a:r>
            <a:endParaRPr lang="en-US" altLang="zh-CN" dirty="0" smtClean="0"/>
          </a:p>
          <a:p>
            <a:pPr lvl="1"/>
            <a:r>
              <a:rPr lang="zh-CN" altLang="en-US" dirty="0" smtClean="0"/>
              <a:t>由于晶体管静态漏电流导致的功耗称为静态功耗</a:t>
            </a:r>
            <a:endParaRPr lang="en-US" altLang="zh-CN" dirty="0" smtClean="0"/>
          </a:p>
          <a:p>
            <a:r>
              <a:rPr lang="zh-CN" altLang="en-US" dirty="0" smtClean="0"/>
              <a:t>通过降低频率可节省功耗</a:t>
            </a:r>
            <a:endParaRPr lang="en-US" altLang="zh-CN" dirty="0" smtClean="0"/>
          </a:p>
          <a:p>
            <a:r>
              <a:rPr lang="zh-CN" altLang="en-US" dirty="0" smtClean="0"/>
              <a:t>降低电压可降低功耗和能耗</a:t>
            </a:r>
          </a:p>
        </p:txBody>
      </p:sp>
      <p:sp>
        <p:nvSpPr>
          <p:cNvPr id="192516" name="日期占位符 3"/>
          <p:cNvSpPr>
            <a:spLocks noGrp="1" noChangeArrowheads="1"/>
          </p:cNvSpPr>
          <p:nvPr>
            <p:ph type="dt" sz="half" idx="10"/>
          </p:nvPr>
        </p:nvSpPr>
        <p:spPr/>
        <p:txBody>
          <a:bodyPr/>
          <a:lstStyle/>
          <a:p>
            <a:fld id="{5954B3E3-EAFE-4436-BEDE-3FDE169049D1}" type="datetime1">
              <a:rPr lang="en-US" altLang="zh-CN" smtClean="0"/>
              <a:pPr/>
              <a:t>2/25/2020</a:t>
            </a:fld>
            <a:endParaRPr lang="en-US" altLang="zh-CN" smtClean="0"/>
          </a:p>
        </p:txBody>
      </p:sp>
      <p:sp>
        <p:nvSpPr>
          <p:cNvPr id="192518" name="灯片编号占位符 5"/>
          <p:cNvSpPr>
            <a:spLocks noGrp="1" noChangeArrowheads="1"/>
          </p:cNvSpPr>
          <p:nvPr>
            <p:ph type="sldNum" sz="quarter" idx="12"/>
          </p:nvPr>
        </p:nvSpPr>
        <p:spPr/>
        <p:txBody>
          <a:bodyPr/>
          <a:lstStyle/>
          <a:p>
            <a:fld id="{A7AF042D-2E25-4E53-9CA9-5F60FD2F5B8F}" type="slidenum">
              <a:rPr lang="en-US" altLang="zh-CN" smtClean="0"/>
              <a:pPr/>
              <a:t>84</a:t>
            </a:fld>
            <a:endParaRPr lang="en-US" altLang="zh-CN"/>
          </a:p>
        </p:txBody>
      </p:sp>
    </p:spTree>
    <p:extLst>
      <p:ext uri="{BB962C8B-B14F-4D97-AF65-F5344CB8AC3E}">
        <p14:creationId xmlns:p14="http://schemas.microsoft.com/office/powerpoint/2010/main" val="1979058688"/>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标题 1"/>
          <p:cNvSpPr>
            <a:spLocks noGrp="1" noChangeArrowheads="1"/>
          </p:cNvSpPr>
          <p:nvPr>
            <p:ph type="title"/>
          </p:nvPr>
        </p:nvSpPr>
        <p:spPr/>
        <p:txBody>
          <a:bodyPr/>
          <a:lstStyle/>
          <a:p>
            <a:r>
              <a:rPr lang="zh-CN" altLang="en-US" smtClean="0"/>
              <a:t>与能效相关的其他指标</a:t>
            </a:r>
          </a:p>
        </p:txBody>
      </p:sp>
      <p:sp>
        <p:nvSpPr>
          <p:cNvPr id="193539" name="内容占位符 2"/>
          <p:cNvSpPr>
            <a:spLocks noGrp="1" noChangeArrowheads="1"/>
          </p:cNvSpPr>
          <p:nvPr>
            <p:ph idx="1"/>
          </p:nvPr>
        </p:nvSpPr>
        <p:spPr/>
        <p:txBody>
          <a:bodyPr>
            <a:normAutofit/>
          </a:bodyPr>
          <a:lstStyle/>
          <a:p>
            <a:r>
              <a:rPr lang="en-US" altLang="zh-CN" dirty="0" smtClean="0"/>
              <a:t>EDP (Energy Delay Product)</a:t>
            </a:r>
          </a:p>
          <a:p>
            <a:pPr lvl="1"/>
            <a:r>
              <a:rPr lang="en-US" altLang="zh-CN" dirty="0" smtClean="0"/>
              <a:t>EDP = Energy ∗ Delay = Power ∗ Delay2</a:t>
            </a:r>
          </a:p>
          <a:p>
            <a:r>
              <a:rPr lang="en-US" altLang="zh-CN" dirty="0" smtClean="0"/>
              <a:t>Performance per Power</a:t>
            </a:r>
          </a:p>
          <a:p>
            <a:pPr lvl="1"/>
            <a:r>
              <a:rPr lang="en-US" altLang="zh-CN" dirty="0" smtClean="0"/>
              <a:t>FLOPS per watt    ( Scientific computing)</a:t>
            </a:r>
          </a:p>
          <a:p>
            <a:r>
              <a:rPr lang="en-US" altLang="zh-CN" dirty="0" err="1" smtClean="0"/>
              <a:t>SWaP</a:t>
            </a:r>
            <a:r>
              <a:rPr lang="en-US" altLang="zh-CN" dirty="0" smtClean="0"/>
              <a:t> (space, wattage and performance)</a:t>
            </a:r>
          </a:p>
          <a:p>
            <a:pPr lvl="1"/>
            <a:r>
              <a:rPr lang="en-US" altLang="zh-CN" dirty="0" smtClean="0"/>
              <a:t>Sun Microsystems metric for data centers, incorporating energy and space.</a:t>
            </a:r>
          </a:p>
          <a:p>
            <a:pPr lvl="1"/>
            <a:r>
              <a:rPr lang="en-US" altLang="zh-CN" dirty="0" err="1" smtClean="0"/>
              <a:t>SWaP</a:t>
            </a:r>
            <a:r>
              <a:rPr lang="en-US" altLang="zh-CN" dirty="0" smtClean="0"/>
              <a:t> = Performance / (Space ∗ Power)</a:t>
            </a:r>
          </a:p>
          <a:p>
            <a:pPr lvl="1"/>
            <a:endParaRPr lang="en-US" altLang="zh-CN" dirty="0" smtClean="0"/>
          </a:p>
          <a:p>
            <a:pPr lvl="1"/>
            <a:endParaRPr lang="en-US" altLang="zh-CN" dirty="0" smtClean="0"/>
          </a:p>
          <a:p>
            <a:endParaRPr lang="en-US" altLang="zh-CN" dirty="0" smtClean="0"/>
          </a:p>
          <a:p>
            <a:endParaRPr lang="en-US" altLang="zh-CN" dirty="0" smtClean="0"/>
          </a:p>
          <a:p>
            <a:endParaRPr lang="zh-CN" altLang="en-US" dirty="0" smtClean="0"/>
          </a:p>
        </p:txBody>
      </p:sp>
      <p:sp>
        <p:nvSpPr>
          <p:cNvPr id="193540" name="日期占位符 3"/>
          <p:cNvSpPr>
            <a:spLocks noGrp="1" noChangeArrowheads="1"/>
          </p:cNvSpPr>
          <p:nvPr>
            <p:ph type="dt" sz="half" idx="10"/>
          </p:nvPr>
        </p:nvSpPr>
        <p:spPr/>
        <p:txBody>
          <a:bodyPr/>
          <a:lstStyle/>
          <a:p>
            <a:fld id="{97F63660-4E8A-4B30-B47A-A99366BC4A3F}" type="datetime1">
              <a:rPr lang="en-US" altLang="zh-CN" smtClean="0"/>
              <a:pPr/>
              <a:t>2/25/2020</a:t>
            </a:fld>
            <a:endParaRPr lang="en-US" altLang="zh-CN" smtClean="0"/>
          </a:p>
        </p:txBody>
      </p:sp>
      <p:sp>
        <p:nvSpPr>
          <p:cNvPr id="193542" name="灯片编号占位符 1"/>
          <p:cNvSpPr>
            <a:spLocks noGrp="1" noChangeArrowheads="1"/>
          </p:cNvSpPr>
          <p:nvPr>
            <p:ph type="sldNum" sz="quarter" idx="12"/>
          </p:nvPr>
        </p:nvSpPr>
        <p:spPr/>
        <p:txBody>
          <a:bodyPr/>
          <a:lstStyle/>
          <a:p>
            <a:fld id="{FC50F170-984F-49C4-87E1-6F105C246E83}" type="slidenum">
              <a:rPr lang="en-US" altLang="zh-CN" smtClean="0"/>
              <a:pPr/>
              <a:t>85</a:t>
            </a:fld>
            <a:endParaRPr lang="en-US" altLang="zh-CN"/>
          </a:p>
        </p:txBody>
      </p:sp>
    </p:spTree>
    <p:extLst>
      <p:ext uri="{BB962C8B-B14F-4D97-AF65-F5344CB8AC3E}">
        <p14:creationId xmlns:p14="http://schemas.microsoft.com/office/powerpoint/2010/main" val="2304915067"/>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1616423" y="2922051"/>
            <a:ext cx="8229600" cy="5051833"/>
          </a:xfrm>
        </p:spPr>
        <p:txBody>
          <a:bodyPr/>
          <a:lstStyle/>
          <a:p>
            <a:pPr marL="0" indent="0">
              <a:buNone/>
            </a:pPr>
            <a:r>
              <a:rPr lang="en-US" altLang="zh-CN" dirty="0" smtClean="0"/>
              <a:t>Current and Future Trends</a:t>
            </a:r>
            <a:endParaRPr lang="zh-CN" altLang="en-US" dirty="0"/>
          </a:p>
        </p:txBody>
      </p:sp>
      <p:sp>
        <p:nvSpPr>
          <p:cNvPr id="4" name="日期占位符 3"/>
          <p:cNvSpPr>
            <a:spLocks noGrp="1"/>
          </p:cNvSpPr>
          <p:nvPr>
            <p:ph type="dt" sz="half" idx="10"/>
          </p:nvPr>
        </p:nvSpPr>
        <p:spPr/>
        <p:txBody>
          <a:bodyPr/>
          <a:lstStyle/>
          <a:p>
            <a:fld id="{5A47E342-566D-4D2E-B025-45161A5A88C7}" type="datetime1">
              <a:rPr lang="en-US" altLang="zh-CN" smtClean="0"/>
              <a:pPr/>
              <a:t>2/25/2020</a:t>
            </a:fld>
            <a:endParaRPr lang="zh-CN" altLang="en-US"/>
          </a:p>
        </p:txBody>
      </p:sp>
      <p:sp>
        <p:nvSpPr>
          <p:cNvPr id="5" name="灯片编号占位符 4"/>
          <p:cNvSpPr>
            <a:spLocks noGrp="1"/>
          </p:cNvSpPr>
          <p:nvPr>
            <p:ph type="sldNum" sz="quarter" idx="12"/>
          </p:nvPr>
        </p:nvSpPr>
        <p:spPr/>
        <p:txBody>
          <a:bodyPr/>
          <a:lstStyle/>
          <a:p>
            <a:fld id="{8BD4F407-B401-4F27-B84C-F4D1FCFDF361}" type="slidenum">
              <a:rPr lang="zh-CN" altLang="en-US" smtClean="0"/>
              <a:pPr/>
              <a:t>86</a:t>
            </a:fld>
            <a:endParaRPr lang="zh-CN" altLang="en-US" dirty="0"/>
          </a:p>
        </p:txBody>
      </p:sp>
    </p:spTree>
    <p:extLst>
      <p:ext uri="{BB962C8B-B14F-4D97-AF65-F5344CB8AC3E}">
        <p14:creationId xmlns:p14="http://schemas.microsoft.com/office/powerpoint/2010/main" val="389847742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标题 1"/>
          <p:cNvSpPr>
            <a:spLocks noGrp="1"/>
          </p:cNvSpPr>
          <p:nvPr>
            <p:ph type="title"/>
          </p:nvPr>
        </p:nvSpPr>
        <p:spPr/>
        <p:txBody>
          <a:bodyPr>
            <a:normAutofit/>
          </a:bodyPr>
          <a:lstStyle/>
          <a:p>
            <a:r>
              <a:rPr lang="en-US" altLang="zh-CN" sz="2400" dirty="0" smtClean="0"/>
              <a:t>End of Growth of Single Program Speed?</a:t>
            </a:r>
            <a:endParaRPr lang="zh-CN" altLang="en-US" sz="2400" dirty="0" smtClean="0"/>
          </a:p>
        </p:txBody>
      </p:sp>
      <p:sp>
        <p:nvSpPr>
          <p:cNvPr id="112643" name="日期占位符 3"/>
          <p:cNvSpPr>
            <a:spLocks noGrp="1"/>
          </p:cNvSpPr>
          <p:nvPr>
            <p:ph type="dt" sz="half" idx="10"/>
          </p:nvPr>
        </p:nvSpPr>
        <p:spPr>
          <a:noFill/>
          <a:ln>
            <a:headEnd/>
            <a:tailEnd/>
          </a:ln>
        </p:spPr>
        <p:txBody>
          <a:bodyPr>
            <a:prstTxWarp prst="textNoShape">
              <a:avLst/>
            </a:prstTxWarp>
          </a:bodyPr>
          <a:lstStyle/>
          <a:p>
            <a:fld id="{DD080864-F4A0-48CD-BBF7-C24B64AE5604}" type="datetime1">
              <a:rPr lang="en-US" altLang="zh-CN" smtClean="0"/>
              <a:pPr/>
              <a:t>2/25/2020</a:t>
            </a:fld>
            <a:endParaRPr lang="en-US" altLang="zh-CN" smtClean="0"/>
          </a:p>
        </p:txBody>
      </p:sp>
      <p:sp>
        <p:nvSpPr>
          <p:cNvPr id="5" name="灯片编号占位符 4"/>
          <p:cNvSpPr>
            <a:spLocks noGrp="1"/>
          </p:cNvSpPr>
          <p:nvPr>
            <p:ph type="sldNum" sz="quarter" idx="12"/>
          </p:nvPr>
        </p:nvSpPr>
        <p:spPr>
          <a:xfrm>
            <a:off x="6576797" y="6364359"/>
            <a:ext cx="2133600" cy="365125"/>
          </a:xfrm>
        </p:spPr>
        <p:txBody>
          <a:bodyPr/>
          <a:lstStyle/>
          <a:p>
            <a:fld id="{7953984E-0717-4331-B92C-05AA86C678F7}" type="slidenum">
              <a:rPr lang="zh-CN" altLang="en-US" smtClean="0"/>
              <a:pPr/>
              <a:t>87</a:t>
            </a:fld>
            <a:endParaRPr lang="zh-CN" altLang="en-US"/>
          </a:p>
        </p:txBody>
      </p:sp>
      <p:pic>
        <p:nvPicPr>
          <p:cNvPr id="112644" name="图片 4"/>
          <p:cNvPicPr>
            <a:picLocks noChangeAspect="1"/>
          </p:cNvPicPr>
          <p:nvPr/>
        </p:nvPicPr>
        <p:blipFill>
          <a:blip r:embed="rId3"/>
          <a:srcRect/>
          <a:stretch>
            <a:fillRect/>
          </a:stretch>
        </p:blipFill>
        <p:spPr bwMode="auto">
          <a:xfrm>
            <a:off x="219075" y="1021197"/>
            <a:ext cx="8924925" cy="4752975"/>
          </a:xfrm>
          <a:prstGeom prst="rect">
            <a:avLst/>
          </a:prstGeom>
          <a:noFill/>
          <a:ln w="9525">
            <a:noFill/>
            <a:miter lim="800000"/>
            <a:headEnd/>
            <a:tailEnd/>
          </a:ln>
        </p:spPr>
      </p:pic>
      <p:sp>
        <p:nvSpPr>
          <p:cNvPr id="2" name="文本框 1"/>
          <p:cNvSpPr txBox="1"/>
          <p:nvPr/>
        </p:nvSpPr>
        <p:spPr>
          <a:xfrm>
            <a:off x="3415728" y="6085256"/>
            <a:ext cx="2843488" cy="461665"/>
          </a:xfrm>
          <a:prstGeom prst="rect">
            <a:avLst/>
          </a:prstGeom>
          <a:noFill/>
        </p:spPr>
        <p:txBody>
          <a:bodyPr wrap="square" rtlCol="0">
            <a:spAutoFit/>
          </a:bodyPr>
          <a:lstStyle/>
          <a:p>
            <a:r>
              <a:rPr lang="en-US" altLang="zh-CN" sz="2400" b="1" dirty="0" smtClean="0">
                <a:solidFill>
                  <a:srgbClr val="0070C0"/>
                </a:solidFill>
              </a:rPr>
              <a:t>So, What is next? </a:t>
            </a:r>
            <a:endParaRPr lang="zh-CN" altLang="en-US" sz="2400" b="1" dirty="0">
              <a:solidFill>
                <a:srgbClr val="0070C0"/>
              </a:solidFill>
            </a:endParaRPr>
          </a:p>
        </p:txBody>
      </p:sp>
    </p:spTree>
    <p:extLst>
      <p:ext uri="{BB962C8B-B14F-4D97-AF65-F5344CB8AC3E}">
        <p14:creationId xmlns:p14="http://schemas.microsoft.com/office/powerpoint/2010/main" val="4166883321"/>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4" descr="0107"/>
          <p:cNvPicPr>
            <a:picLocks noChangeAspect="1" noChangeArrowheads="1"/>
          </p:cNvPicPr>
          <p:nvPr/>
        </p:nvPicPr>
        <p:blipFill>
          <a:blip r:embed="rId3"/>
          <a:srcRect/>
          <a:stretch>
            <a:fillRect/>
          </a:stretch>
        </p:blipFill>
        <p:spPr bwMode="auto">
          <a:xfrm>
            <a:off x="381000" y="1350077"/>
            <a:ext cx="8401050" cy="3376613"/>
          </a:xfrm>
          <a:prstGeom prst="rect">
            <a:avLst/>
          </a:prstGeom>
          <a:noFill/>
          <a:ln w="9525">
            <a:noFill/>
            <a:miter lim="800000"/>
            <a:headEnd/>
            <a:tailEnd/>
          </a:ln>
        </p:spPr>
      </p:pic>
      <p:sp>
        <p:nvSpPr>
          <p:cNvPr id="111619" name="Rectangle 5"/>
          <p:cNvSpPr>
            <a:spLocks noGrp="1" noChangeArrowheads="1"/>
          </p:cNvSpPr>
          <p:nvPr>
            <p:ph type="title"/>
          </p:nvPr>
        </p:nvSpPr>
        <p:spPr/>
        <p:txBody>
          <a:bodyPr>
            <a:normAutofit fontScale="90000"/>
          </a:bodyPr>
          <a:lstStyle/>
          <a:p>
            <a:r>
              <a:rPr lang="en-US" altLang="en-US" dirty="0" smtClean="0"/>
              <a:t>How far will Instruction Level </a:t>
            </a:r>
            <a:br>
              <a:rPr lang="en-US" altLang="en-US" dirty="0" smtClean="0"/>
            </a:br>
            <a:r>
              <a:rPr lang="en-US" altLang="en-US" dirty="0" smtClean="0"/>
              <a:t>Parallelism (ILP) go?</a:t>
            </a:r>
          </a:p>
        </p:txBody>
      </p:sp>
      <p:sp>
        <p:nvSpPr>
          <p:cNvPr id="111621" name="日期占位符 3"/>
          <p:cNvSpPr>
            <a:spLocks noGrp="1" noChangeArrowheads="1"/>
          </p:cNvSpPr>
          <p:nvPr>
            <p:ph type="dt" sz="half" idx="10"/>
          </p:nvPr>
        </p:nvSpPr>
        <p:spPr>
          <a:noFill/>
          <a:ln>
            <a:headEnd/>
            <a:tailEnd/>
          </a:ln>
        </p:spPr>
        <p:txBody>
          <a:bodyPr>
            <a:prstTxWarp prst="textNoShape">
              <a:avLst/>
            </a:prstTxWarp>
          </a:bodyPr>
          <a:lstStyle/>
          <a:p>
            <a:fld id="{F0B09F31-4EC4-4AAE-BED2-50896759B3B2}" type="datetime1">
              <a:rPr lang="en-US" altLang="zh-CN" smtClean="0"/>
              <a:pPr/>
              <a:t>2/25/2020</a:t>
            </a:fld>
            <a:endParaRPr lang="en-US" altLang="zh-CN" dirty="0" smtClean="0"/>
          </a:p>
        </p:txBody>
      </p:sp>
      <p:sp>
        <p:nvSpPr>
          <p:cNvPr id="111623" name="灯片编号占位符 1"/>
          <p:cNvSpPr>
            <a:spLocks noGrp="1" noChangeArrowheads="1"/>
          </p:cNvSpPr>
          <p:nvPr>
            <p:ph type="sldNum" sz="quarter" idx="12"/>
          </p:nvPr>
        </p:nvSpPr>
        <p:spPr>
          <a:noFill/>
          <a:ln>
            <a:headEnd/>
            <a:tailEnd/>
          </a:ln>
        </p:spPr>
        <p:txBody>
          <a:bodyPr/>
          <a:lstStyle/>
          <a:p>
            <a:fld id="{AE52D75B-EE7F-4D34-BDD0-9B037091861B}" type="slidenum">
              <a:rPr lang="en-US" altLang="zh-CN"/>
              <a:pPr/>
              <a:t>88</a:t>
            </a:fld>
            <a:endParaRPr lang="en-US" altLang="zh-CN"/>
          </a:p>
        </p:txBody>
      </p:sp>
      <p:sp>
        <p:nvSpPr>
          <p:cNvPr id="39941" name="Rectangle 7"/>
          <p:cNvSpPr>
            <a:spLocks noGrp="1" noChangeArrowheads="1"/>
          </p:cNvSpPr>
          <p:nvPr>
            <p:ph idx="4294967295"/>
          </p:nvPr>
        </p:nvSpPr>
        <p:spPr>
          <a:xfrm>
            <a:off x="859672" y="4853487"/>
            <a:ext cx="7608888" cy="914400"/>
          </a:xfrm>
        </p:spPr>
        <p:txBody>
          <a:bodyPr>
            <a:normAutofit/>
          </a:bodyPr>
          <a:lstStyle/>
          <a:p>
            <a:pPr marL="0" indent="0">
              <a:buFontTx/>
              <a:buNone/>
              <a:defRPr/>
            </a:pPr>
            <a:r>
              <a:rPr lang="zh-CN" altLang="en-US" sz="1600" dirty="0">
                <a:solidFill>
                  <a:srgbClr val="0070C0"/>
                </a:solidFill>
                <a:latin typeface="+mj-ea"/>
                <a:ea typeface="+mj-ea"/>
              </a:rPr>
              <a:t>理想</a:t>
            </a:r>
            <a:r>
              <a:rPr lang="zh-CN" altLang="en-US" sz="1600" dirty="0">
                <a:latin typeface="+mj-ea"/>
                <a:ea typeface="+mj-ea"/>
              </a:rPr>
              <a:t>超标</a:t>
            </a:r>
            <a:r>
              <a:rPr lang="zh-CN" altLang="en-US" sz="1600" dirty="0" smtClean="0">
                <a:latin typeface="+mj-ea"/>
                <a:ea typeface="+mj-ea"/>
              </a:rPr>
              <a:t>量模型执行下有限的</a:t>
            </a:r>
            <a:r>
              <a:rPr lang="en-US" altLang="zh-CN" sz="1600" dirty="0" smtClean="0">
                <a:latin typeface="+mj-ea"/>
                <a:ea typeface="+mj-ea"/>
              </a:rPr>
              <a:t>ILP</a:t>
            </a:r>
            <a:r>
              <a:rPr lang="zh-CN" altLang="en-US" sz="1600" dirty="0" smtClean="0">
                <a:latin typeface="+mj-ea"/>
                <a:ea typeface="+mj-ea"/>
              </a:rPr>
              <a:t>：无限的资源和存取带宽、完善的预取和重命名机制，但是使用现实的</a:t>
            </a:r>
            <a:r>
              <a:rPr lang="en-US" altLang="zh-CN" sz="1600" dirty="0" smtClean="0">
                <a:latin typeface="+mj-ea"/>
                <a:ea typeface="+mj-ea"/>
              </a:rPr>
              <a:t>Cache</a:t>
            </a:r>
            <a:r>
              <a:rPr lang="zh-CN" altLang="en-US" sz="1600" dirty="0" smtClean="0">
                <a:latin typeface="+mj-ea"/>
                <a:ea typeface="+mj-ea"/>
              </a:rPr>
              <a:t>。结果：</a:t>
            </a:r>
            <a:r>
              <a:rPr lang="en-US" altLang="zh-CN" sz="1600" dirty="0" smtClean="0">
                <a:latin typeface="+mj-ea"/>
                <a:ea typeface="+mj-ea"/>
              </a:rPr>
              <a:t>4</a:t>
            </a:r>
            <a:r>
              <a:rPr lang="zh-CN" altLang="en-US" sz="1600" dirty="0" smtClean="0">
                <a:latin typeface="+mj-ea"/>
                <a:ea typeface="+mj-ea"/>
              </a:rPr>
              <a:t>条指令并行取得了最大的</a:t>
            </a:r>
            <a:r>
              <a:rPr lang="en-US" altLang="zh-CN" sz="1600" dirty="0" smtClean="0">
                <a:latin typeface="+mj-ea"/>
                <a:ea typeface="+mj-ea"/>
              </a:rPr>
              <a:t>ILP benefit</a:t>
            </a:r>
            <a:r>
              <a:rPr lang="zh-CN" altLang="en-US" sz="1600" dirty="0" smtClean="0">
                <a:latin typeface="+mj-ea"/>
                <a:ea typeface="+mj-ea"/>
              </a:rPr>
              <a:t>； </a:t>
            </a:r>
            <a:r>
              <a:rPr lang="en-US" altLang="zh-CN" sz="1600" dirty="0" smtClean="0">
                <a:latin typeface="+mj-ea"/>
                <a:ea typeface="+mj-ea"/>
              </a:rPr>
              <a:t>5</a:t>
            </a:r>
            <a:r>
              <a:rPr lang="zh-CN" altLang="en-US" sz="1600" dirty="0" smtClean="0">
                <a:latin typeface="+mj-ea"/>
                <a:ea typeface="+mj-ea"/>
              </a:rPr>
              <a:t>以后则收获甚微 </a:t>
            </a:r>
            <a:endParaRPr lang="en-US" altLang="zh-CN" sz="1600" dirty="0">
              <a:latin typeface="+mj-ea"/>
              <a:ea typeface="+mj-ea"/>
            </a:endParaRPr>
          </a:p>
        </p:txBody>
      </p:sp>
      <p:sp>
        <p:nvSpPr>
          <p:cNvPr id="7" name="文本框 6"/>
          <p:cNvSpPr txBox="1"/>
          <p:nvPr/>
        </p:nvSpPr>
        <p:spPr>
          <a:xfrm>
            <a:off x="1722613" y="6008864"/>
            <a:ext cx="4359622" cy="461665"/>
          </a:xfrm>
          <a:prstGeom prst="rect">
            <a:avLst/>
          </a:prstGeom>
          <a:noFill/>
        </p:spPr>
        <p:txBody>
          <a:bodyPr wrap="square" rtlCol="0">
            <a:spAutoFit/>
          </a:bodyPr>
          <a:lstStyle/>
          <a:p>
            <a:r>
              <a:rPr lang="en-US" altLang="zh-CN" sz="2400" b="1" dirty="0" smtClean="0"/>
              <a:t>Why do we have very limited ILP?</a:t>
            </a:r>
            <a:endParaRPr lang="zh-CN" altLang="en-US" sz="2400" b="1" dirty="0"/>
          </a:p>
        </p:txBody>
      </p:sp>
      <p:sp>
        <p:nvSpPr>
          <p:cNvPr id="8" name="文本框 7"/>
          <p:cNvSpPr txBox="1"/>
          <p:nvPr/>
        </p:nvSpPr>
        <p:spPr>
          <a:xfrm>
            <a:off x="2095568" y="5461953"/>
            <a:ext cx="6686482" cy="400110"/>
          </a:xfrm>
          <a:prstGeom prst="rect">
            <a:avLst/>
          </a:prstGeom>
          <a:solidFill>
            <a:srgbClr val="FFC000"/>
          </a:solidFill>
        </p:spPr>
        <p:txBody>
          <a:bodyPr wrap="square" rtlCol="0">
            <a:spAutoFit/>
          </a:bodyPr>
          <a:lstStyle/>
          <a:p>
            <a:r>
              <a:rPr lang="zh-CN" altLang="en-US" sz="2000" b="1" dirty="0" smtClean="0"/>
              <a:t>平均来讲，每五条指令有一条</a:t>
            </a:r>
            <a:r>
              <a:rPr lang="en-US" altLang="zh-CN" sz="2000" b="1" dirty="0" smtClean="0"/>
              <a:t>control transfer instruction</a:t>
            </a:r>
            <a:endParaRPr lang="zh-CN" altLang="en-US" sz="2000" b="1" dirty="0"/>
          </a:p>
        </p:txBody>
      </p:sp>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标题 1"/>
          <p:cNvSpPr>
            <a:spLocks noGrp="1" noChangeArrowheads="1"/>
          </p:cNvSpPr>
          <p:nvPr>
            <p:ph type="title"/>
          </p:nvPr>
        </p:nvSpPr>
        <p:spPr/>
        <p:txBody>
          <a:bodyPr/>
          <a:lstStyle/>
          <a:p>
            <a:pPr eaLnBrk="1" hangingPunct="1"/>
            <a:r>
              <a:rPr lang="zh-CN" altLang="en-US" dirty="0" smtClean="0"/>
              <a:t>有关体系结构的新旧观念</a:t>
            </a:r>
          </a:p>
        </p:txBody>
      </p:sp>
      <p:sp>
        <p:nvSpPr>
          <p:cNvPr id="113667" name="内容占位符 2"/>
          <p:cNvSpPr>
            <a:spLocks noGrp="1" noChangeArrowheads="1"/>
          </p:cNvSpPr>
          <p:nvPr>
            <p:ph idx="1"/>
          </p:nvPr>
        </p:nvSpPr>
        <p:spPr/>
        <p:txBody>
          <a:bodyPr>
            <a:normAutofit/>
          </a:bodyPr>
          <a:lstStyle/>
          <a:p>
            <a:pPr eaLnBrk="1" hangingPunct="1"/>
            <a:r>
              <a:rPr lang="en-US" altLang="zh-CN" sz="1800" dirty="0" smtClean="0"/>
              <a:t>Old </a:t>
            </a:r>
            <a:r>
              <a:rPr lang="en-US" altLang="zh-CN" sz="1800" dirty="0" smtClean="0">
                <a:solidFill>
                  <a:srgbClr val="FF0000"/>
                </a:solidFill>
              </a:rPr>
              <a:t>C</a:t>
            </a:r>
            <a:r>
              <a:rPr lang="en-US" altLang="zh-CN" sz="1800" dirty="0" smtClean="0"/>
              <a:t>onventional </a:t>
            </a:r>
            <a:r>
              <a:rPr lang="en-US" altLang="zh-CN" sz="1800" dirty="0" smtClean="0">
                <a:solidFill>
                  <a:srgbClr val="FF0000"/>
                </a:solidFill>
              </a:rPr>
              <a:t>W</a:t>
            </a:r>
            <a:r>
              <a:rPr lang="en-US" altLang="zh-CN" sz="1800" dirty="0" smtClean="0"/>
              <a:t>isdom: Power is free, Transistors expensive</a:t>
            </a:r>
          </a:p>
          <a:p>
            <a:pPr eaLnBrk="1" hangingPunct="1"/>
            <a:r>
              <a:rPr lang="en-US" altLang="zh-CN" sz="1800" dirty="0" smtClean="0"/>
              <a:t>New CW: </a:t>
            </a:r>
            <a:r>
              <a:rPr lang="en-US" altLang="zh-CN" sz="1800" dirty="0" smtClean="0">
                <a:solidFill>
                  <a:srgbClr val="0066FF"/>
                </a:solidFill>
              </a:rPr>
              <a:t>“Power wall”</a:t>
            </a:r>
            <a:r>
              <a:rPr lang="en-US" altLang="zh-CN" sz="1800" dirty="0" smtClean="0"/>
              <a:t> Power expensive, Transistors free</a:t>
            </a:r>
          </a:p>
          <a:p>
            <a:pPr eaLnBrk="1" hangingPunct="1"/>
            <a:r>
              <a:rPr lang="en-US" altLang="zh-CN" sz="1800" dirty="0" smtClean="0"/>
              <a:t>Old CW: </a:t>
            </a:r>
            <a:r>
              <a:rPr lang="zh-CN" altLang="en-US" sz="1800" dirty="0" smtClean="0"/>
              <a:t>通过编译、体系结构创新来增加指令级并行</a:t>
            </a:r>
            <a:r>
              <a:rPr lang="en-US" altLang="zh-CN" sz="1800" dirty="0" smtClean="0"/>
              <a:t> (Out-of-order, speculation, VLIW, …)</a:t>
            </a:r>
          </a:p>
          <a:p>
            <a:pPr eaLnBrk="1" hangingPunct="1"/>
            <a:r>
              <a:rPr lang="en-US" altLang="zh-CN" sz="1800" dirty="0" smtClean="0"/>
              <a:t>New CW: </a:t>
            </a:r>
            <a:r>
              <a:rPr lang="en-US" altLang="zh-CN" sz="1800" dirty="0" smtClean="0">
                <a:solidFill>
                  <a:srgbClr val="0066FF"/>
                </a:solidFill>
              </a:rPr>
              <a:t>“ILP wall”</a:t>
            </a:r>
            <a:r>
              <a:rPr lang="en-US" altLang="zh-CN" sz="1800" dirty="0" smtClean="0"/>
              <a:t> </a:t>
            </a:r>
            <a:r>
              <a:rPr lang="zh-CN" altLang="en-US" sz="1800" dirty="0" smtClean="0"/>
              <a:t>挖掘指令级并行的收益越来越小</a:t>
            </a:r>
            <a:endParaRPr lang="en-US" altLang="zh-CN" sz="1800" dirty="0" smtClean="0"/>
          </a:p>
          <a:p>
            <a:pPr eaLnBrk="1" hangingPunct="1"/>
            <a:r>
              <a:rPr lang="en-US" altLang="zh-CN" sz="1800" dirty="0" smtClean="0"/>
              <a:t>Old CW: </a:t>
            </a:r>
            <a:r>
              <a:rPr lang="zh-CN" altLang="en-US" sz="1800" dirty="0" smtClean="0"/>
              <a:t>乘法器速度较慢，访存速度比较快</a:t>
            </a:r>
            <a:endParaRPr lang="en-US" altLang="zh-CN" sz="1800" dirty="0" smtClean="0"/>
          </a:p>
          <a:p>
            <a:pPr eaLnBrk="1" hangingPunct="1"/>
            <a:r>
              <a:rPr lang="en-US" altLang="zh-CN" sz="1800" dirty="0" smtClean="0"/>
              <a:t>New CW: </a:t>
            </a:r>
            <a:r>
              <a:rPr lang="en-US" altLang="zh-CN" sz="1800" dirty="0" smtClean="0">
                <a:solidFill>
                  <a:srgbClr val="0066FF"/>
                </a:solidFill>
              </a:rPr>
              <a:t>“Memory wall”</a:t>
            </a:r>
            <a:r>
              <a:rPr lang="en-US" altLang="zh-CN" sz="1800" dirty="0" smtClean="0"/>
              <a:t> </a:t>
            </a:r>
            <a:r>
              <a:rPr lang="zh-CN" altLang="en-US" sz="1800" dirty="0" smtClean="0"/>
              <a:t>乘法器速度提升了，访存成为瓶颈</a:t>
            </a:r>
            <a:r>
              <a:rPr lang="en-US" altLang="zh-CN" sz="1800" dirty="0" smtClean="0"/>
              <a:t/>
            </a:r>
            <a:br>
              <a:rPr lang="en-US" altLang="zh-CN" sz="1800" dirty="0" smtClean="0"/>
            </a:br>
            <a:r>
              <a:rPr lang="en-US" altLang="zh-CN" sz="1800" dirty="0" smtClean="0"/>
              <a:t>(200 clock cycles to DRAM memory, 4 clocks for multiply)</a:t>
            </a:r>
          </a:p>
          <a:p>
            <a:pPr eaLnBrk="1" hangingPunct="1"/>
            <a:r>
              <a:rPr lang="en-US" altLang="zh-CN" sz="1800" dirty="0" smtClean="0"/>
              <a:t>Old CW: </a:t>
            </a:r>
            <a:r>
              <a:rPr lang="zh-CN" altLang="en-US" sz="1800" dirty="0" smtClean="0"/>
              <a:t>单处理器性能</a:t>
            </a:r>
            <a:r>
              <a:rPr lang="en-US" altLang="zh-CN" sz="1800" dirty="0" smtClean="0"/>
              <a:t>2X / 1.5 </a:t>
            </a:r>
            <a:r>
              <a:rPr lang="en-US" altLang="zh-CN" sz="1800" dirty="0" err="1" smtClean="0"/>
              <a:t>yrs</a:t>
            </a:r>
            <a:endParaRPr lang="en-US" altLang="zh-CN" sz="1800" dirty="0" smtClean="0"/>
          </a:p>
          <a:p>
            <a:pPr eaLnBrk="1" hangingPunct="1"/>
            <a:r>
              <a:rPr lang="en-US" altLang="zh-CN" sz="1800" dirty="0" smtClean="0"/>
              <a:t>New CW: </a:t>
            </a:r>
            <a:r>
              <a:rPr lang="en-US" altLang="zh-CN" sz="1800" dirty="0" smtClean="0">
                <a:solidFill>
                  <a:srgbClr val="0066FF"/>
                </a:solidFill>
              </a:rPr>
              <a:t>Power Wall</a:t>
            </a:r>
            <a:r>
              <a:rPr lang="en-US" altLang="zh-CN" sz="1800" dirty="0" smtClean="0"/>
              <a:t> + </a:t>
            </a:r>
            <a:r>
              <a:rPr lang="en-US" altLang="zh-CN" sz="1800" dirty="0" smtClean="0">
                <a:solidFill>
                  <a:srgbClr val="0066FF"/>
                </a:solidFill>
              </a:rPr>
              <a:t>ILP Wall</a:t>
            </a:r>
            <a:r>
              <a:rPr lang="en-US" altLang="zh-CN" sz="1800" dirty="0" smtClean="0"/>
              <a:t> + </a:t>
            </a:r>
            <a:r>
              <a:rPr lang="en-US" altLang="zh-CN" sz="1800" dirty="0" smtClean="0">
                <a:solidFill>
                  <a:srgbClr val="0066FF"/>
                </a:solidFill>
              </a:rPr>
              <a:t>Memory Wall</a:t>
            </a:r>
            <a:r>
              <a:rPr lang="en-US" altLang="zh-CN" sz="1800" dirty="0" smtClean="0"/>
              <a:t> = </a:t>
            </a:r>
            <a:r>
              <a:rPr lang="en-US" altLang="zh-CN" sz="1800" dirty="0" smtClean="0">
                <a:solidFill>
                  <a:srgbClr val="0066FF"/>
                </a:solidFill>
              </a:rPr>
              <a:t>Brick Wall</a:t>
            </a:r>
          </a:p>
          <a:p>
            <a:pPr lvl="1" eaLnBrk="1" hangingPunct="1"/>
            <a:r>
              <a:rPr lang="zh-CN" altLang="en-US" sz="2400" dirty="0" smtClean="0"/>
              <a:t>单处理器性能</a:t>
            </a:r>
            <a:r>
              <a:rPr lang="en-US" altLang="zh-CN" sz="2400" dirty="0" smtClean="0"/>
              <a:t> 2X / 5(?) </a:t>
            </a:r>
            <a:r>
              <a:rPr lang="en-US" altLang="zh-CN" sz="2400" dirty="0" err="1" smtClean="0"/>
              <a:t>yrs</a:t>
            </a:r>
            <a:endParaRPr lang="en-US" altLang="zh-CN" sz="2400" dirty="0" smtClean="0"/>
          </a:p>
          <a:p>
            <a:pPr eaLnBrk="1" hangingPunct="1">
              <a:buFontTx/>
              <a:buNone/>
            </a:pPr>
            <a:r>
              <a:rPr lang="en-US" altLang="zh-CN" sz="1800" dirty="0" smtClean="0">
                <a:sym typeface="Symbol" pitchFamily="18" charset="2"/>
              </a:rPr>
              <a:t>	 </a:t>
            </a:r>
            <a:r>
              <a:rPr lang="zh-CN" altLang="en-US" sz="1800" dirty="0" smtClean="0">
                <a:sym typeface="Symbol" pitchFamily="18" charset="2"/>
              </a:rPr>
              <a:t>芯片设计的巨大变化</a:t>
            </a:r>
            <a:r>
              <a:rPr lang="en-US" altLang="zh-CN" sz="1800" dirty="0" smtClean="0"/>
              <a:t>: multiple “cores” </a:t>
            </a:r>
            <a:br>
              <a:rPr lang="en-US" altLang="zh-CN" sz="1800" dirty="0" smtClean="0"/>
            </a:br>
            <a:r>
              <a:rPr lang="en-US" altLang="zh-CN" sz="1800" dirty="0" smtClean="0"/>
              <a:t>	(2X processors per chip / ~ 2 years)</a:t>
            </a:r>
          </a:p>
          <a:p>
            <a:pPr lvl="2"/>
            <a:r>
              <a:rPr lang="zh-CN" altLang="en-US" sz="2000" dirty="0">
                <a:solidFill>
                  <a:srgbClr val="0070C0"/>
                </a:solidFill>
              </a:rPr>
              <a:t>越</a:t>
            </a:r>
            <a:r>
              <a:rPr lang="zh-CN" altLang="en-US" sz="2000" dirty="0" smtClean="0">
                <a:solidFill>
                  <a:srgbClr val="0070C0"/>
                </a:solidFill>
              </a:rPr>
              <a:t>简单</a:t>
            </a:r>
            <a:r>
              <a:rPr lang="zh-CN" altLang="en-US" sz="2000" dirty="0">
                <a:solidFill>
                  <a:srgbClr val="0070C0"/>
                </a:solidFill>
              </a:rPr>
              <a:t>的</a:t>
            </a:r>
            <a:r>
              <a:rPr lang="zh-CN" altLang="en-US" sz="2000" dirty="0" smtClean="0">
                <a:solidFill>
                  <a:srgbClr val="0070C0"/>
                </a:solidFill>
              </a:rPr>
              <a:t>处理器越节能</a:t>
            </a:r>
            <a:endParaRPr lang="zh-CN" altLang="en-US" sz="1600" dirty="0" smtClean="0">
              <a:solidFill>
                <a:srgbClr val="0070C0"/>
              </a:solidFill>
            </a:endParaRPr>
          </a:p>
        </p:txBody>
      </p:sp>
      <p:sp>
        <p:nvSpPr>
          <p:cNvPr id="113668" name="日期占位符 3"/>
          <p:cNvSpPr>
            <a:spLocks noGrp="1" noChangeArrowheads="1"/>
          </p:cNvSpPr>
          <p:nvPr>
            <p:ph type="dt" sz="half" idx="10"/>
          </p:nvPr>
        </p:nvSpPr>
        <p:spPr>
          <a:noFill/>
          <a:ln>
            <a:headEnd/>
            <a:tailEnd/>
          </a:ln>
        </p:spPr>
        <p:txBody>
          <a:bodyPr>
            <a:prstTxWarp prst="textNoShape">
              <a:avLst/>
            </a:prstTxWarp>
          </a:bodyPr>
          <a:lstStyle/>
          <a:p>
            <a:fld id="{4B804114-6059-4C1B-971B-0175B65F24D6}" type="datetime1">
              <a:rPr lang="en-US" altLang="zh-CN" smtClean="0"/>
              <a:pPr/>
              <a:t>2/25/2020</a:t>
            </a:fld>
            <a:endParaRPr lang="en-US" altLang="zh-CN" smtClean="0"/>
          </a:p>
        </p:txBody>
      </p:sp>
      <p:sp>
        <p:nvSpPr>
          <p:cNvPr id="113670" name="灯片编号占位符 1"/>
          <p:cNvSpPr>
            <a:spLocks noGrp="1" noChangeArrowheads="1"/>
          </p:cNvSpPr>
          <p:nvPr>
            <p:ph type="sldNum" sz="quarter" idx="12"/>
          </p:nvPr>
        </p:nvSpPr>
        <p:spPr>
          <a:noFill/>
          <a:ln>
            <a:headEnd/>
            <a:tailEnd/>
          </a:ln>
        </p:spPr>
        <p:txBody>
          <a:bodyPr/>
          <a:lstStyle/>
          <a:p>
            <a:fld id="{EFF24229-DE18-4135-B5EE-B0CBDC004A2D}" type="slidenum">
              <a:rPr lang="en-US" altLang="zh-CN"/>
              <a:pPr/>
              <a:t>89</a:t>
            </a:fld>
            <a:endParaRPr lang="en-US" altLang="zh-CN"/>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p:txBody>
          <a:bodyPr>
            <a:normAutofit/>
          </a:bodyPr>
          <a:lstStyle/>
          <a:p>
            <a:pPr eaLnBrk="1" hangingPunct="1"/>
            <a:r>
              <a:rPr lang="zh-CN" altLang="en-US" dirty="0" smtClean="0"/>
              <a:t>计算机体系结构的定义</a:t>
            </a:r>
          </a:p>
        </p:txBody>
      </p:sp>
      <p:sp>
        <p:nvSpPr>
          <p:cNvPr id="17410" name="日期占位符 3"/>
          <p:cNvSpPr>
            <a:spLocks noGrp="1" noChangeArrowheads="1"/>
          </p:cNvSpPr>
          <p:nvPr>
            <p:ph type="dt" sz="half" idx="10"/>
          </p:nvPr>
        </p:nvSpPr>
        <p:spPr>
          <a:noFill/>
          <a:ln>
            <a:headEnd/>
            <a:tailEnd/>
          </a:ln>
        </p:spPr>
        <p:txBody>
          <a:bodyPr>
            <a:prstTxWarp prst="textNoShape">
              <a:avLst/>
            </a:prstTxWarp>
          </a:bodyPr>
          <a:lstStyle/>
          <a:p>
            <a:fld id="{29F841E6-2A28-409F-87B4-769097FC3D2E}" type="datetime1">
              <a:rPr lang="en-US" altLang="zh-CN" smtClean="0"/>
              <a:pPr/>
              <a:t>2/25/2020</a:t>
            </a:fld>
            <a:endParaRPr lang="en-US" altLang="zh-CN" smtClean="0"/>
          </a:p>
        </p:txBody>
      </p:sp>
      <p:sp>
        <p:nvSpPr>
          <p:cNvPr id="17415" name="灯片编号占位符 1"/>
          <p:cNvSpPr>
            <a:spLocks noGrp="1" noChangeArrowheads="1"/>
          </p:cNvSpPr>
          <p:nvPr>
            <p:ph type="sldNum" sz="quarter" idx="12"/>
          </p:nvPr>
        </p:nvSpPr>
        <p:spPr>
          <a:noFill/>
          <a:ln>
            <a:headEnd/>
            <a:tailEnd/>
          </a:ln>
        </p:spPr>
        <p:txBody>
          <a:bodyPr/>
          <a:lstStyle/>
          <a:p>
            <a:fld id="{8A33078E-D601-48CA-BDEE-62EABD9234C7}" type="slidenum">
              <a:rPr lang="en-US" altLang="zh-CN"/>
              <a:pPr/>
              <a:t>9</a:t>
            </a:fld>
            <a:endParaRPr lang="en-US" altLang="zh-CN"/>
          </a:p>
        </p:txBody>
      </p:sp>
      <p:sp>
        <p:nvSpPr>
          <p:cNvPr id="35846" name="Rectangle 3"/>
          <p:cNvSpPr>
            <a:spLocks noGrp="1" noChangeArrowheads="1"/>
          </p:cNvSpPr>
          <p:nvPr>
            <p:ph idx="4294967295"/>
          </p:nvPr>
        </p:nvSpPr>
        <p:spPr>
          <a:xfrm>
            <a:off x="498224" y="1205521"/>
            <a:ext cx="8218487" cy="2447925"/>
          </a:xfrm>
          <a:ln>
            <a:solidFill>
              <a:schemeClr val="accent1"/>
            </a:solidFill>
          </a:ln>
        </p:spPr>
        <p:txBody>
          <a:bodyPr lIns="91440" tIns="45720" rIns="91440" bIns="45720">
            <a:normAutofit fontScale="70000" lnSpcReduction="20000"/>
          </a:bodyPr>
          <a:lstStyle/>
          <a:p>
            <a:pPr marL="0" eaLnBrk="1" hangingPunct="1">
              <a:lnSpc>
                <a:spcPct val="110000"/>
              </a:lnSpc>
              <a:spcBef>
                <a:spcPct val="0"/>
              </a:spcBef>
              <a:buFontTx/>
              <a:buNone/>
              <a:defRPr/>
            </a:pPr>
            <a:r>
              <a:rPr lang="zh-CN" altLang="en-US" b="1" kern="1200" dirty="0" smtClean="0">
                <a:latin typeface="微软雅黑" pitchFamily="34" charset="-122"/>
                <a:ea typeface="微软雅黑" pitchFamily="34" charset="-122"/>
              </a:rPr>
              <a:t>过去</a:t>
            </a:r>
            <a:r>
              <a:rPr lang="zh-CN" altLang="en-US" b="1" kern="1200" dirty="0">
                <a:latin typeface="微软雅黑" pitchFamily="34" charset="-122"/>
                <a:ea typeface="微软雅黑" pitchFamily="34" charset="-122"/>
              </a:rPr>
              <a:t>的定义</a:t>
            </a:r>
            <a:r>
              <a:rPr lang="zh-CN" altLang="en-US" b="1" kern="1200" dirty="0" smtClean="0">
                <a:latin typeface="微软雅黑" pitchFamily="34" charset="-122"/>
                <a:ea typeface="微软雅黑" pitchFamily="34" charset="-122"/>
              </a:rPr>
              <a:t>：</a:t>
            </a:r>
            <a:endParaRPr lang="en-US" altLang="zh-CN" b="1" kern="1200" dirty="0" smtClean="0">
              <a:latin typeface="微软雅黑" pitchFamily="34" charset="-122"/>
              <a:ea typeface="微软雅黑" pitchFamily="34" charset="-122"/>
            </a:endParaRPr>
          </a:p>
          <a:p>
            <a:pPr marL="0" eaLnBrk="1" hangingPunct="1">
              <a:lnSpc>
                <a:spcPct val="110000"/>
              </a:lnSpc>
              <a:spcBef>
                <a:spcPct val="0"/>
              </a:spcBef>
              <a:buFontTx/>
              <a:buNone/>
              <a:defRPr/>
            </a:pPr>
            <a:r>
              <a:rPr lang="en-US" altLang="zh-CN" b="1" kern="1200" dirty="0">
                <a:latin typeface="微软雅黑" pitchFamily="34" charset="-122"/>
                <a:ea typeface="微软雅黑" pitchFamily="34" charset="-122"/>
              </a:rPr>
              <a:t> </a:t>
            </a:r>
            <a:r>
              <a:rPr lang="en-US" altLang="zh-CN" b="1" kern="1200" dirty="0" smtClean="0">
                <a:latin typeface="微软雅黑" pitchFamily="34" charset="-122"/>
                <a:ea typeface="微软雅黑" pitchFamily="34" charset="-122"/>
              </a:rPr>
              <a:t>       </a:t>
            </a:r>
            <a:r>
              <a:rPr lang="zh-CN" altLang="en-US" b="1" kern="1200" dirty="0" smtClean="0">
                <a:latin typeface="微软雅黑" pitchFamily="34" charset="-122"/>
                <a:ea typeface="微软雅黑" pitchFamily="34" charset="-122"/>
              </a:rPr>
              <a:t>程序员</a:t>
            </a:r>
            <a:r>
              <a:rPr lang="zh-CN" altLang="en-US" b="1" kern="1200" dirty="0">
                <a:latin typeface="微软雅黑" pitchFamily="34" charset="-122"/>
                <a:ea typeface="微软雅黑" pitchFamily="34" charset="-122"/>
              </a:rPr>
              <a:t>可见的计算系统的属性</a:t>
            </a:r>
            <a:r>
              <a:rPr lang="zh-CN" altLang="en-US" b="1" kern="1200" dirty="0" smtClean="0">
                <a:latin typeface="微软雅黑" pitchFamily="34" charset="-122"/>
                <a:ea typeface="微软雅黑" pitchFamily="34" charset="-122"/>
              </a:rPr>
              <a:t>。包括</a:t>
            </a:r>
            <a:r>
              <a:rPr lang="zh-CN" altLang="en-US" b="1" kern="1200" dirty="0">
                <a:latin typeface="微软雅黑" pitchFamily="34" charset="-122"/>
                <a:ea typeface="微软雅黑" pitchFamily="34" charset="-122"/>
              </a:rPr>
              <a:t>：概念性的结构和功能行为。不包括：数据流和控制流的组织、逻辑设计以及物理实现。</a:t>
            </a:r>
            <a:r>
              <a:rPr lang="en-US" altLang="zh-CN" b="1" kern="1200" dirty="0">
                <a:latin typeface="微软雅黑" pitchFamily="34" charset="-122"/>
                <a:ea typeface="微软雅黑" pitchFamily="34" charset="-122"/>
              </a:rPr>
              <a:t>    				</a:t>
            </a:r>
          </a:p>
          <a:p>
            <a:pPr eaLnBrk="1" hangingPunct="1">
              <a:lnSpc>
                <a:spcPct val="110000"/>
              </a:lnSpc>
              <a:spcBef>
                <a:spcPct val="0"/>
              </a:spcBef>
              <a:buFontTx/>
              <a:buNone/>
              <a:defRPr/>
            </a:pPr>
            <a:r>
              <a:rPr lang="en-US" altLang="zh-CN" b="1" kern="1200" dirty="0">
                <a:latin typeface="微软雅黑" pitchFamily="34" charset="-122"/>
                <a:ea typeface="微软雅黑" pitchFamily="34" charset="-122"/>
              </a:rPr>
              <a:t>                 – Amdahl, </a:t>
            </a:r>
            <a:r>
              <a:rPr lang="en-US" altLang="zh-CN" b="1" kern="1200" dirty="0" err="1">
                <a:latin typeface="微软雅黑" pitchFamily="34" charset="-122"/>
                <a:ea typeface="微软雅黑" pitchFamily="34" charset="-122"/>
              </a:rPr>
              <a:t>Blaauw</a:t>
            </a:r>
            <a:r>
              <a:rPr lang="en-US" altLang="zh-CN" b="1" kern="1200" dirty="0">
                <a:latin typeface="微软雅黑" pitchFamily="34" charset="-122"/>
                <a:ea typeface="微软雅黑" pitchFamily="34" charset="-122"/>
              </a:rPr>
              <a:t>, and Brooks,  1964</a:t>
            </a:r>
          </a:p>
          <a:p>
            <a:pPr eaLnBrk="1" hangingPunct="1">
              <a:lnSpc>
                <a:spcPct val="110000"/>
              </a:lnSpc>
              <a:spcBef>
                <a:spcPct val="0"/>
              </a:spcBef>
              <a:buFontTx/>
              <a:buNone/>
              <a:defRPr/>
            </a:pPr>
            <a:r>
              <a:rPr lang="en-US" altLang="zh-CN" b="1" kern="1200" dirty="0">
                <a:latin typeface="微软雅黑" pitchFamily="34" charset="-122"/>
                <a:ea typeface="微软雅黑" pitchFamily="34" charset="-122"/>
              </a:rPr>
              <a:t>  </a:t>
            </a:r>
            <a:endParaRPr lang="en-US" altLang="zh-CN" b="1" kern="1200" dirty="0" smtClean="0">
              <a:latin typeface="微软雅黑" pitchFamily="34" charset="-122"/>
              <a:ea typeface="微软雅黑" pitchFamily="34" charset="-122"/>
            </a:endParaRPr>
          </a:p>
          <a:p>
            <a:pPr eaLnBrk="1" hangingPunct="1">
              <a:lnSpc>
                <a:spcPct val="110000"/>
              </a:lnSpc>
              <a:spcBef>
                <a:spcPct val="0"/>
              </a:spcBef>
              <a:buFontTx/>
              <a:buNone/>
              <a:defRPr/>
            </a:pPr>
            <a:r>
              <a:rPr lang="en-US" altLang="zh-CN" b="1" kern="1200" dirty="0" smtClean="0">
                <a:latin typeface="微软雅黑" pitchFamily="34" charset="-122"/>
                <a:ea typeface="微软雅黑" pitchFamily="34" charset="-122"/>
              </a:rPr>
              <a:t>                  </a:t>
            </a:r>
            <a:r>
              <a:rPr lang="en-US" altLang="zh-CN" sz="3200" b="1" kern="1200" dirty="0" smtClean="0">
                <a:solidFill>
                  <a:srgbClr val="FF0000"/>
                </a:solidFill>
                <a:latin typeface="微软雅黑" pitchFamily="34" charset="-122"/>
                <a:ea typeface="微软雅黑" pitchFamily="34" charset="-122"/>
              </a:rPr>
              <a:t>Instruction-Set  Architecture</a:t>
            </a:r>
            <a:endParaRPr lang="en-US" altLang="zh-CN" b="1" kern="1200" dirty="0">
              <a:solidFill>
                <a:srgbClr val="FF0000"/>
              </a:solidFill>
              <a:latin typeface="微软雅黑" pitchFamily="34" charset="-122"/>
              <a:ea typeface="微软雅黑" pitchFamily="34" charset="-122"/>
            </a:endParaRPr>
          </a:p>
          <a:p>
            <a:pPr eaLnBrk="1" hangingPunct="1">
              <a:lnSpc>
                <a:spcPct val="110000"/>
              </a:lnSpc>
              <a:buFontTx/>
              <a:buNone/>
              <a:defRPr/>
            </a:pPr>
            <a:endParaRPr lang="en-US" altLang="zh-CN" sz="2800" b="1" dirty="0" smtClean="0">
              <a:latin typeface="微软雅黑" pitchFamily="34" charset="-122"/>
              <a:ea typeface="微软雅黑" pitchFamily="34" charset="-122"/>
            </a:endParaRPr>
          </a:p>
          <a:p>
            <a:pPr eaLnBrk="1" hangingPunct="1">
              <a:lnSpc>
                <a:spcPct val="110000"/>
              </a:lnSpc>
              <a:buFontTx/>
              <a:buNone/>
              <a:defRPr/>
            </a:pPr>
            <a:endParaRPr lang="zh-CN" altLang="en-US" sz="2800" b="1" dirty="0" smtClean="0">
              <a:latin typeface="微软雅黑" pitchFamily="34" charset="-122"/>
              <a:ea typeface="微软雅黑" pitchFamily="34" charset="-122"/>
            </a:endParaRPr>
          </a:p>
        </p:txBody>
      </p:sp>
      <p:sp>
        <p:nvSpPr>
          <p:cNvPr id="17414" name="Text Box 9"/>
          <p:cNvSpPr txBox="1">
            <a:spLocks noChangeArrowheads="1"/>
          </p:cNvSpPr>
          <p:nvPr/>
        </p:nvSpPr>
        <p:spPr bwMode="auto">
          <a:xfrm>
            <a:off x="468313" y="3903663"/>
            <a:ext cx="8218487" cy="1868487"/>
          </a:xfrm>
          <a:prstGeom prst="rect">
            <a:avLst/>
          </a:prstGeom>
          <a:noFill/>
          <a:ln w="9525">
            <a:solidFill>
              <a:schemeClr val="tx1"/>
            </a:solidFill>
            <a:miter lim="800000"/>
            <a:headEnd/>
            <a:tailEnd/>
          </a:ln>
        </p:spPr>
        <p:txBody>
          <a:bodyPr tIns="91440" bIns="91440" anchor="ctr"/>
          <a:lstStyle/>
          <a:p>
            <a:pPr eaLnBrk="1" hangingPunct="1"/>
            <a:r>
              <a:rPr lang="zh-CN" altLang="en-US" sz="2400" dirty="0">
                <a:latin typeface="微软雅黑" pitchFamily="34" charset="-122"/>
                <a:ea typeface="微软雅黑" pitchFamily="34" charset="-122"/>
              </a:rPr>
              <a:t>广义的定义：</a:t>
            </a:r>
            <a:endParaRPr lang="en-US" altLang="zh-CN" sz="2400" dirty="0">
              <a:latin typeface="微软雅黑" pitchFamily="34" charset="-122"/>
              <a:ea typeface="微软雅黑" pitchFamily="34" charset="-122"/>
            </a:endParaRPr>
          </a:p>
          <a:p>
            <a:pPr eaLnBrk="1" hangingPunct="1"/>
            <a:r>
              <a:rPr lang="en-US" altLang="zh-CN" sz="2400" dirty="0">
                <a:latin typeface="微软雅黑" pitchFamily="34" charset="-122"/>
                <a:ea typeface="微软雅黑" pitchFamily="34" charset="-122"/>
              </a:rPr>
              <a:t>         </a:t>
            </a:r>
            <a:r>
              <a:rPr lang="zh-CN" altLang="en-US" sz="2400" b="1" dirty="0">
                <a:latin typeface="微软雅黑" pitchFamily="34" charset="-122"/>
                <a:ea typeface="微软雅黑" pitchFamily="34" charset="-122"/>
              </a:rPr>
              <a:t>计算机体系结构研究如何</a:t>
            </a:r>
            <a:r>
              <a:rPr lang="en-US" altLang="zh-CN" sz="2400" b="1" dirty="0">
                <a:latin typeface="微软雅黑" pitchFamily="34" charset="-122"/>
                <a:ea typeface="微软雅黑" pitchFamily="34" charset="-122"/>
              </a:rPr>
              <a:t> </a:t>
            </a:r>
            <a:r>
              <a:rPr lang="zh-CN" altLang="en-US" sz="2400" b="1" dirty="0">
                <a:solidFill>
                  <a:srgbClr val="FF0000"/>
                </a:solidFill>
                <a:latin typeface="微软雅黑" pitchFamily="34" charset="-122"/>
                <a:ea typeface="微软雅黑" pitchFamily="34" charset="-122"/>
              </a:rPr>
              <a:t>设计、组织，以及使用可用的生产技术</a:t>
            </a:r>
            <a:r>
              <a:rPr lang="zh-CN" altLang="en-US" sz="2400" b="1" dirty="0" smtClean="0">
                <a:solidFill>
                  <a:srgbClr val="FF0000"/>
                </a:solidFill>
                <a:latin typeface="微软雅黑" pitchFamily="34" charset="-122"/>
                <a:ea typeface="微软雅黑" pitchFamily="34" charset="-122"/>
              </a:rPr>
              <a:t>实现信息处理系统</a:t>
            </a:r>
            <a:r>
              <a:rPr lang="zh-CN" altLang="en-US" sz="2400" b="1" dirty="0">
                <a:solidFill>
                  <a:srgbClr val="FF0000"/>
                </a:solidFill>
                <a:latin typeface="微软雅黑" pitchFamily="34" charset="-122"/>
                <a:ea typeface="微软雅黑" pitchFamily="34" charset="-122"/>
              </a:rPr>
              <a:t>，</a:t>
            </a:r>
            <a:r>
              <a:rPr lang="zh-CN" altLang="en-US" sz="2400" b="1" dirty="0" smtClean="0">
                <a:latin typeface="微软雅黑" pitchFamily="34" charset="-122"/>
                <a:ea typeface="微软雅黑" pitchFamily="34" charset="-122"/>
              </a:rPr>
              <a:t>该系统</a:t>
            </a:r>
            <a:r>
              <a:rPr lang="zh-CN" altLang="en-US" sz="2400" b="1" dirty="0">
                <a:latin typeface="微软雅黑" pitchFamily="34" charset="-122"/>
                <a:ea typeface="微软雅黑" pitchFamily="34" charset="-122"/>
              </a:rPr>
              <a:t>可有效地执行软件应用，满足价格、功耗和性能约束</a:t>
            </a:r>
            <a:endParaRPr lang="en-US" altLang="zh-CN" sz="2400" b="1" dirty="0">
              <a:latin typeface="微软雅黑" pitchFamily="34" charset="-122"/>
              <a:ea typeface="微软雅黑" pitchFamily="34" charset="-122"/>
            </a:endParaRPr>
          </a:p>
        </p:txBody>
      </p:sp>
    </p:spTree>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4690" name="标题 1"/>
          <p:cNvSpPr>
            <a:spLocks noGrp="1"/>
          </p:cNvSpPr>
          <p:nvPr>
            <p:ph type="title"/>
          </p:nvPr>
        </p:nvSpPr>
        <p:spPr/>
        <p:txBody>
          <a:bodyPr/>
          <a:lstStyle/>
          <a:p>
            <a:r>
              <a:rPr lang="zh-CN" altLang="en-US" smtClean="0"/>
              <a:t>计算机安全现状及挑战</a:t>
            </a:r>
          </a:p>
        </p:txBody>
      </p:sp>
      <p:sp>
        <p:nvSpPr>
          <p:cNvPr id="114691" name="内容占位符 2"/>
          <p:cNvSpPr>
            <a:spLocks noGrp="1"/>
          </p:cNvSpPr>
          <p:nvPr>
            <p:ph idx="1"/>
          </p:nvPr>
        </p:nvSpPr>
        <p:spPr/>
        <p:txBody>
          <a:bodyPr>
            <a:normAutofit fontScale="85000" lnSpcReduction="20000"/>
          </a:bodyPr>
          <a:lstStyle/>
          <a:p>
            <a:r>
              <a:rPr lang="zh-CN" altLang="en-US" dirty="0" smtClean="0"/>
              <a:t>虽然目前有一些保护措施，但没有很好使用</a:t>
            </a:r>
            <a:endParaRPr lang="en-US" altLang="zh-CN" dirty="0" smtClean="0"/>
          </a:p>
          <a:p>
            <a:pPr lvl="1"/>
            <a:r>
              <a:rPr lang="zh-CN" altLang="en-US" dirty="0" smtClean="0"/>
              <a:t>域、环等机制</a:t>
            </a:r>
            <a:endParaRPr lang="en-US" altLang="zh-CN" dirty="0" smtClean="0"/>
          </a:p>
          <a:p>
            <a:pPr lvl="1"/>
            <a:r>
              <a:rPr lang="zh-CN" altLang="en-US" dirty="0" smtClean="0"/>
              <a:t>似乎作用不大，并且开销较高</a:t>
            </a:r>
            <a:endParaRPr lang="en-US" altLang="zh-CN" dirty="0" smtClean="0"/>
          </a:p>
          <a:p>
            <a:r>
              <a:rPr lang="zh-CN" altLang="en-US" dirty="0" smtClean="0"/>
              <a:t>过去希望：软件能够消除攻击路径</a:t>
            </a:r>
            <a:endParaRPr lang="en-US" altLang="zh-CN" dirty="0" smtClean="0"/>
          </a:p>
          <a:p>
            <a:pPr lvl="1"/>
            <a:r>
              <a:rPr lang="zh-CN" altLang="en-US" dirty="0" smtClean="0"/>
              <a:t>程序验证</a:t>
            </a:r>
            <a:endParaRPr lang="en-US" altLang="zh-CN" dirty="0" smtClean="0"/>
          </a:p>
          <a:p>
            <a:pPr lvl="1"/>
            <a:r>
              <a:rPr lang="zh-CN" altLang="en-US" dirty="0" smtClean="0"/>
              <a:t>内核态、用户态</a:t>
            </a:r>
            <a:endParaRPr lang="en-US" altLang="zh-CN" dirty="0" smtClean="0"/>
          </a:p>
          <a:p>
            <a:r>
              <a:rPr lang="en-US" altLang="zh-CN" dirty="0" err="1" smtClean="0"/>
              <a:t>Spectre</a:t>
            </a:r>
            <a:r>
              <a:rPr lang="en-US" altLang="zh-CN" dirty="0" smtClean="0"/>
              <a:t> &amp; meltdown</a:t>
            </a:r>
            <a:r>
              <a:rPr lang="zh-CN" altLang="en-US" dirty="0" smtClean="0"/>
              <a:t>漏洞</a:t>
            </a:r>
            <a:r>
              <a:rPr lang="en-US" altLang="zh-CN" dirty="0" smtClean="0"/>
              <a:t>: </a:t>
            </a:r>
            <a:r>
              <a:rPr lang="zh-CN" altLang="en-US" dirty="0" smtClean="0"/>
              <a:t>利用推断执行机制</a:t>
            </a:r>
            <a:r>
              <a:rPr lang="en-US" altLang="zh-CN" dirty="0" smtClean="0"/>
              <a:t>=&gt;</a:t>
            </a:r>
            <a:r>
              <a:rPr lang="zh-CN" altLang="en-US" dirty="0" smtClean="0"/>
              <a:t>时序攻击</a:t>
            </a:r>
            <a:endParaRPr lang="en-US" altLang="zh-CN" dirty="0" smtClean="0"/>
          </a:p>
          <a:p>
            <a:r>
              <a:rPr lang="zh-CN" altLang="en-US" dirty="0" smtClean="0"/>
              <a:t>许多微体系架构存在这类漏洞，这些漏洞是体系结构定义的</a:t>
            </a:r>
            <a:r>
              <a:rPr lang="en-US" altLang="zh-CN" dirty="0" smtClean="0"/>
              <a:t>bug</a:t>
            </a:r>
          </a:p>
          <a:p>
            <a:r>
              <a:rPr lang="zh-CN" altLang="en-US" dirty="0" smtClean="0"/>
              <a:t>需要</a:t>
            </a:r>
            <a:r>
              <a:rPr lang="en-US" altLang="zh-CN" dirty="0" smtClean="0"/>
              <a:t>CA2.0</a:t>
            </a:r>
            <a:r>
              <a:rPr lang="zh-CN" altLang="en-US" dirty="0" smtClean="0"/>
              <a:t>来避免利用这类漏洞的攻击</a:t>
            </a:r>
            <a:endParaRPr lang="en-US" altLang="zh-CN" dirty="0" smtClean="0"/>
          </a:p>
          <a:p>
            <a:r>
              <a:rPr lang="zh-CN" altLang="en-US" dirty="0" smtClean="0"/>
              <a:t>硬件必须有助于安全系统的建立</a:t>
            </a:r>
          </a:p>
        </p:txBody>
      </p:sp>
      <p:sp>
        <p:nvSpPr>
          <p:cNvPr id="114692" name="日期占位符 3"/>
          <p:cNvSpPr>
            <a:spLocks noGrp="1"/>
          </p:cNvSpPr>
          <p:nvPr>
            <p:ph type="dt" sz="half" idx="10"/>
          </p:nvPr>
        </p:nvSpPr>
        <p:spPr/>
        <p:txBody>
          <a:bodyPr/>
          <a:lstStyle/>
          <a:p>
            <a:fld id="{5A66506A-A8BE-4307-8DBC-452481721452}" type="datetime1">
              <a:rPr lang="en-US" altLang="zh-CN" smtClean="0"/>
              <a:pPr/>
              <a:t>2/25/2020</a:t>
            </a:fld>
            <a:endParaRPr lang="en-US" altLang="zh-CN" smtClean="0"/>
          </a:p>
        </p:txBody>
      </p:sp>
      <p:sp>
        <p:nvSpPr>
          <p:cNvPr id="5" name="灯片编号占位符 4"/>
          <p:cNvSpPr>
            <a:spLocks noGrp="1"/>
          </p:cNvSpPr>
          <p:nvPr>
            <p:ph type="sldNum" sz="quarter" idx="12"/>
          </p:nvPr>
        </p:nvSpPr>
        <p:spPr/>
        <p:txBody>
          <a:bodyPr/>
          <a:lstStyle/>
          <a:p>
            <a:fld id="{7953984E-0717-4331-B92C-05AA86C678F7}" type="slidenum">
              <a:rPr lang="zh-CN" altLang="en-US" smtClean="0"/>
              <a:pPr/>
              <a:t>90</a:t>
            </a:fld>
            <a:endParaRPr lang="zh-CN" altLang="en-US"/>
          </a:p>
        </p:txBody>
      </p:sp>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3"/>
          <p:cNvSpPr>
            <a:spLocks noGrp="1" noChangeArrowheads="1"/>
          </p:cNvSpPr>
          <p:nvPr>
            <p:ph type="title"/>
          </p:nvPr>
        </p:nvSpPr>
        <p:spPr/>
        <p:txBody>
          <a:bodyPr>
            <a:normAutofit fontScale="90000"/>
          </a:bodyPr>
          <a:lstStyle/>
          <a:p>
            <a:r>
              <a:rPr lang="zh-CN" altLang="en-US" smtClean="0"/>
              <a:t>小结：计算机系统设计方面的巨大变化</a:t>
            </a:r>
          </a:p>
        </p:txBody>
      </p:sp>
      <p:sp>
        <p:nvSpPr>
          <p:cNvPr id="5" name="Content Placeholder 4"/>
          <p:cNvSpPr>
            <a:spLocks noGrp="1" noChangeArrowheads="1"/>
          </p:cNvSpPr>
          <p:nvPr>
            <p:ph idx="1"/>
          </p:nvPr>
        </p:nvSpPr>
        <p:spPr>
          <a:xfrm>
            <a:off x="457200" y="1147156"/>
            <a:ext cx="8229600" cy="5163109"/>
          </a:xfrm>
        </p:spPr>
        <p:txBody>
          <a:bodyPr>
            <a:normAutofit fontScale="55000" lnSpcReduction="20000"/>
          </a:bodyPr>
          <a:lstStyle/>
          <a:p>
            <a:pPr>
              <a:lnSpc>
                <a:spcPct val="120000"/>
              </a:lnSpc>
            </a:pPr>
            <a:r>
              <a:rPr lang="zh-CN" altLang="en-US" dirty="0" smtClean="0"/>
              <a:t>在过去的</a:t>
            </a:r>
            <a:r>
              <a:rPr lang="en-US" altLang="zh-CN" dirty="0" smtClean="0"/>
              <a:t>50</a:t>
            </a:r>
            <a:r>
              <a:rPr lang="zh-CN" altLang="en-US" dirty="0" smtClean="0"/>
              <a:t>年，</a:t>
            </a:r>
            <a:r>
              <a:rPr lang="en-US" altLang="zh-CN" dirty="0" smtClean="0"/>
              <a:t>Moore’s law</a:t>
            </a:r>
            <a:r>
              <a:rPr lang="zh-CN" altLang="en-US" dirty="0" smtClean="0"/>
              <a:t>和</a:t>
            </a:r>
            <a:r>
              <a:rPr lang="en-US" altLang="zh-CN" dirty="0" smtClean="0"/>
              <a:t>Dennard scaling(</a:t>
            </a:r>
            <a:r>
              <a:rPr lang="zh-CN" altLang="en-US" dirty="0" smtClean="0"/>
              <a:t>登纳德缩放比例定律</a:t>
            </a:r>
            <a:r>
              <a:rPr lang="en-US" altLang="zh-CN" dirty="0" smtClean="0"/>
              <a:t>)</a:t>
            </a:r>
            <a:r>
              <a:rPr lang="zh-CN" altLang="en-US" dirty="0" smtClean="0"/>
              <a:t>主宰着芯片产业的发展</a:t>
            </a:r>
            <a:endParaRPr lang="en-US" altLang="zh-CN" dirty="0" smtClean="0"/>
          </a:p>
          <a:p>
            <a:pPr lvl="1">
              <a:lnSpc>
                <a:spcPct val="120000"/>
              </a:lnSpc>
            </a:pPr>
            <a:r>
              <a:rPr lang="en-US" altLang="zh-CN" dirty="0" smtClean="0"/>
              <a:t>Moore</a:t>
            </a:r>
            <a:r>
              <a:rPr lang="zh-CN" altLang="en-US" dirty="0" smtClean="0"/>
              <a:t> </a:t>
            </a:r>
            <a:r>
              <a:rPr lang="en-US" altLang="zh-CN" dirty="0" smtClean="0"/>
              <a:t>1965</a:t>
            </a:r>
            <a:r>
              <a:rPr lang="zh-CN" altLang="en-US" dirty="0" smtClean="0"/>
              <a:t>年预测：晶体管数量随着尺寸缩小按接近平方关系增长（每</a:t>
            </a:r>
            <a:r>
              <a:rPr lang="en-US" altLang="zh-CN" dirty="0" smtClean="0"/>
              <a:t>18</a:t>
            </a:r>
            <a:r>
              <a:rPr lang="zh-CN" altLang="en-US" dirty="0" smtClean="0"/>
              <a:t>个月</a:t>
            </a:r>
            <a:r>
              <a:rPr lang="en-US" altLang="zh-CN" dirty="0" smtClean="0"/>
              <a:t>2X</a:t>
            </a:r>
            <a:r>
              <a:rPr lang="zh-CN" altLang="en-US" dirty="0" smtClean="0"/>
              <a:t>）</a:t>
            </a:r>
            <a:endParaRPr lang="en-US" altLang="zh-CN" dirty="0" smtClean="0"/>
          </a:p>
          <a:p>
            <a:pPr lvl="1">
              <a:lnSpc>
                <a:spcPct val="120000"/>
              </a:lnSpc>
            </a:pPr>
            <a:r>
              <a:rPr lang="en-US" altLang="zh-CN" dirty="0" smtClean="0"/>
              <a:t>Dennard</a:t>
            </a:r>
            <a:r>
              <a:rPr lang="zh-CN" altLang="en-US" dirty="0" smtClean="0"/>
              <a:t> </a:t>
            </a:r>
            <a:r>
              <a:rPr lang="en-US" altLang="zh-CN" dirty="0" smtClean="0"/>
              <a:t>1974</a:t>
            </a:r>
            <a:r>
              <a:rPr lang="zh-CN" altLang="en-US" dirty="0" smtClean="0"/>
              <a:t>年预测：晶体管尺寸变小，功耗会同比变小（相同面积下功耗不变）</a:t>
            </a:r>
            <a:endParaRPr lang="en-US" altLang="zh-CN" dirty="0" smtClean="0"/>
          </a:p>
          <a:p>
            <a:pPr lvl="1">
              <a:lnSpc>
                <a:spcPct val="120000"/>
              </a:lnSpc>
            </a:pPr>
            <a:r>
              <a:rPr lang="zh-CN" altLang="en-US" dirty="0" smtClean="0"/>
              <a:t>工艺技术的进步可在不改变软件模型的情况下，持续地提高系统性能</a:t>
            </a:r>
            <a:r>
              <a:rPr lang="en-US" altLang="zh-CN" dirty="0" smtClean="0"/>
              <a:t>/</a:t>
            </a:r>
            <a:r>
              <a:rPr lang="zh-CN" altLang="en-US" dirty="0" smtClean="0"/>
              <a:t>能耗比</a:t>
            </a:r>
          </a:p>
          <a:p>
            <a:pPr>
              <a:lnSpc>
                <a:spcPct val="120000"/>
              </a:lnSpc>
            </a:pPr>
            <a:r>
              <a:rPr lang="zh-CN" altLang="en-US" dirty="0" smtClean="0"/>
              <a:t>最近</a:t>
            </a:r>
            <a:r>
              <a:rPr lang="en-US" altLang="zh-CN" dirty="0" smtClean="0"/>
              <a:t>10</a:t>
            </a:r>
            <a:r>
              <a:rPr lang="zh-CN" altLang="en-US" dirty="0" smtClean="0"/>
              <a:t>年间，工艺技术的发展受到了很大制约</a:t>
            </a:r>
          </a:p>
          <a:p>
            <a:pPr lvl="1">
              <a:lnSpc>
                <a:spcPct val="120000"/>
              </a:lnSpc>
            </a:pPr>
            <a:r>
              <a:rPr lang="en-US" altLang="zh-CN" dirty="0" smtClean="0"/>
              <a:t>Dennard scaling over (supply voltage ~fixed)</a:t>
            </a:r>
          </a:p>
          <a:p>
            <a:pPr lvl="1">
              <a:lnSpc>
                <a:spcPct val="120000"/>
              </a:lnSpc>
            </a:pPr>
            <a:r>
              <a:rPr lang="en-US" altLang="zh-CN" dirty="0" smtClean="0"/>
              <a:t>Moore’s Law (cost/transistor) over?</a:t>
            </a:r>
          </a:p>
          <a:p>
            <a:pPr lvl="1">
              <a:lnSpc>
                <a:spcPct val="120000"/>
              </a:lnSpc>
            </a:pPr>
            <a:r>
              <a:rPr lang="en-US" altLang="zh-CN" dirty="0" smtClean="0"/>
              <a:t>Energy efficiency constrains everything</a:t>
            </a:r>
          </a:p>
          <a:p>
            <a:pPr lvl="1">
              <a:lnSpc>
                <a:spcPct val="120000"/>
              </a:lnSpc>
            </a:pPr>
            <a:r>
              <a:rPr lang="en-US" altLang="zh-CN" dirty="0" smtClean="0"/>
              <a:t>……</a:t>
            </a:r>
          </a:p>
          <a:p>
            <a:pPr>
              <a:lnSpc>
                <a:spcPct val="120000"/>
              </a:lnSpc>
            </a:pPr>
            <a:r>
              <a:rPr lang="zh-CN" altLang="en-US" dirty="0" smtClean="0"/>
              <a:t>功耗问题成为系统结构设计必须考虑的问题</a:t>
            </a:r>
            <a:endParaRPr lang="en-US" altLang="zh-CN" dirty="0" smtClean="0"/>
          </a:p>
          <a:p>
            <a:pPr>
              <a:lnSpc>
                <a:spcPct val="120000"/>
              </a:lnSpc>
            </a:pPr>
            <a:r>
              <a:rPr lang="zh-CN" altLang="en-US" dirty="0" smtClean="0"/>
              <a:t>软件设计者必须考虑</a:t>
            </a:r>
            <a:r>
              <a:rPr lang="en-US" altLang="zh-CN" dirty="0" smtClean="0"/>
              <a:t>:</a:t>
            </a:r>
          </a:p>
          <a:p>
            <a:pPr lvl="1">
              <a:lnSpc>
                <a:spcPct val="120000"/>
              </a:lnSpc>
            </a:pPr>
            <a:r>
              <a:rPr lang="en-US" altLang="zh-CN" dirty="0" smtClean="0">
                <a:solidFill>
                  <a:srgbClr val="0070C0"/>
                </a:solidFill>
              </a:rPr>
              <a:t>Paralle</a:t>
            </a:r>
            <a:r>
              <a:rPr lang="en-US" altLang="zh-CN" dirty="0" smtClean="0"/>
              <a:t>l systems</a:t>
            </a:r>
          </a:p>
          <a:p>
            <a:pPr lvl="1">
              <a:lnSpc>
                <a:spcPct val="120000"/>
              </a:lnSpc>
            </a:pPr>
            <a:r>
              <a:rPr lang="en-US" altLang="zh-CN" dirty="0" smtClean="0"/>
              <a:t>Heterogeneous systems</a:t>
            </a:r>
          </a:p>
          <a:p>
            <a:pPr lvl="1">
              <a:lnSpc>
                <a:spcPct val="120000"/>
              </a:lnSpc>
            </a:pPr>
            <a:endParaRPr lang="en-US" altLang="zh-CN" dirty="0" smtClean="0"/>
          </a:p>
          <a:p>
            <a:pPr>
              <a:lnSpc>
                <a:spcPct val="120000"/>
              </a:lnSpc>
            </a:pPr>
            <a:endParaRPr lang="en-US" altLang="zh-CN" dirty="0" smtClean="0"/>
          </a:p>
        </p:txBody>
      </p:sp>
      <p:sp>
        <p:nvSpPr>
          <p:cNvPr id="115716" name="日期占位符 1"/>
          <p:cNvSpPr>
            <a:spLocks noGrp="1" noChangeArrowheads="1"/>
          </p:cNvSpPr>
          <p:nvPr>
            <p:ph type="dt" sz="half" idx="10"/>
          </p:nvPr>
        </p:nvSpPr>
        <p:spPr/>
        <p:txBody>
          <a:bodyPr/>
          <a:lstStyle/>
          <a:p>
            <a:fld id="{72D4B83C-B09A-4AF8-86A5-ACA95450F536}" type="datetime1">
              <a:rPr lang="en-US" altLang="zh-CN" smtClean="0"/>
              <a:pPr/>
              <a:t>2/25/2020</a:t>
            </a:fld>
            <a:endParaRPr lang="en-US" altLang="zh-CN" smtClean="0"/>
          </a:p>
        </p:txBody>
      </p:sp>
      <p:sp>
        <p:nvSpPr>
          <p:cNvPr id="115718" name="灯片编号占位符 1"/>
          <p:cNvSpPr>
            <a:spLocks noGrp="1" noChangeArrowheads="1"/>
          </p:cNvSpPr>
          <p:nvPr>
            <p:ph type="sldNum" sz="quarter" idx="12"/>
          </p:nvPr>
        </p:nvSpPr>
        <p:spPr/>
        <p:txBody>
          <a:bodyPr/>
          <a:lstStyle/>
          <a:p>
            <a:fld id="{B1C64465-E7AB-482B-9860-CC94C1EAD0C4}" type="slidenum">
              <a:rPr lang="en-US" altLang="zh-CN" smtClean="0"/>
              <a:pPr/>
              <a:t>91</a:t>
            </a:fld>
            <a:endParaRPr lang="en-US" altLang="zh-CN"/>
          </a:p>
        </p:txBody>
      </p:sp>
    </p:spTree>
    <p:extLst>
      <p:ext uri="{BB962C8B-B14F-4D97-AF65-F5344CB8AC3E}">
        <p14:creationId xmlns:p14="http://schemas.microsoft.com/office/powerpoint/2010/main" val="271507353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标题 1"/>
          <p:cNvSpPr>
            <a:spLocks noGrp="1"/>
          </p:cNvSpPr>
          <p:nvPr>
            <p:ph type="title"/>
          </p:nvPr>
        </p:nvSpPr>
        <p:spPr/>
        <p:txBody>
          <a:bodyPr/>
          <a:lstStyle/>
          <a:p>
            <a:r>
              <a:rPr lang="zh-CN" altLang="en-US" dirty="0" smtClean="0"/>
              <a:t>小结：体系结构挑战性问题</a:t>
            </a:r>
          </a:p>
        </p:txBody>
      </p:sp>
      <p:sp>
        <p:nvSpPr>
          <p:cNvPr id="116739" name="内容占位符 2"/>
          <p:cNvSpPr>
            <a:spLocks noGrp="1"/>
          </p:cNvSpPr>
          <p:nvPr>
            <p:ph idx="1"/>
          </p:nvPr>
        </p:nvSpPr>
        <p:spPr/>
        <p:txBody>
          <a:bodyPr/>
          <a:lstStyle/>
          <a:p>
            <a:r>
              <a:rPr lang="zh-CN" altLang="en-US" dirty="0" smtClean="0"/>
              <a:t>性能提升处于停滞状态</a:t>
            </a:r>
            <a:endParaRPr lang="en-US" altLang="zh-CN" dirty="0" smtClean="0"/>
          </a:p>
          <a:p>
            <a:pPr lvl="1"/>
            <a:r>
              <a:rPr lang="en-US" altLang="zh-CN" dirty="0" smtClean="0"/>
              <a:t>Moore</a:t>
            </a:r>
            <a:r>
              <a:rPr lang="zh-CN" altLang="en-US" dirty="0" smtClean="0"/>
              <a:t>定律正在减速</a:t>
            </a:r>
            <a:endParaRPr lang="en-US" altLang="zh-CN" dirty="0" smtClean="0"/>
          </a:p>
          <a:p>
            <a:pPr lvl="1"/>
            <a:r>
              <a:rPr lang="zh-CN" altLang="en-US" dirty="0" smtClean="0"/>
              <a:t>邓纳德缩放定律正在失效</a:t>
            </a:r>
            <a:endParaRPr lang="en-US" altLang="zh-CN" dirty="0" smtClean="0"/>
          </a:p>
          <a:p>
            <a:pPr lvl="2"/>
            <a:r>
              <a:rPr lang="zh-CN" altLang="en-US" dirty="0" smtClean="0"/>
              <a:t>微体系架构技术：指令集并行、多核等技术的低效会消耗能量</a:t>
            </a:r>
            <a:endParaRPr lang="en-US" altLang="zh-CN" dirty="0" smtClean="0"/>
          </a:p>
          <a:p>
            <a:pPr lvl="1"/>
            <a:endParaRPr lang="zh-CN" altLang="en-US" dirty="0" smtClean="0"/>
          </a:p>
        </p:txBody>
      </p:sp>
      <p:sp>
        <p:nvSpPr>
          <p:cNvPr id="116740" name="日期占位符 3"/>
          <p:cNvSpPr>
            <a:spLocks noGrp="1"/>
          </p:cNvSpPr>
          <p:nvPr>
            <p:ph type="dt" sz="half" idx="10"/>
          </p:nvPr>
        </p:nvSpPr>
        <p:spPr/>
        <p:txBody>
          <a:bodyPr/>
          <a:lstStyle/>
          <a:p>
            <a:fld id="{66580382-D525-4EAA-ACD8-0EAC1264CD79}" type="datetime1">
              <a:rPr lang="en-US" altLang="zh-CN" smtClean="0"/>
              <a:pPr/>
              <a:t>2/25/2020</a:t>
            </a:fld>
            <a:endParaRPr lang="en-US" altLang="zh-CN" smtClean="0"/>
          </a:p>
        </p:txBody>
      </p:sp>
      <p:sp>
        <p:nvSpPr>
          <p:cNvPr id="5" name="灯片编号占位符 4"/>
          <p:cNvSpPr>
            <a:spLocks noGrp="1"/>
          </p:cNvSpPr>
          <p:nvPr>
            <p:ph type="sldNum" sz="quarter" idx="12"/>
          </p:nvPr>
        </p:nvSpPr>
        <p:spPr/>
        <p:txBody>
          <a:bodyPr/>
          <a:lstStyle/>
          <a:p>
            <a:fld id="{7953984E-0717-4331-B92C-05AA86C678F7}" type="slidenum">
              <a:rPr lang="zh-CN" altLang="en-US" smtClean="0"/>
              <a:pPr/>
              <a:t>92</a:t>
            </a:fld>
            <a:endParaRPr lang="zh-CN" altLang="en-US"/>
          </a:p>
        </p:txBody>
      </p:sp>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5" name="Rectangle 2"/>
          <p:cNvSpPr>
            <a:spLocks noGrp="1" noChangeArrowheads="1"/>
          </p:cNvSpPr>
          <p:nvPr>
            <p:ph type="title"/>
          </p:nvPr>
        </p:nvSpPr>
        <p:spPr/>
        <p:txBody>
          <a:bodyPr/>
          <a:lstStyle/>
          <a:p>
            <a:r>
              <a:rPr lang="zh-CN" altLang="en-US" smtClean="0"/>
              <a:t>现代体系结构发展趋势</a:t>
            </a:r>
            <a:endParaRPr lang="en-US" altLang="en-US" smtClean="0"/>
          </a:p>
        </p:txBody>
      </p:sp>
      <p:sp>
        <p:nvSpPr>
          <p:cNvPr id="120836" name="Rectangle 3"/>
          <p:cNvSpPr>
            <a:spLocks noGrp="1" noChangeArrowheads="1"/>
          </p:cNvSpPr>
          <p:nvPr>
            <p:ph idx="1"/>
          </p:nvPr>
        </p:nvSpPr>
        <p:spPr/>
        <p:txBody>
          <a:bodyPr>
            <a:normAutofit fontScale="85000" lnSpcReduction="20000"/>
          </a:bodyPr>
          <a:lstStyle/>
          <a:p>
            <a:r>
              <a:rPr lang="zh-CN" altLang="en-US" dirty="0" smtClean="0"/>
              <a:t>性能提升的基本手段：</a:t>
            </a:r>
            <a:r>
              <a:rPr lang="zh-CN" altLang="en-US" dirty="0" smtClean="0">
                <a:solidFill>
                  <a:srgbClr val="0070C0"/>
                </a:solidFill>
              </a:rPr>
              <a:t>并行</a:t>
            </a:r>
            <a:endParaRPr lang="en-US" altLang="en-US" dirty="0" smtClean="0">
              <a:solidFill>
                <a:srgbClr val="0070C0"/>
              </a:solidFill>
            </a:endParaRPr>
          </a:p>
          <a:p>
            <a:r>
              <a:rPr lang="zh-CN" altLang="en-US" dirty="0" smtClean="0"/>
              <a:t>应用需求</a:t>
            </a:r>
            <a:endParaRPr lang="en-US" altLang="en-US" dirty="0" smtClean="0"/>
          </a:p>
          <a:p>
            <a:pPr lvl="1"/>
            <a:r>
              <a:rPr lang="zh-CN" altLang="en-US" dirty="0" smtClean="0">
                <a:solidFill>
                  <a:srgbClr val="0070C0"/>
                </a:solidFill>
              </a:rPr>
              <a:t>计算的需求不断增长</a:t>
            </a:r>
            <a:r>
              <a:rPr lang="zh-CN" altLang="en-US" dirty="0" smtClean="0"/>
              <a:t>，如</a:t>
            </a:r>
            <a:r>
              <a:rPr lang="en-US" altLang="en-US" dirty="0" smtClean="0"/>
              <a:t>Scientific computing, video, graphics, databases, deep learning…</a:t>
            </a:r>
          </a:p>
          <a:p>
            <a:r>
              <a:rPr lang="zh-CN" altLang="en-US" dirty="0" smtClean="0"/>
              <a:t>工艺发展的趋势</a:t>
            </a:r>
            <a:endParaRPr lang="en-US" altLang="en-US" dirty="0" smtClean="0"/>
          </a:p>
          <a:p>
            <a:pPr lvl="1"/>
            <a:r>
              <a:rPr lang="zh-CN" altLang="en-US" dirty="0" smtClean="0"/>
              <a:t>芯片的集成度不断提高，但</a:t>
            </a:r>
            <a:r>
              <a:rPr lang="zh-CN" altLang="en-US" dirty="0" smtClean="0">
                <a:solidFill>
                  <a:srgbClr val="0070C0"/>
                </a:solidFill>
              </a:rPr>
              <a:t>提升的速度在放缓</a:t>
            </a:r>
            <a:endParaRPr lang="en-US" altLang="en-US" dirty="0" smtClean="0">
              <a:solidFill>
                <a:srgbClr val="0070C0"/>
              </a:solidFill>
            </a:endParaRPr>
          </a:p>
          <a:p>
            <a:pPr lvl="1"/>
            <a:r>
              <a:rPr lang="zh-CN" altLang="en-US" dirty="0" smtClean="0"/>
              <a:t>时钟频率的提高在放缓，并有降低的趋势</a:t>
            </a:r>
            <a:endParaRPr lang="en-US" altLang="en-US" dirty="0" smtClean="0"/>
          </a:p>
          <a:p>
            <a:r>
              <a:rPr lang="zh-CN" altLang="en-US" dirty="0" smtClean="0"/>
              <a:t>体系结构的发展及机遇</a:t>
            </a:r>
            <a:endParaRPr lang="en-US" altLang="en-US" dirty="0" smtClean="0"/>
          </a:p>
          <a:p>
            <a:pPr lvl="1"/>
            <a:r>
              <a:rPr lang="zh-CN" altLang="en-US" dirty="0" smtClean="0">
                <a:solidFill>
                  <a:srgbClr val="0070C0"/>
                </a:solidFill>
              </a:rPr>
              <a:t>指令集并行受到制约</a:t>
            </a:r>
            <a:endParaRPr lang="en-US" altLang="en-US" dirty="0" smtClean="0">
              <a:solidFill>
                <a:srgbClr val="0070C0"/>
              </a:solidFill>
            </a:endParaRPr>
          </a:p>
          <a:p>
            <a:pPr lvl="1"/>
            <a:r>
              <a:rPr lang="zh-CN" altLang="en-US" dirty="0" smtClean="0">
                <a:solidFill>
                  <a:srgbClr val="0070C0"/>
                </a:solidFill>
              </a:rPr>
              <a:t>线程级并行和数据级并行</a:t>
            </a:r>
            <a:r>
              <a:rPr lang="zh-CN" altLang="en-US" dirty="0" smtClean="0"/>
              <a:t>是发展的方向</a:t>
            </a:r>
            <a:endParaRPr lang="en-US" altLang="zh-CN" dirty="0" smtClean="0"/>
          </a:p>
          <a:p>
            <a:pPr lvl="1"/>
            <a:r>
              <a:rPr lang="zh-CN" altLang="en-US" dirty="0" smtClean="0"/>
              <a:t>提高单处理器性能花费的代价呈现上升趋势</a:t>
            </a:r>
            <a:endParaRPr lang="en-US" altLang="zh-CN" dirty="0" smtClean="0"/>
          </a:p>
          <a:p>
            <a:pPr lvl="1"/>
            <a:endParaRPr lang="en-US" altLang="zh-CN" dirty="0" smtClean="0"/>
          </a:p>
          <a:p>
            <a:pPr lvl="1"/>
            <a:r>
              <a:rPr lang="zh-CN" altLang="en-US" dirty="0" smtClean="0"/>
              <a:t>面向特定领域的体系结构正蓬勃发展</a:t>
            </a:r>
            <a:endParaRPr lang="en-US" altLang="zh-CN" dirty="0" smtClean="0"/>
          </a:p>
          <a:p>
            <a:pPr lvl="1"/>
            <a:endParaRPr lang="en-US" altLang="en-US" dirty="0" smtClean="0"/>
          </a:p>
          <a:p>
            <a:pPr lvl="1"/>
            <a:endParaRPr lang="en-US" altLang="en-US" dirty="0" smtClean="0"/>
          </a:p>
        </p:txBody>
      </p:sp>
      <p:sp>
        <p:nvSpPr>
          <p:cNvPr id="120837" name="日期占位符 1"/>
          <p:cNvSpPr>
            <a:spLocks noGrp="1" noChangeArrowheads="1"/>
          </p:cNvSpPr>
          <p:nvPr>
            <p:ph type="dt" sz="half" idx="10"/>
          </p:nvPr>
        </p:nvSpPr>
        <p:spPr/>
        <p:txBody>
          <a:bodyPr/>
          <a:lstStyle/>
          <a:p>
            <a:fld id="{8C033D6F-BA3E-4BA4-B2BB-6847FE8B750E}" type="datetime1">
              <a:rPr lang="en-US" altLang="zh-CN" smtClean="0"/>
              <a:pPr/>
              <a:t>2/25/2020</a:t>
            </a:fld>
            <a:endParaRPr lang="en-US" altLang="zh-CN" smtClean="0"/>
          </a:p>
        </p:txBody>
      </p:sp>
      <p:sp>
        <p:nvSpPr>
          <p:cNvPr id="120838" name="灯片编号占位符 1"/>
          <p:cNvSpPr>
            <a:spLocks noGrp="1" noChangeArrowheads="1"/>
          </p:cNvSpPr>
          <p:nvPr>
            <p:ph type="sldNum" sz="quarter" idx="12"/>
          </p:nvPr>
        </p:nvSpPr>
        <p:spPr/>
        <p:txBody>
          <a:bodyPr/>
          <a:lstStyle/>
          <a:p>
            <a:fld id="{93318517-DE7E-4951-9990-7B43881AB3CD}" type="slidenum">
              <a:rPr lang="en-US" altLang="zh-CN" smtClean="0"/>
              <a:pPr/>
              <a:t>93</a:t>
            </a:fld>
            <a:endParaRPr lang="en-US" altLang="zh-CN"/>
          </a:p>
        </p:txBody>
      </p:sp>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标题 1"/>
          <p:cNvSpPr>
            <a:spLocks noGrp="1"/>
          </p:cNvSpPr>
          <p:nvPr>
            <p:ph type="title"/>
          </p:nvPr>
        </p:nvSpPr>
        <p:spPr/>
        <p:txBody>
          <a:bodyPr/>
          <a:lstStyle/>
          <a:p>
            <a:r>
              <a:rPr lang="zh-CN" altLang="en-US" dirty="0" smtClean="0"/>
              <a:t>体系结构发展的机遇</a:t>
            </a:r>
            <a:r>
              <a:rPr lang="en-US" altLang="zh-CN" dirty="0" smtClean="0"/>
              <a:t>*</a:t>
            </a:r>
            <a:endParaRPr lang="zh-CN" altLang="en-US" dirty="0" smtClean="0"/>
          </a:p>
        </p:txBody>
      </p:sp>
      <p:sp>
        <p:nvSpPr>
          <p:cNvPr id="3" name="内容占位符 2"/>
          <p:cNvSpPr>
            <a:spLocks noGrp="1"/>
          </p:cNvSpPr>
          <p:nvPr>
            <p:ph idx="1"/>
          </p:nvPr>
        </p:nvSpPr>
        <p:spPr/>
        <p:txBody>
          <a:bodyPr>
            <a:normAutofit/>
          </a:bodyPr>
          <a:lstStyle/>
          <a:p>
            <a:r>
              <a:rPr lang="en-US" altLang="zh-CN" dirty="0" smtClean="0"/>
              <a:t>A New Golden Age for Computer Architecture</a:t>
            </a:r>
          </a:p>
          <a:p>
            <a:pPr lvl="1"/>
            <a:r>
              <a:rPr lang="en-US" altLang="zh-CN" dirty="0" smtClean="0"/>
              <a:t>By Hennessy and Patterson, June 4, 2018, the 45</a:t>
            </a:r>
            <a:r>
              <a:rPr lang="en-US" altLang="zh-CN" baseline="30000" dirty="0" smtClean="0"/>
              <a:t>th</a:t>
            </a:r>
            <a:r>
              <a:rPr lang="en-US" altLang="zh-CN" dirty="0" smtClean="0"/>
              <a:t> ISCA</a:t>
            </a:r>
            <a:endParaRPr lang="en-US" altLang="zh-CN" dirty="0"/>
          </a:p>
          <a:p>
            <a:pPr lvl="1"/>
            <a:r>
              <a:rPr lang="en-US" altLang="zh-CN" dirty="0" smtClean="0">
                <a:hlinkClick r:id="rId3"/>
              </a:rPr>
              <a:t>https</a:t>
            </a:r>
            <a:r>
              <a:rPr lang="en-US" altLang="zh-CN" dirty="0">
                <a:hlinkClick r:id="rId3"/>
              </a:rPr>
              <a:t>://</a:t>
            </a:r>
            <a:r>
              <a:rPr lang="en-US" altLang="zh-CN" dirty="0" smtClean="0">
                <a:hlinkClick r:id="rId3"/>
              </a:rPr>
              <a:t>www.acm.org/hennessy-patterson-turing-lecture</a:t>
            </a:r>
            <a:endParaRPr lang="en-US" altLang="zh-CN" dirty="0" smtClean="0"/>
          </a:p>
          <a:p>
            <a:pPr lvl="1"/>
            <a:r>
              <a:rPr lang="en-US" altLang="zh-CN" dirty="0" smtClean="0">
                <a:solidFill>
                  <a:srgbClr val="0070C0"/>
                </a:solidFill>
              </a:rPr>
              <a:t>Open Architectures</a:t>
            </a:r>
          </a:p>
          <a:p>
            <a:pPr lvl="1"/>
            <a:r>
              <a:rPr lang="en-US" altLang="zh-CN" dirty="0" smtClean="0">
                <a:solidFill>
                  <a:srgbClr val="0070C0"/>
                </a:solidFill>
              </a:rPr>
              <a:t>Domain Specific Architectures</a:t>
            </a:r>
          </a:p>
          <a:p>
            <a:pPr lvl="1"/>
            <a:r>
              <a:rPr lang="en-US" altLang="zh-CN" dirty="0" smtClean="0">
                <a:solidFill>
                  <a:srgbClr val="0070C0"/>
                </a:solidFill>
              </a:rPr>
              <a:t>Agile Hardware Development</a:t>
            </a:r>
          </a:p>
          <a:p>
            <a:pPr lvl="1"/>
            <a:r>
              <a:rPr lang="en-US" altLang="zh-CN" dirty="0" smtClean="0"/>
              <a:t>Enhancing Security</a:t>
            </a:r>
          </a:p>
          <a:p>
            <a:endParaRPr lang="en-US" altLang="zh-CN" dirty="0" smtClean="0"/>
          </a:p>
          <a:p>
            <a:endParaRPr lang="zh-CN" altLang="en-US" dirty="0"/>
          </a:p>
        </p:txBody>
      </p:sp>
      <p:sp>
        <p:nvSpPr>
          <p:cNvPr id="117764" name="日期占位符 3"/>
          <p:cNvSpPr>
            <a:spLocks noGrp="1"/>
          </p:cNvSpPr>
          <p:nvPr>
            <p:ph type="dt" sz="half" idx="10"/>
          </p:nvPr>
        </p:nvSpPr>
        <p:spPr/>
        <p:txBody>
          <a:bodyPr/>
          <a:lstStyle/>
          <a:p>
            <a:fld id="{13248FC3-BB75-47B6-BBDA-D05584739C24}" type="datetime1">
              <a:rPr lang="en-US" altLang="zh-CN" smtClean="0"/>
              <a:pPr/>
              <a:t>2/25/2020</a:t>
            </a:fld>
            <a:endParaRPr lang="en-US" altLang="zh-CN" dirty="0" smtClean="0"/>
          </a:p>
        </p:txBody>
      </p:sp>
      <p:sp>
        <p:nvSpPr>
          <p:cNvPr id="5" name="灯片编号占位符 4"/>
          <p:cNvSpPr>
            <a:spLocks noGrp="1"/>
          </p:cNvSpPr>
          <p:nvPr>
            <p:ph type="sldNum" sz="quarter" idx="12"/>
          </p:nvPr>
        </p:nvSpPr>
        <p:spPr/>
        <p:txBody>
          <a:bodyPr/>
          <a:lstStyle/>
          <a:p>
            <a:fld id="{7953984E-0717-4331-B92C-05AA86C678F7}" type="slidenum">
              <a:rPr lang="zh-CN" altLang="en-US" smtClean="0"/>
              <a:pPr/>
              <a:t>94</a:t>
            </a:fld>
            <a:endParaRPr lang="zh-CN" altLang="en-US"/>
          </a:p>
        </p:txBody>
      </p:sp>
    </p:spTree>
    <p:extLst>
      <p:ext uri="{BB962C8B-B14F-4D97-AF65-F5344CB8AC3E}">
        <p14:creationId xmlns:p14="http://schemas.microsoft.com/office/powerpoint/2010/main" val="3846530087"/>
      </p:ext>
    </p:extLst>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标题 1"/>
          <p:cNvSpPr>
            <a:spLocks noGrp="1"/>
          </p:cNvSpPr>
          <p:nvPr>
            <p:ph type="title"/>
          </p:nvPr>
        </p:nvSpPr>
        <p:spPr/>
        <p:txBody>
          <a:bodyPr/>
          <a:lstStyle/>
          <a:p>
            <a:r>
              <a:rPr lang="zh-CN" altLang="en-US" dirty="0" smtClean="0"/>
              <a:t>体系结构发展的机遇</a:t>
            </a:r>
            <a:r>
              <a:rPr lang="en-US" altLang="zh-CN" dirty="0" smtClean="0"/>
              <a:t>*</a:t>
            </a:r>
            <a:endParaRPr lang="zh-CN" altLang="en-US" dirty="0" smtClean="0"/>
          </a:p>
        </p:txBody>
      </p:sp>
      <p:sp>
        <p:nvSpPr>
          <p:cNvPr id="3" name="内容占位符 2"/>
          <p:cNvSpPr>
            <a:spLocks noGrp="1"/>
          </p:cNvSpPr>
          <p:nvPr>
            <p:ph idx="1"/>
          </p:nvPr>
        </p:nvSpPr>
        <p:spPr/>
        <p:txBody>
          <a:bodyPr>
            <a:normAutofit/>
          </a:bodyPr>
          <a:lstStyle/>
          <a:p>
            <a:r>
              <a:rPr lang="en-US" altLang="zh-CN" dirty="0" smtClean="0"/>
              <a:t>Open Architectures</a:t>
            </a:r>
          </a:p>
          <a:p>
            <a:pPr lvl="1"/>
            <a:r>
              <a:rPr lang="zh-CN" altLang="en-US" dirty="0" smtClean="0"/>
              <a:t>软件技术的进步激发体系结构创新</a:t>
            </a:r>
            <a:endParaRPr lang="en-US" altLang="zh-CN" dirty="0" smtClean="0"/>
          </a:p>
          <a:p>
            <a:pPr lvl="1"/>
            <a:r>
              <a:rPr lang="zh-CN" altLang="en-US" dirty="0" smtClean="0"/>
              <a:t>为什么有开放的编译器、操作系统而没有开放的</a:t>
            </a:r>
            <a:r>
              <a:rPr lang="en-US" altLang="zh-CN" dirty="0" smtClean="0"/>
              <a:t>ISA</a:t>
            </a:r>
          </a:p>
          <a:p>
            <a:pPr lvl="1"/>
            <a:r>
              <a:rPr lang="zh-CN" altLang="en-US" dirty="0" smtClean="0"/>
              <a:t>现阶段，使用特定的</a:t>
            </a:r>
            <a:r>
              <a:rPr lang="en-US" altLang="zh-CN" dirty="0" smtClean="0"/>
              <a:t>ISA</a:t>
            </a:r>
            <a:r>
              <a:rPr lang="zh-CN" altLang="en-US" dirty="0" smtClean="0"/>
              <a:t>就要给设计方交版权费，设计方很少公开他们做某个选择的原因</a:t>
            </a:r>
            <a:endParaRPr lang="en-US" altLang="zh-CN" dirty="0" smtClean="0"/>
          </a:p>
          <a:p>
            <a:pPr marL="457200" lvl="1" indent="0">
              <a:buNone/>
            </a:pPr>
            <a:endParaRPr lang="en-US" altLang="zh-CN" dirty="0" smtClean="0"/>
          </a:p>
          <a:p>
            <a:endParaRPr lang="en-US" altLang="zh-CN" dirty="0" smtClean="0"/>
          </a:p>
          <a:p>
            <a:endParaRPr lang="zh-CN" altLang="en-US" dirty="0"/>
          </a:p>
        </p:txBody>
      </p:sp>
      <p:sp>
        <p:nvSpPr>
          <p:cNvPr id="117764" name="日期占位符 3"/>
          <p:cNvSpPr>
            <a:spLocks noGrp="1"/>
          </p:cNvSpPr>
          <p:nvPr>
            <p:ph type="dt" sz="half" idx="10"/>
          </p:nvPr>
        </p:nvSpPr>
        <p:spPr/>
        <p:txBody>
          <a:bodyPr/>
          <a:lstStyle/>
          <a:p>
            <a:fld id="{13248FC3-BB75-47B6-BBDA-D05584739C24}" type="datetime1">
              <a:rPr lang="en-US" altLang="zh-CN" smtClean="0"/>
              <a:pPr/>
              <a:t>2/25/2020</a:t>
            </a:fld>
            <a:endParaRPr lang="en-US" altLang="zh-CN" smtClean="0"/>
          </a:p>
        </p:txBody>
      </p:sp>
      <p:sp>
        <p:nvSpPr>
          <p:cNvPr id="5" name="灯片编号占位符 4"/>
          <p:cNvSpPr>
            <a:spLocks noGrp="1"/>
          </p:cNvSpPr>
          <p:nvPr>
            <p:ph type="sldNum" sz="quarter" idx="12"/>
          </p:nvPr>
        </p:nvSpPr>
        <p:spPr/>
        <p:txBody>
          <a:bodyPr/>
          <a:lstStyle/>
          <a:p>
            <a:fld id="{7953984E-0717-4331-B92C-05AA86C678F7}" type="slidenum">
              <a:rPr lang="zh-CN" altLang="en-US" smtClean="0"/>
              <a:pPr/>
              <a:t>95</a:t>
            </a:fld>
            <a:endParaRPr lang="zh-CN" altLang="en-US"/>
          </a:p>
        </p:txBody>
      </p:sp>
      <p:sp>
        <p:nvSpPr>
          <p:cNvPr id="2" name="文本框 1"/>
          <p:cNvSpPr txBox="1"/>
          <p:nvPr/>
        </p:nvSpPr>
        <p:spPr>
          <a:xfrm>
            <a:off x="2041177" y="4825672"/>
            <a:ext cx="4753897" cy="954107"/>
          </a:xfrm>
          <a:prstGeom prst="rect">
            <a:avLst/>
          </a:prstGeom>
          <a:solidFill>
            <a:srgbClr val="FFC000"/>
          </a:solidFill>
        </p:spPr>
        <p:txBody>
          <a:bodyPr wrap="square" rtlCol="0">
            <a:spAutoFit/>
          </a:bodyPr>
          <a:lstStyle/>
          <a:p>
            <a:pPr marL="0" lvl="1"/>
            <a:r>
              <a:rPr lang="en-US" altLang="zh-CN" sz="2800" dirty="0" smtClean="0"/>
              <a:t>RISC V  </a:t>
            </a:r>
            <a:r>
              <a:rPr lang="zh-CN" altLang="en-US" sz="2800" dirty="0"/>
              <a:t>第五代</a:t>
            </a:r>
            <a:r>
              <a:rPr lang="en-US" altLang="zh-CN" sz="2800" dirty="0"/>
              <a:t>Berkeley RISC</a:t>
            </a:r>
          </a:p>
          <a:p>
            <a:endParaRPr lang="zh-CN" altLang="en-US" sz="2800" dirty="0"/>
          </a:p>
        </p:txBody>
      </p:sp>
    </p:spTree>
    <p:extLst>
      <p:ext uri="{BB962C8B-B14F-4D97-AF65-F5344CB8AC3E}">
        <p14:creationId xmlns:p14="http://schemas.microsoft.com/office/powerpoint/2010/main" val="3684372331"/>
      </p:ext>
    </p:extLst>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标题 1"/>
          <p:cNvSpPr>
            <a:spLocks noGrp="1"/>
          </p:cNvSpPr>
          <p:nvPr>
            <p:ph type="title"/>
          </p:nvPr>
        </p:nvSpPr>
        <p:spPr/>
        <p:txBody>
          <a:bodyPr/>
          <a:lstStyle/>
          <a:p>
            <a:r>
              <a:rPr lang="zh-CN" altLang="en-US" dirty="0"/>
              <a:t>体系结构发展的机遇*</a:t>
            </a:r>
            <a:endParaRPr lang="zh-CN" altLang="en-US" dirty="0" smtClean="0"/>
          </a:p>
        </p:txBody>
      </p:sp>
      <p:sp>
        <p:nvSpPr>
          <p:cNvPr id="3" name="内容占位符 2"/>
          <p:cNvSpPr>
            <a:spLocks noGrp="1"/>
          </p:cNvSpPr>
          <p:nvPr>
            <p:ph idx="1"/>
          </p:nvPr>
        </p:nvSpPr>
        <p:spPr/>
        <p:txBody>
          <a:bodyPr>
            <a:normAutofit/>
          </a:bodyPr>
          <a:lstStyle/>
          <a:p>
            <a:r>
              <a:rPr lang="en-US" altLang="zh-CN" dirty="0" smtClean="0"/>
              <a:t>RISC V</a:t>
            </a:r>
          </a:p>
          <a:p>
            <a:pPr lvl="1"/>
            <a:r>
              <a:rPr lang="en-US" altLang="zh-CN" dirty="0" smtClean="0"/>
              <a:t>A practical ISA that is open-sourced</a:t>
            </a:r>
          </a:p>
          <a:p>
            <a:pPr lvl="1"/>
            <a:r>
              <a:rPr lang="zh-CN" altLang="en-US" dirty="0" smtClean="0"/>
              <a:t>很多元素来自学校的“处理器设计”相关</a:t>
            </a:r>
            <a:r>
              <a:rPr lang="en-US" altLang="zh-CN" dirty="0" smtClean="0"/>
              <a:t>projects</a:t>
            </a:r>
          </a:p>
          <a:p>
            <a:pPr lvl="1"/>
            <a:r>
              <a:rPr lang="zh-CN" altLang="en-US" dirty="0" smtClean="0"/>
              <a:t>拟支持嵌入式、</a:t>
            </a:r>
            <a:r>
              <a:rPr lang="en-US" altLang="zh-CN" dirty="0" smtClean="0"/>
              <a:t>PC</a:t>
            </a:r>
            <a:r>
              <a:rPr lang="zh-CN" altLang="en-US" dirty="0" smtClean="0"/>
              <a:t>、</a:t>
            </a:r>
            <a:r>
              <a:rPr lang="en-US" altLang="zh-CN" dirty="0" smtClean="0"/>
              <a:t>Supercomputer</a:t>
            </a:r>
            <a:r>
              <a:rPr lang="zh-CN" altLang="en-US" dirty="0" smtClean="0"/>
              <a:t>、向量机等</a:t>
            </a:r>
            <a:endParaRPr lang="en-US" altLang="zh-CN" dirty="0" smtClean="0"/>
          </a:p>
          <a:p>
            <a:pPr lvl="1"/>
            <a:r>
              <a:rPr lang="en-US" altLang="zh-CN" dirty="0" smtClean="0"/>
              <a:t>You can join! </a:t>
            </a:r>
            <a:r>
              <a:rPr lang="en-US" altLang="zh-CN" dirty="0">
                <a:hlinkClick r:id="rId3"/>
              </a:rPr>
              <a:t>https://riscv.org/membership-application/</a:t>
            </a:r>
            <a:endParaRPr lang="en-US" altLang="zh-CN" dirty="0" smtClean="0"/>
          </a:p>
          <a:p>
            <a:pPr marL="457200" lvl="1" indent="0">
              <a:buNone/>
            </a:pPr>
            <a:endParaRPr lang="en-US" altLang="zh-CN" dirty="0" smtClean="0"/>
          </a:p>
          <a:p>
            <a:endParaRPr lang="en-US" altLang="zh-CN" dirty="0" smtClean="0"/>
          </a:p>
          <a:p>
            <a:endParaRPr lang="zh-CN" altLang="en-US" dirty="0"/>
          </a:p>
        </p:txBody>
      </p:sp>
      <p:sp>
        <p:nvSpPr>
          <p:cNvPr id="117764" name="日期占位符 3"/>
          <p:cNvSpPr>
            <a:spLocks noGrp="1"/>
          </p:cNvSpPr>
          <p:nvPr>
            <p:ph type="dt" sz="half" idx="10"/>
          </p:nvPr>
        </p:nvSpPr>
        <p:spPr/>
        <p:txBody>
          <a:bodyPr/>
          <a:lstStyle/>
          <a:p>
            <a:fld id="{13248FC3-BB75-47B6-BBDA-D05584739C24}" type="datetime1">
              <a:rPr lang="en-US" altLang="zh-CN" smtClean="0"/>
              <a:pPr/>
              <a:t>2/25/2020</a:t>
            </a:fld>
            <a:endParaRPr lang="en-US" altLang="zh-CN" smtClean="0"/>
          </a:p>
        </p:txBody>
      </p:sp>
      <p:sp>
        <p:nvSpPr>
          <p:cNvPr id="5" name="灯片编号占位符 4"/>
          <p:cNvSpPr>
            <a:spLocks noGrp="1"/>
          </p:cNvSpPr>
          <p:nvPr>
            <p:ph type="sldNum" sz="quarter" idx="12"/>
          </p:nvPr>
        </p:nvSpPr>
        <p:spPr/>
        <p:txBody>
          <a:bodyPr/>
          <a:lstStyle/>
          <a:p>
            <a:fld id="{7953984E-0717-4331-B92C-05AA86C678F7}" type="slidenum">
              <a:rPr lang="zh-CN" altLang="en-US" smtClean="0"/>
              <a:pPr/>
              <a:t>96</a:t>
            </a:fld>
            <a:endParaRPr lang="zh-CN" altLang="en-US"/>
          </a:p>
        </p:txBody>
      </p:sp>
    </p:spTree>
    <p:extLst>
      <p:ext uri="{BB962C8B-B14F-4D97-AF65-F5344CB8AC3E}">
        <p14:creationId xmlns:p14="http://schemas.microsoft.com/office/powerpoint/2010/main" val="583857847"/>
      </p:ext>
    </p:extLst>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标题 1"/>
          <p:cNvSpPr>
            <a:spLocks noGrp="1"/>
          </p:cNvSpPr>
          <p:nvPr>
            <p:ph type="title"/>
          </p:nvPr>
        </p:nvSpPr>
        <p:spPr/>
        <p:txBody>
          <a:bodyPr/>
          <a:lstStyle/>
          <a:p>
            <a:r>
              <a:rPr lang="zh-CN" altLang="en-US" smtClean="0"/>
              <a:t>体系结构发展的机遇</a:t>
            </a:r>
            <a:r>
              <a:rPr lang="en-US" altLang="zh-CN" smtClean="0"/>
              <a:t>*</a:t>
            </a:r>
            <a:endParaRPr lang="zh-CN" altLang="en-US" smtClean="0"/>
          </a:p>
        </p:txBody>
      </p:sp>
      <p:sp>
        <p:nvSpPr>
          <p:cNvPr id="3" name="内容占位符 2"/>
          <p:cNvSpPr>
            <a:spLocks noGrp="1"/>
          </p:cNvSpPr>
          <p:nvPr>
            <p:ph idx="1"/>
          </p:nvPr>
        </p:nvSpPr>
        <p:spPr/>
        <p:txBody>
          <a:bodyPr>
            <a:normAutofit lnSpcReduction="10000"/>
          </a:bodyPr>
          <a:lstStyle/>
          <a:p>
            <a:r>
              <a:rPr lang="en-US" altLang="zh-CN" dirty="0" smtClean="0"/>
              <a:t>Domain Specific Languages and Architecture</a:t>
            </a:r>
          </a:p>
          <a:p>
            <a:pPr lvl="1"/>
            <a:r>
              <a:rPr lang="zh-CN" altLang="en-US" dirty="0" smtClean="0">
                <a:solidFill>
                  <a:srgbClr val="0070C0"/>
                </a:solidFill>
              </a:rPr>
              <a:t>提高性能</a:t>
            </a:r>
            <a:r>
              <a:rPr lang="zh-CN" altLang="en-US" dirty="0" smtClean="0"/>
              <a:t>的路径：</a:t>
            </a:r>
            <a:r>
              <a:rPr lang="en-US" altLang="zh-CN" dirty="0" smtClean="0"/>
              <a:t>Domain Specific Architectures(DSAs)</a:t>
            </a:r>
          </a:p>
          <a:p>
            <a:pPr lvl="1"/>
            <a:r>
              <a:rPr lang="zh-CN" altLang="en-US" dirty="0" smtClean="0"/>
              <a:t>根据</a:t>
            </a:r>
            <a:r>
              <a:rPr lang="zh-CN" altLang="en-US" dirty="0" smtClean="0">
                <a:solidFill>
                  <a:srgbClr val="0070C0"/>
                </a:solidFill>
              </a:rPr>
              <a:t>应用特征</a:t>
            </a:r>
            <a:r>
              <a:rPr lang="zh-CN" altLang="en-US" dirty="0" smtClean="0"/>
              <a:t>调整体系结构来实现更高的效率</a:t>
            </a:r>
            <a:endParaRPr lang="en-US" altLang="zh-CN" dirty="0" smtClean="0"/>
          </a:p>
          <a:p>
            <a:pPr lvl="2"/>
            <a:r>
              <a:rPr lang="zh-CN" altLang="en-US" dirty="0" smtClean="0"/>
              <a:t>对于特定的领域，更有效的挖掘</a:t>
            </a:r>
            <a:r>
              <a:rPr lang="zh-CN" altLang="en-US" dirty="0" smtClean="0">
                <a:solidFill>
                  <a:srgbClr val="0070C0"/>
                </a:solidFill>
              </a:rPr>
              <a:t>计算并行性</a:t>
            </a:r>
            <a:endParaRPr lang="en-US" altLang="zh-CN" dirty="0" smtClean="0">
              <a:solidFill>
                <a:srgbClr val="0070C0"/>
              </a:solidFill>
            </a:endParaRPr>
          </a:p>
          <a:p>
            <a:pPr lvl="2"/>
            <a:r>
              <a:rPr lang="zh-CN" altLang="en-US" dirty="0" smtClean="0"/>
              <a:t>对于特定的领域，更有效的利用</a:t>
            </a:r>
            <a:r>
              <a:rPr lang="zh-CN" altLang="en-US" dirty="0" smtClean="0">
                <a:solidFill>
                  <a:srgbClr val="0070C0"/>
                </a:solidFill>
              </a:rPr>
              <a:t>内存带宽</a:t>
            </a:r>
            <a:endParaRPr lang="en-US" altLang="zh-CN" dirty="0" smtClean="0">
              <a:solidFill>
                <a:srgbClr val="0070C0"/>
              </a:solidFill>
            </a:endParaRPr>
          </a:p>
          <a:p>
            <a:pPr lvl="2"/>
            <a:r>
              <a:rPr lang="zh-CN" altLang="en-US" dirty="0" smtClean="0">
                <a:solidFill>
                  <a:srgbClr val="0070C0"/>
                </a:solidFill>
              </a:rPr>
              <a:t>消除不必要的精度</a:t>
            </a:r>
            <a:endParaRPr lang="en-US" altLang="zh-CN" dirty="0" smtClean="0">
              <a:solidFill>
                <a:srgbClr val="0070C0"/>
              </a:solidFill>
            </a:endParaRPr>
          </a:p>
          <a:p>
            <a:pPr lvl="1"/>
            <a:r>
              <a:rPr lang="zh-CN" altLang="en-US" dirty="0" smtClean="0"/>
              <a:t>并不是仅针对一个专门的应用</a:t>
            </a:r>
            <a:r>
              <a:rPr lang="en-US" altLang="zh-CN" dirty="0" smtClean="0"/>
              <a:t>, </a:t>
            </a:r>
            <a:r>
              <a:rPr lang="zh-CN" altLang="en-US" dirty="0" smtClean="0"/>
              <a:t>而是通过执行软件适应某一</a:t>
            </a:r>
            <a:r>
              <a:rPr lang="zh-CN" altLang="en-US" dirty="0" smtClean="0">
                <a:solidFill>
                  <a:srgbClr val="0070C0"/>
                </a:solidFill>
              </a:rPr>
              <a:t>领域</a:t>
            </a:r>
            <a:r>
              <a:rPr lang="zh-CN" altLang="en-US" dirty="0" smtClean="0"/>
              <a:t>。</a:t>
            </a:r>
            <a:endParaRPr lang="en-US" altLang="zh-CN" dirty="0" smtClean="0"/>
          </a:p>
          <a:p>
            <a:pPr lvl="2"/>
            <a:r>
              <a:rPr lang="zh-CN" altLang="en-US" dirty="0" smtClean="0"/>
              <a:t>例如机器学习芯片</a:t>
            </a:r>
            <a:r>
              <a:rPr lang="en-US" altLang="zh-CN" dirty="0" smtClean="0"/>
              <a:t>: </a:t>
            </a:r>
            <a:r>
              <a:rPr lang="zh-CN" altLang="en-US" dirty="0" smtClean="0"/>
              <a:t>寒武纪芯片、</a:t>
            </a:r>
            <a:r>
              <a:rPr lang="en-US" altLang="zh-CN" dirty="0" smtClean="0"/>
              <a:t>TPU</a:t>
            </a:r>
            <a:r>
              <a:rPr lang="zh-CN" altLang="en-US" dirty="0" smtClean="0"/>
              <a:t>芯片</a:t>
            </a:r>
            <a:endParaRPr lang="en-US" altLang="zh-CN" dirty="0" smtClean="0"/>
          </a:p>
          <a:p>
            <a:pPr marL="0" indent="0">
              <a:buNone/>
            </a:pPr>
            <a:endParaRPr lang="en-US" altLang="zh-CN" dirty="0" smtClean="0"/>
          </a:p>
          <a:p>
            <a:endParaRPr lang="en-US" altLang="zh-CN" dirty="0" smtClean="0"/>
          </a:p>
          <a:p>
            <a:endParaRPr lang="zh-CN" altLang="en-US" dirty="0"/>
          </a:p>
        </p:txBody>
      </p:sp>
      <p:sp>
        <p:nvSpPr>
          <p:cNvPr id="117764" name="日期占位符 3"/>
          <p:cNvSpPr>
            <a:spLocks noGrp="1"/>
          </p:cNvSpPr>
          <p:nvPr>
            <p:ph type="dt" sz="half" idx="10"/>
          </p:nvPr>
        </p:nvSpPr>
        <p:spPr/>
        <p:txBody>
          <a:bodyPr/>
          <a:lstStyle/>
          <a:p>
            <a:fld id="{13248FC3-BB75-47B6-BBDA-D05584739C24}" type="datetime1">
              <a:rPr lang="en-US" altLang="zh-CN" smtClean="0"/>
              <a:pPr/>
              <a:t>2/25/2020</a:t>
            </a:fld>
            <a:endParaRPr lang="en-US" altLang="zh-CN" smtClean="0"/>
          </a:p>
        </p:txBody>
      </p:sp>
      <p:sp>
        <p:nvSpPr>
          <p:cNvPr id="5" name="灯片编号占位符 4"/>
          <p:cNvSpPr>
            <a:spLocks noGrp="1"/>
          </p:cNvSpPr>
          <p:nvPr>
            <p:ph type="sldNum" sz="quarter" idx="12"/>
          </p:nvPr>
        </p:nvSpPr>
        <p:spPr/>
        <p:txBody>
          <a:bodyPr/>
          <a:lstStyle/>
          <a:p>
            <a:fld id="{7953984E-0717-4331-B92C-05AA86C678F7}" type="slidenum">
              <a:rPr lang="zh-CN" altLang="en-US" smtClean="0"/>
              <a:pPr/>
              <a:t>97</a:t>
            </a:fld>
            <a:endParaRPr lang="zh-CN" altLang="en-US"/>
          </a:p>
        </p:txBody>
      </p:sp>
    </p:spTree>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标题 1"/>
          <p:cNvSpPr>
            <a:spLocks noGrp="1"/>
          </p:cNvSpPr>
          <p:nvPr>
            <p:ph type="title"/>
          </p:nvPr>
        </p:nvSpPr>
        <p:spPr/>
        <p:txBody>
          <a:bodyPr/>
          <a:lstStyle/>
          <a:p>
            <a:r>
              <a:rPr lang="zh-CN" altLang="en-US" smtClean="0"/>
              <a:t>体系结构发展的机遇</a:t>
            </a:r>
            <a:r>
              <a:rPr lang="en-US" altLang="zh-CN" smtClean="0"/>
              <a:t>*</a:t>
            </a:r>
            <a:endParaRPr lang="zh-CN" altLang="en-US" smtClean="0"/>
          </a:p>
        </p:txBody>
      </p:sp>
      <p:sp>
        <p:nvSpPr>
          <p:cNvPr id="3" name="内容占位符 2"/>
          <p:cNvSpPr>
            <a:spLocks noGrp="1"/>
          </p:cNvSpPr>
          <p:nvPr>
            <p:ph idx="1"/>
          </p:nvPr>
        </p:nvSpPr>
        <p:spPr/>
        <p:txBody>
          <a:bodyPr>
            <a:normAutofit/>
          </a:bodyPr>
          <a:lstStyle/>
          <a:p>
            <a:r>
              <a:rPr lang="en-US" altLang="zh-CN" dirty="0" smtClean="0"/>
              <a:t>Agile Hardware Development</a:t>
            </a:r>
          </a:p>
          <a:p>
            <a:pPr lvl="1"/>
            <a:r>
              <a:rPr lang="en-US" altLang="zh-CN" dirty="0"/>
              <a:t>Agile development:  It advocates </a:t>
            </a:r>
            <a:r>
              <a:rPr lang="en-US" altLang="zh-CN" dirty="0">
                <a:solidFill>
                  <a:srgbClr val="0070C0"/>
                </a:solidFill>
              </a:rPr>
              <a:t>adaptive planning</a:t>
            </a:r>
            <a:r>
              <a:rPr lang="en-US" altLang="zh-CN" dirty="0"/>
              <a:t>, </a:t>
            </a:r>
            <a:r>
              <a:rPr lang="en-US" altLang="zh-CN" dirty="0">
                <a:solidFill>
                  <a:srgbClr val="0070C0"/>
                </a:solidFill>
              </a:rPr>
              <a:t>evolutionary development</a:t>
            </a:r>
            <a:r>
              <a:rPr lang="en-US" altLang="zh-CN" dirty="0"/>
              <a:t>, </a:t>
            </a:r>
            <a:r>
              <a:rPr lang="en-US" altLang="zh-CN" dirty="0">
                <a:solidFill>
                  <a:srgbClr val="0070C0"/>
                </a:solidFill>
              </a:rPr>
              <a:t>early delivery, and continual improvement</a:t>
            </a:r>
            <a:r>
              <a:rPr lang="en-US" altLang="zh-CN" dirty="0"/>
              <a:t>, and it encourages rapid and flexible </a:t>
            </a:r>
            <a:r>
              <a:rPr lang="en-US" altLang="zh-CN" dirty="0">
                <a:solidFill>
                  <a:srgbClr val="0070C0"/>
                </a:solidFill>
              </a:rPr>
              <a:t>respons</a:t>
            </a:r>
            <a:r>
              <a:rPr lang="en-US" altLang="zh-CN" dirty="0"/>
              <a:t>e to </a:t>
            </a:r>
            <a:r>
              <a:rPr lang="en-US" altLang="zh-CN" dirty="0" smtClean="0"/>
              <a:t>change</a:t>
            </a:r>
          </a:p>
          <a:p>
            <a:pPr lvl="1"/>
            <a:r>
              <a:rPr lang="en-US" altLang="zh-CN" dirty="0" smtClean="0"/>
              <a:t>Agile software development is a norm</a:t>
            </a:r>
          </a:p>
          <a:p>
            <a:pPr lvl="1"/>
            <a:r>
              <a:rPr lang="en-US" altLang="zh-CN" dirty="0" smtClean="0"/>
              <a:t>Is agile hardware development possible?</a:t>
            </a:r>
          </a:p>
          <a:p>
            <a:endParaRPr lang="zh-CN" altLang="en-US" dirty="0"/>
          </a:p>
        </p:txBody>
      </p:sp>
      <p:sp>
        <p:nvSpPr>
          <p:cNvPr id="117764" name="日期占位符 3"/>
          <p:cNvSpPr>
            <a:spLocks noGrp="1"/>
          </p:cNvSpPr>
          <p:nvPr>
            <p:ph type="dt" sz="half" idx="10"/>
          </p:nvPr>
        </p:nvSpPr>
        <p:spPr/>
        <p:txBody>
          <a:bodyPr/>
          <a:lstStyle/>
          <a:p>
            <a:fld id="{13248FC3-BB75-47B6-BBDA-D05584739C24}" type="datetime1">
              <a:rPr lang="en-US" altLang="zh-CN" smtClean="0"/>
              <a:pPr/>
              <a:t>2/25/2020</a:t>
            </a:fld>
            <a:endParaRPr lang="en-US" altLang="zh-CN" smtClean="0"/>
          </a:p>
        </p:txBody>
      </p:sp>
      <p:sp>
        <p:nvSpPr>
          <p:cNvPr id="5" name="灯片编号占位符 4"/>
          <p:cNvSpPr>
            <a:spLocks noGrp="1"/>
          </p:cNvSpPr>
          <p:nvPr>
            <p:ph type="sldNum" sz="quarter" idx="12"/>
          </p:nvPr>
        </p:nvSpPr>
        <p:spPr/>
        <p:txBody>
          <a:bodyPr/>
          <a:lstStyle/>
          <a:p>
            <a:fld id="{7953984E-0717-4331-B92C-05AA86C678F7}" type="slidenum">
              <a:rPr lang="zh-CN" altLang="en-US" smtClean="0"/>
              <a:pPr/>
              <a:t>98</a:t>
            </a:fld>
            <a:endParaRPr lang="zh-CN" altLang="en-US"/>
          </a:p>
        </p:txBody>
      </p:sp>
      <p:sp>
        <p:nvSpPr>
          <p:cNvPr id="6" name="文本框 5"/>
          <p:cNvSpPr txBox="1"/>
          <p:nvPr/>
        </p:nvSpPr>
        <p:spPr>
          <a:xfrm>
            <a:off x="985193" y="5456903"/>
            <a:ext cx="4753897" cy="523220"/>
          </a:xfrm>
          <a:prstGeom prst="rect">
            <a:avLst/>
          </a:prstGeom>
          <a:solidFill>
            <a:srgbClr val="FFC000"/>
          </a:solidFill>
        </p:spPr>
        <p:txBody>
          <a:bodyPr wrap="square" rtlCol="0">
            <a:spAutoFit/>
          </a:bodyPr>
          <a:lstStyle/>
          <a:p>
            <a:r>
              <a:rPr lang="en-US" altLang="zh-CN" sz="2800" dirty="0" smtClean="0"/>
              <a:t>So, what do you think? </a:t>
            </a:r>
            <a:endParaRPr lang="zh-CN" altLang="en-US" sz="2800" dirty="0"/>
          </a:p>
        </p:txBody>
      </p:sp>
    </p:spTree>
    <p:extLst>
      <p:ext uri="{BB962C8B-B14F-4D97-AF65-F5344CB8AC3E}">
        <p14:creationId xmlns:p14="http://schemas.microsoft.com/office/powerpoint/2010/main" val="41086865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标题 1"/>
          <p:cNvSpPr>
            <a:spLocks noGrp="1" noChangeArrowheads="1"/>
          </p:cNvSpPr>
          <p:nvPr>
            <p:ph type="title"/>
          </p:nvPr>
        </p:nvSpPr>
        <p:spPr/>
        <p:txBody>
          <a:bodyPr/>
          <a:lstStyle/>
          <a:p>
            <a:r>
              <a:rPr lang="en-US" altLang="zh-CN" smtClean="0"/>
              <a:t>Summary</a:t>
            </a:r>
            <a:endParaRPr lang="zh-CN" altLang="en-US" smtClean="0"/>
          </a:p>
        </p:txBody>
      </p:sp>
      <p:sp>
        <p:nvSpPr>
          <p:cNvPr id="118787" name="内容占位符 2"/>
          <p:cNvSpPr>
            <a:spLocks noGrp="1" noChangeArrowheads="1"/>
          </p:cNvSpPr>
          <p:nvPr>
            <p:ph idx="1"/>
          </p:nvPr>
        </p:nvSpPr>
        <p:spPr/>
        <p:txBody>
          <a:bodyPr>
            <a:normAutofit fontScale="92500"/>
          </a:bodyPr>
          <a:lstStyle/>
          <a:p>
            <a:r>
              <a:rPr lang="zh-CN" altLang="en-US" dirty="0" smtClean="0"/>
              <a:t>计算机体系结构的基本概念</a:t>
            </a:r>
            <a:endParaRPr lang="en-US" altLang="zh-CN" dirty="0" smtClean="0"/>
          </a:p>
          <a:p>
            <a:pPr lvl="1"/>
            <a:r>
              <a:rPr lang="en-US" altLang="zh-CN" dirty="0" err="1" smtClean="0"/>
              <a:t>ISA+Organization+Implementation</a:t>
            </a:r>
            <a:endParaRPr lang="en-US" altLang="zh-CN" dirty="0" smtClean="0"/>
          </a:p>
          <a:p>
            <a:r>
              <a:rPr lang="zh-CN" altLang="en-US" dirty="0" smtClean="0"/>
              <a:t>本课程将涉及的主要内容</a:t>
            </a:r>
            <a:endParaRPr lang="en-US" altLang="zh-CN" dirty="0" smtClean="0"/>
          </a:p>
          <a:p>
            <a:pPr lvl="1"/>
            <a:r>
              <a:rPr lang="zh-CN" altLang="en-US" dirty="0" smtClean="0"/>
              <a:t>简单机器设计（</a:t>
            </a:r>
            <a:r>
              <a:rPr lang="en-US" altLang="zh-CN" dirty="0" smtClean="0"/>
              <a:t>ISA, </a:t>
            </a:r>
            <a:r>
              <a:rPr lang="zh-CN" altLang="en-US" dirty="0" smtClean="0"/>
              <a:t>基本流水线）指令级并行</a:t>
            </a:r>
            <a:endParaRPr lang="en-US" altLang="zh-CN" dirty="0" smtClean="0"/>
          </a:p>
          <a:p>
            <a:pPr lvl="1"/>
            <a:r>
              <a:rPr lang="zh-CN" altLang="en-US" dirty="0" smtClean="0"/>
              <a:t>存储系统</a:t>
            </a:r>
            <a:r>
              <a:rPr lang="en-US" altLang="zh-CN" dirty="0" smtClean="0"/>
              <a:t> (Cache, Virtual Memory)</a:t>
            </a:r>
          </a:p>
          <a:p>
            <a:pPr lvl="1"/>
            <a:r>
              <a:rPr lang="zh-CN" altLang="en-US" dirty="0" smtClean="0"/>
              <a:t>复杂流水线 （动态指令流调度、动态分支预测）</a:t>
            </a:r>
            <a:endParaRPr lang="en-US" altLang="zh-CN" dirty="0" smtClean="0"/>
          </a:p>
          <a:p>
            <a:pPr lvl="1"/>
            <a:r>
              <a:rPr lang="zh-CN" altLang="en-US" dirty="0" smtClean="0"/>
              <a:t>显式并行处理器（向量处理器、</a:t>
            </a:r>
            <a:r>
              <a:rPr lang="en-US" altLang="zh-CN" dirty="0" smtClean="0"/>
              <a:t>VLIW</a:t>
            </a:r>
            <a:r>
              <a:rPr lang="zh-CN" altLang="en-US" dirty="0" smtClean="0"/>
              <a:t>，多线程处理）</a:t>
            </a:r>
            <a:endParaRPr lang="en-US" altLang="zh-CN" dirty="0" smtClean="0"/>
          </a:p>
          <a:p>
            <a:pPr lvl="1"/>
            <a:r>
              <a:rPr lang="zh-CN" altLang="en-US" dirty="0" smtClean="0"/>
              <a:t>多处理器结构</a:t>
            </a:r>
            <a:endParaRPr lang="en-US" altLang="zh-CN" dirty="0" smtClean="0"/>
          </a:p>
          <a:p>
            <a:r>
              <a:rPr lang="zh-CN" altLang="en-US" dirty="0" smtClean="0"/>
              <a:t>体系结构设计面临的新问题</a:t>
            </a:r>
            <a:endParaRPr lang="en-US" altLang="zh-CN" dirty="0" smtClean="0"/>
          </a:p>
          <a:p>
            <a:pPr lvl="1"/>
            <a:r>
              <a:rPr lang="en-US" altLang="zh-CN" dirty="0" smtClean="0"/>
              <a:t>   Power Wall + ILP Wall + Memory Wall = Brick Wall</a:t>
            </a:r>
          </a:p>
          <a:p>
            <a:endParaRPr lang="en-US" altLang="zh-CN" dirty="0" smtClean="0"/>
          </a:p>
          <a:p>
            <a:endParaRPr lang="zh-CN" altLang="en-US" dirty="0" smtClean="0"/>
          </a:p>
        </p:txBody>
      </p:sp>
      <p:sp>
        <p:nvSpPr>
          <p:cNvPr id="118788" name="日期占位符 3"/>
          <p:cNvSpPr>
            <a:spLocks noGrp="1" noChangeArrowheads="1"/>
          </p:cNvSpPr>
          <p:nvPr>
            <p:ph type="dt" sz="half" idx="10"/>
          </p:nvPr>
        </p:nvSpPr>
        <p:spPr/>
        <p:txBody>
          <a:bodyPr/>
          <a:lstStyle/>
          <a:p>
            <a:fld id="{6D546448-E625-4E10-8CFF-5AB4829C5DD8}" type="datetime1">
              <a:rPr lang="en-US" altLang="zh-CN" smtClean="0"/>
              <a:pPr/>
              <a:t>2/25/2020</a:t>
            </a:fld>
            <a:endParaRPr lang="en-US" altLang="zh-CN" smtClean="0"/>
          </a:p>
        </p:txBody>
      </p:sp>
      <p:sp>
        <p:nvSpPr>
          <p:cNvPr id="118790" name="灯片编号占位符 1"/>
          <p:cNvSpPr>
            <a:spLocks noGrp="1" noChangeArrowheads="1"/>
          </p:cNvSpPr>
          <p:nvPr>
            <p:ph type="sldNum" sz="quarter" idx="12"/>
          </p:nvPr>
        </p:nvSpPr>
        <p:spPr/>
        <p:txBody>
          <a:bodyPr/>
          <a:lstStyle/>
          <a:p>
            <a:fld id="{9EF2AE18-0E17-4F2E-A278-89C011CFE44C}" type="slidenum">
              <a:rPr lang="en-US" altLang="zh-CN" smtClean="0"/>
              <a:pPr/>
              <a:t>99</a:t>
            </a:fld>
            <a:endParaRPr lang="en-US" altLang="zh-CN"/>
          </a:p>
        </p:txBody>
      </p:sp>
    </p:spTree>
  </p:cSld>
  <p:clrMapOvr>
    <a:masterClrMapping/>
  </p:clrMapOv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暗香扑面">
      <a:fillStyleLst>
        <a:solidFill>
          <a:schemeClr val="phClr"/>
        </a:solidFill>
        <a:gradFill rotWithShape="1">
          <a:gsLst>
            <a:gs pos="0">
              <a:schemeClr val="phClr">
                <a:tint val="98000"/>
                <a:satMod val="220000"/>
              </a:schemeClr>
            </a:gs>
            <a:gs pos="31000">
              <a:schemeClr val="phClr">
                <a:tint val="30000"/>
                <a:satMod val="150000"/>
              </a:schemeClr>
            </a:gs>
            <a:gs pos="91000">
              <a:schemeClr val="phClr">
                <a:tint val="96000"/>
              </a:schemeClr>
            </a:gs>
          </a:gsLst>
          <a:path path="circle">
            <a:fillToRect l="50000" t="150000" r="50000"/>
          </a:path>
        </a:gradFill>
        <a:blipFill>
          <a:blip xmlns:r="http://schemas.openxmlformats.org/officeDocument/2006/relationships" r:embed="rId1">
            <a:duotone>
              <a:schemeClr val="phClr">
                <a:shade val="28000"/>
                <a:satMod val="100000"/>
              </a:schemeClr>
              <a:schemeClr val="phClr">
                <a:tint val="100000"/>
                <a:satMod val="200000"/>
              </a:schemeClr>
            </a:duotone>
          </a:blip>
          <a:tile tx="0" ty="0" sx="80000" sy="80000" flip="none" algn="tl"/>
        </a:blip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glow rad="63500">
              <a:schemeClr val="phClr">
                <a:alpha val="45000"/>
                <a:satMod val="110000"/>
              </a:schemeClr>
            </a:glow>
          </a:effectLst>
        </a:effectStyle>
        <a:effectStyle>
          <a:effectLst>
            <a:outerShdw blurRad="34925" dist="31750" dir="5400000" algn="tl" rotWithShape="0">
              <a:srgbClr val="000000">
                <a:alpha val="50000"/>
              </a:srgbClr>
            </a:outerShdw>
          </a:effectLst>
          <a:scene3d>
            <a:camera prst="orthographicFront">
              <a:rot lat="0" lon="0" rev="0"/>
            </a:camera>
            <a:lightRig rig="flood" dir="t">
              <a:rot lat="0" lon="0" rev="5400000"/>
            </a:lightRig>
          </a:scene3d>
          <a:sp3d contourW="9525" prstMaterial="dkEdge">
            <a:bevelT w="12000" h="24150"/>
            <a:contourClr>
              <a:schemeClr val="phClr">
                <a:satMod val="110000"/>
              </a:schemeClr>
            </a:contourClr>
          </a:sp3d>
        </a:effectStyle>
        <a:effectStyle>
          <a:effectLst>
            <a:outerShdw blurRad="50800" dist="31750" dir="5400000" algn="tl" rotWithShape="0">
              <a:srgbClr val="000000">
                <a:alpha val="50000"/>
              </a:srgbClr>
            </a:outerShdw>
          </a:effectLst>
          <a:scene3d>
            <a:camera prst="orthographicFront">
              <a:rot lat="0" lon="0" rev="0"/>
            </a:camera>
            <a:lightRig rig="flood" dir="t">
              <a:rot lat="0" lon="0" rev="5400000"/>
            </a:lightRig>
          </a:scene3d>
          <a:sp3d contourW="18700" prstMaterial="dkEdge">
            <a:bevelT w="44450" h="80600"/>
            <a:contourClr>
              <a:schemeClr val="phClr">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11128</TotalTime>
  <Words>9438</Words>
  <Application>Microsoft Office PowerPoint</Application>
  <PresentationFormat>全屏显示(4:3)</PresentationFormat>
  <Paragraphs>1582</Paragraphs>
  <Slides>131</Slides>
  <Notes>88</Notes>
  <HiddenSlides>2</HiddenSlides>
  <MMClips>0</MMClips>
  <ScaleCrop>false</ScaleCrop>
  <HeadingPairs>
    <vt:vector size="8" baseType="variant">
      <vt:variant>
        <vt:lpstr>已用的字体</vt:lpstr>
      </vt:variant>
      <vt:variant>
        <vt:i4>22</vt:i4>
      </vt:variant>
      <vt:variant>
        <vt:lpstr>主题</vt:lpstr>
      </vt:variant>
      <vt:variant>
        <vt:i4>1</vt:i4>
      </vt:variant>
      <vt:variant>
        <vt:lpstr>嵌入 OLE 服务器</vt:lpstr>
      </vt:variant>
      <vt:variant>
        <vt:i4>0</vt:i4>
      </vt:variant>
      <vt:variant>
        <vt:lpstr>幻灯片标题</vt:lpstr>
      </vt:variant>
      <vt:variant>
        <vt:i4>131</vt:i4>
      </vt:variant>
    </vt:vector>
  </HeadingPairs>
  <TitlesOfParts>
    <vt:vector size="154" baseType="lpstr">
      <vt:lpstr>Arial-BoldMT</vt:lpstr>
      <vt:lpstr>Arial-ItalicMT</vt:lpstr>
      <vt:lpstr>ArialMT</vt:lpstr>
      <vt:lpstr>Courier</vt:lpstr>
      <vt:lpstr>ＭＳ Ｐゴシック</vt:lpstr>
      <vt:lpstr>WenQuanYi Zen Hei</vt:lpstr>
      <vt:lpstr>华文宋体</vt:lpstr>
      <vt:lpstr>微软雅黑</vt:lpstr>
      <vt:lpstr>等线</vt:lpstr>
      <vt:lpstr>隶书</vt:lpstr>
      <vt:lpstr>黑体</vt:lpstr>
      <vt:lpstr>Arial</vt:lpstr>
      <vt:lpstr>Arial Narrow</vt:lpstr>
      <vt:lpstr>Calibri</vt:lpstr>
      <vt:lpstr>Comic Sans MS</vt:lpstr>
      <vt:lpstr>Courier New</vt:lpstr>
      <vt:lpstr>Franklin Gothic Book</vt:lpstr>
      <vt:lpstr>Symbol</vt:lpstr>
      <vt:lpstr>Times</vt:lpstr>
      <vt:lpstr>Times New Roman</vt:lpstr>
      <vt:lpstr>Verdana</vt:lpstr>
      <vt:lpstr>Wingdings</vt:lpstr>
      <vt:lpstr>自定义设计方案</vt:lpstr>
      <vt:lpstr>计算机体系结构</vt:lpstr>
      <vt:lpstr>Welcome to Computer Architecture </vt:lpstr>
      <vt:lpstr>助教</vt:lpstr>
      <vt:lpstr>教材与主要参考书</vt:lpstr>
      <vt:lpstr>教材与主要参考书</vt:lpstr>
      <vt:lpstr>What is Computer Architecture?</vt:lpstr>
      <vt:lpstr>现代计算机系统的抽象层次</vt:lpstr>
      <vt:lpstr>What is Computer Architecture?</vt:lpstr>
      <vt:lpstr>计算机体系结构的定义</vt:lpstr>
      <vt:lpstr>计算机体系结构的定义（续）</vt:lpstr>
      <vt:lpstr>ISA: a Critical Interface</vt:lpstr>
      <vt:lpstr>ISA需说明的主要内容</vt:lpstr>
      <vt:lpstr>指令集结构举例</vt:lpstr>
      <vt:lpstr>MIPS R3000 Instruction Set Architecture (Summary)</vt:lpstr>
      <vt:lpstr>计算机组成与实现</vt:lpstr>
      <vt:lpstr>Example Organization</vt:lpstr>
      <vt:lpstr>指令集架构 vs.微体系结构</vt:lpstr>
      <vt:lpstr>计算机体系结构设计者的任务</vt:lpstr>
      <vt:lpstr>计算机体系结构设计过程</vt:lpstr>
      <vt:lpstr>计算机工程方法学</vt:lpstr>
      <vt:lpstr>课程目标</vt:lpstr>
      <vt:lpstr>本课程的主要内容</vt:lpstr>
      <vt:lpstr>为什么学这门课</vt:lpstr>
      <vt:lpstr>评分规则</vt:lpstr>
      <vt:lpstr>关于作弊</vt:lpstr>
      <vt:lpstr>Chapter1 量化设计与分析基础 </vt:lpstr>
      <vt:lpstr>Computing Devices Then…</vt:lpstr>
      <vt:lpstr>Computing Systems Today</vt:lpstr>
      <vt:lpstr>体系结构发展的驱动力</vt:lpstr>
      <vt:lpstr>体系结构的发展历史、现状及趋势*</vt:lpstr>
      <vt:lpstr>20世纪60年代初IBM机器兼容性问题</vt:lpstr>
      <vt:lpstr>数据通路vs控制</vt:lpstr>
      <vt:lpstr>IBM 360系列机的控制部件</vt:lpstr>
      <vt:lpstr>IC技术、微程序技术催生CISC</vt:lpstr>
      <vt:lpstr>Writable Control Store</vt:lpstr>
      <vt:lpstr>微处理器演进</vt:lpstr>
      <vt:lpstr>80年初：微程序控制机器分析</vt:lpstr>
      <vt:lpstr>From CISC to RISC</vt:lpstr>
      <vt:lpstr>CISC vs. RISC Today</vt:lpstr>
      <vt:lpstr>VLIW: Very Long Instruction Word</vt:lpstr>
      <vt:lpstr>From RISC to Intel/HP Itanium，EPIC IA-64</vt:lpstr>
      <vt:lpstr>VLIW的问题及EPIC的失败</vt:lpstr>
      <vt:lpstr>小结：体系结构发展历史</vt:lpstr>
      <vt:lpstr>小结：体系结构发展历史</vt:lpstr>
      <vt:lpstr>PowerPoint 演示文稿</vt:lpstr>
      <vt:lpstr>From CISC to RISC</vt:lpstr>
      <vt:lpstr>MIPS R3000 Instruction Set Architecture (Summary)</vt:lpstr>
      <vt:lpstr>PowerPoint 演示文稿</vt:lpstr>
      <vt:lpstr>Eight Great ideas in Computer Architecture</vt:lpstr>
      <vt:lpstr>1. Moore’s Law（摩尔定律）</vt:lpstr>
      <vt:lpstr>1. Design for Moore’s Law</vt:lpstr>
      <vt:lpstr>2. Abstraction via Layers of Representation</vt:lpstr>
      <vt:lpstr>2. Use Abstraction to Simplify Design</vt:lpstr>
      <vt:lpstr>3. Make the Common Case Fast</vt:lpstr>
      <vt:lpstr>4. Dependability via Redundancy</vt:lpstr>
      <vt:lpstr>5. Memory Hierarchy</vt:lpstr>
      <vt:lpstr>6. Performance Through Parallelism</vt:lpstr>
      <vt:lpstr>Performance Through Pipelining</vt:lpstr>
      <vt:lpstr>8. Performance Through Prediction</vt:lpstr>
      <vt:lpstr>PowerPoint 演示文稿</vt:lpstr>
      <vt:lpstr>计算机的分类</vt:lpstr>
      <vt:lpstr>Cost of downtime</vt:lpstr>
      <vt:lpstr>计算机的分类（续）</vt:lpstr>
      <vt:lpstr>计算机的分类（续）</vt:lpstr>
      <vt:lpstr>The Opportunity</vt:lpstr>
      <vt:lpstr>五类主流计算系统特点</vt:lpstr>
      <vt:lpstr>PowerPoint 演示文稿</vt:lpstr>
      <vt:lpstr>Closer Look at Processor Technology</vt:lpstr>
      <vt:lpstr>Architecture: Increase in Parallelism</vt:lpstr>
      <vt:lpstr>Moore’s Law Slowdown in Intel Processors</vt:lpstr>
      <vt:lpstr>Moore’s Law in DRAMs</vt:lpstr>
      <vt:lpstr>Technology &amp; Power: Dennard Scaling</vt:lpstr>
      <vt:lpstr>Technology &amp; Power: Dennard Scaling</vt:lpstr>
      <vt:lpstr>Why is low-power Important?</vt:lpstr>
      <vt:lpstr>Power in Integrated Circuits</vt:lpstr>
      <vt:lpstr>Power versus Energy</vt:lpstr>
      <vt:lpstr>Power &amp; Energy</vt:lpstr>
      <vt:lpstr>动态能耗和功耗</vt:lpstr>
      <vt:lpstr>Trends in Power &amp; Clock Frequency</vt:lpstr>
      <vt:lpstr>减少动态功耗的技术</vt:lpstr>
      <vt:lpstr>Dynamic Voltage Scaling (DVS)</vt:lpstr>
      <vt:lpstr>低功耗技术-DVFS</vt:lpstr>
      <vt:lpstr>静态功耗（Static Power）</vt:lpstr>
      <vt:lpstr>有关功耗和能耗小结</vt:lpstr>
      <vt:lpstr>与能效相关的其他指标</vt:lpstr>
      <vt:lpstr>PowerPoint 演示文稿</vt:lpstr>
      <vt:lpstr>End of Growth of Single Program Speed?</vt:lpstr>
      <vt:lpstr>How far will Instruction Level  Parallelism (ILP) go?</vt:lpstr>
      <vt:lpstr>有关体系结构的新旧观念</vt:lpstr>
      <vt:lpstr>计算机安全现状及挑战</vt:lpstr>
      <vt:lpstr>小结：计算机系统设计方面的巨大变化</vt:lpstr>
      <vt:lpstr>小结：体系结构挑战性问题</vt:lpstr>
      <vt:lpstr>现代体系结构发展趋势</vt:lpstr>
      <vt:lpstr>体系结构发展的机遇*</vt:lpstr>
      <vt:lpstr>体系结构发展的机遇*</vt:lpstr>
      <vt:lpstr>体系结构发展的机遇*</vt:lpstr>
      <vt:lpstr>体系结构发展的机遇*</vt:lpstr>
      <vt:lpstr>体系结构发展的机遇*</vt:lpstr>
      <vt:lpstr>Summary</vt:lpstr>
      <vt:lpstr>1.2 定量分析技术基础</vt:lpstr>
      <vt:lpstr>Defining CPU Performance</vt:lpstr>
      <vt:lpstr>性能的两种含义</vt:lpstr>
      <vt:lpstr>举例</vt:lpstr>
      <vt:lpstr>以时间（Time）度量性能</vt:lpstr>
      <vt:lpstr>以吞吐率度量性能</vt:lpstr>
      <vt:lpstr>相对性能</vt:lpstr>
      <vt:lpstr>CPU性能度量</vt:lpstr>
      <vt:lpstr>CPU 性能公式-CPI</vt:lpstr>
      <vt:lpstr>不同类型的指令具有不同的CPI</vt:lpstr>
      <vt:lpstr>CPI计算举例</vt:lpstr>
      <vt:lpstr>PowerPoint 演示文稿</vt:lpstr>
      <vt:lpstr>Amdahl's Law</vt:lpstr>
      <vt:lpstr>PowerPoint 演示文稿</vt:lpstr>
      <vt:lpstr>举例</vt:lpstr>
      <vt:lpstr>举例</vt:lpstr>
      <vt:lpstr>Amdahl定律的假设</vt:lpstr>
      <vt:lpstr>基本评估方法－市场评估方法</vt:lpstr>
      <vt:lpstr>基本评估方法－benchmark测试</vt:lpstr>
      <vt:lpstr>基准测试程序套件 （此页之后课堂没讲）</vt:lpstr>
      <vt:lpstr>PowerPoint 演示文稿</vt:lpstr>
      <vt:lpstr>PowerPoint 演示文稿</vt:lpstr>
      <vt:lpstr>性能的综合评价</vt:lpstr>
      <vt:lpstr>SPEC 性能综合</vt:lpstr>
      <vt:lpstr>SPECfp2000 Execution Times &amp; SPEC Ratios</vt:lpstr>
      <vt:lpstr>几何平均的两个重要特性</vt:lpstr>
      <vt:lpstr>为什么对规格化数采用几何平均?</vt:lpstr>
      <vt:lpstr>小结：定量分析基础</vt:lpstr>
      <vt:lpstr>几何平均的两个重要特性</vt:lpstr>
      <vt:lpstr>本章小结</vt:lpstr>
      <vt:lpstr>本章小结(续）</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RISC-V 指令集及简单实现</dc:title>
  <dc:creator>zhou</dc:creator>
  <cp:lastModifiedBy>Yanyong Zhang</cp:lastModifiedBy>
  <cp:revision>284</cp:revision>
  <dcterms:created xsi:type="dcterms:W3CDTF">2018-12-10T01:16:13Z</dcterms:created>
  <dcterms:modified xsi:type="dcterms:W3CDTF">2020-02-25T09:27:14Z</dcterms:modified>
</cp:coreProperties>
</file>